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57" r:id="rId4"/>
    <p:sldId id="261" r:id="rId5"/>
    <p:sldId id="263" r:id="rId6"/>
    <p:sldId id="272" r:id="rId7"/>
    <p:sldId id="262" r:id="rId8"/>
    <p:sldId id="264" r:id="rId9"/>
    <p:sldId id="265" r:id="rId10"/>
    <p:sldId id="266" r:id="rId11"/>
    <p:sldId id="277" r:id="rId12"/>
    <p:sldId id="275" r:id="rId13"/>
    <p:sldId id="274" r:id="rId14"/>
    <p:sldId id="279" r:id="rId15"/>
    <p:sldId id="278" r:id="rId16"/>
    <p:sldId id="271" r:id="rId17"/>
    <p:sldId id="280" r:id="rId18"/>
    <p:sldId id="268" r:id="rId19"/>
    <p:sldId id="270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1104" y="-3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-308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9BED23-23A4-41DD-A501-09B7D12BD7A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10230B1-0862-409C-BE08-7E9AE60FB1A0}">
      <dgm:prSet phldrT="[Texte]"/>
      <dgm:spPr/>
      <dgm:t>
        <a:bodyPr/>
        <a:lstStyle/>
        <a:p>
          <a:r>
            <a:rPr lang="fr-FR" dirty="0" smtClean="0"/>
            <a:t>Appel API pour chaque </a:t>
          </a:r>
          <a:r>
            <a:rPr lang="fr-FR" dirty="0" err="1" smtClean="0"/>
            <a:t>tweet</a:t>
          </a:r>
          <a:r>
            <a:rPr lang="fr-FR" dirty="0" smtClean="0"/>
            <a:t> et récupération des scores positifs, neutres et négatifs</a:t>
          </a:r>
          <a:endParaRPr lang="fr-FR" dirty="0"/>
        </a:p>
      </dgm:t>
    </dgm:pt>
    <dgm:pt modelId="{B228C654-814A-400D-8006-69B2059581EF}" type="parTrans" cxnId="{97C5E8D8-8FD0-4766-8253-09BCFC7A23FA}">
      <dgm:prSet/>
      <dgm:spPr/>
      <dgm:t>
        <a:bodyPr/>
        <a:lstStyle/>
        <a:p>
          <a:endParaRPr lang="fr-FR"/>
        </a:p>
      </dgm:t>
    </dgm:pt>
    <dgm:pt modelId="{98701C23-6177-419E-8841-9E16F869746D}" type="sibTrans" cxnId="{97C5E8D8-8FD0-4766-8253-09BCFC7A23FA}">
      <dgm:prSet/>
      <dgm:spPr/>
      <dgm:t>
        <a:bodyPr/>
        <a:lstStyle/>
        <a:p>
          <a:endParaRPr lang="fr-FR"/>
        </a:p>
      </dgm:t>
    </dgm:pt>
    <dgm:pt modelId="{1103A45A-D4AA-4FC4-8BE6-7C2F02C39DBE}">
      <dgm:prSet phldrT="[Texte]"/>
      <dgm:spPr/>
      <dgm:t>
        <a:bodyPr/>
        <a:lstStyle/>
        <a:p>
          <a:r>
            <a:rPr lang="fr-FR" dirty="0" smtClean="0"/>
            <a:t>Pipeline pour trouver le meilleur modèle en utilisant </a:t>
          </a:r>
          <a:r>
            <a:rPr lang="fr-FR" dirty="0" err="1" smtClean="0"/>
            <a:t>hyperopt</a:t>
          </a:r>
          <a:r>
            <a:rPr lang="fr-FR" dirty="0" smtClean="0"/>
            <a:t> : modèle de régression logistique et Randon Forest</a:t>
          </a:r>
          <a:endParaRPr lang="fr-FR" dirty="0"/>
        </a:p>
      </dgm:t>
    </dgm:pt>
    <dgm:pt modelId="{227B3890-E1A6-45D0-9A05-F5B1D69BEFEC}" type="parTrans" cxnId="{F96F4220-DC3F-439E-BCD9-17654C85D492}">
      <dgm:prSet/>
      <dgm:spPr/>
      <dgm:t>
        <a:bodyPr/>
        <a:lstStyle/>
        <a:p>
          <a:endParaRPr lang="fr-FR"/>
        </a:p>
      </dgm:t>
    </dgm:pt>
    <dgm:pt modelId="{ABCDD4F2-B006-46B6-A316-127EF171E332}" type="sibTrans" cxnId="{F96F4220-DC3F-439E-BCD9-17654C85D492}">
      <dgm:prSet/>
      <dgm:spPr/>
      <dgm:t>
        <a:bodyPr/>
        <a:lstStyle/>
        <a:p>
          <a:endParaRPr lang="fr-FR"/>
        </a:p>
      </dgm:t>
    </dgm:pt>
    <dgm:pt modelId="{8FEA02A3-0F64-4F8E-867B-3CCB9ACC2188}">
      <dgm:prSet phldrT="[Texte]"/>
      <dgm:spPr/>
      <dgm:t>
        <a:bodyPr/>
        <a:lstStyle/>
        <a:p>
          <a:r>
            <a:rPr lang="fr-FR" dirty="0" smtClean="0"/>
            <a:t>Choix du modèle</a:t>
          </a:r>
        </a:p>
      </dgm:t>
    </dgm:pt>
    <dgm:pt modelId="{9B11F2E8-B4F7-4A19-BD86-4B0849C99894}" type="parTrans" cxnId="{1288AEBE-2D92-403B-914A-53D2F134DA30}">
      <dgm:prSet/>
      <dgm:spPr/>
      <dgm:t>
        <a:bodyPr/>
        <a:lstStyle/>
        <a:p>
          <a:endParaRPr lang="fr-FR"/>
        </a:p>
      </dgm:t>
    </dgm:pt>
    <dgm:pt modelId="{E088043A-135C-45EF-9D81-7A7564294C26}" type="sibTrans" cxnId="{1288AEBE-2D92-403B-914A-53D2F134DA30}">
      <dgm:prSet/>
      <dgm:spPr/>
      <dgm:t>
        <a:bodyPr/>
        <a:lstStyle/>
        <a:p>
          <a:endParaRPr lang="fr-FR"/>
        </a:p>
      </dgm:t>
    </dgm:pt>
    <dgm:pt modelId="{703F0B31-AB93-409C-BD2A-6BFC7752788A}" type="pres">
      <dgm:prSet presAssocID="{9F9BED23-23A4-41DD-A501-09B7D12BD7AB}" presName="Name0" presStyleCnt="0">
        <dgm:presLayoutVars>
          <dgm:dir/>
          <dgm:animLvl val="lvl"/>
          <dgm:resizeHandles val="exact"/>
        </dgm:presLayoutVars>
      </dgm:prSet>
      <dgm:spPr/>
    </dgm:pt>
    <dgm:pt modelId="{3281476E-C084-4EAC-9ED2-B68FC84130EE}" type="pres">
      <dgm:prSet presAssocID="{710230B1-0862-409C-BE08-7E9AE60FB1A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3047BA-14E7-4728-ADB3-5A8A148D4AB4}" type="pres">
      <dgm:prSet presAssocID="{98701C23-6177-419E-8841-9E16F869746D}" presName="parTxOnlySpace" presStyleCnt="0"/>
      <dgm:spPr/>
    </dgm:pt>
    <dgm:pt modelId="{1DD9B7DF-2E13-48DB-88AF-B01692B4704E}" type="pres">
      <dgm:prSet presAssocID="{1103A45A-D4AA-4FC4-8BE6-7C2F02C39DB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ED8A0C-CE69-410E-9161-58CC1BC229CD}" type="pres">
      <dgm:prSet presAssocID="{ABCDD4F2-B006-46B6-A316-127EF171E332}" presName="parTxOnlySpace" presStyleCnt="0"/>
      <dgm:spPr/>
    </dgm:pt>
    <dgm:pt modelId="{0D8E702F-D9FE-4F73-BEDC-E9ECA49DCA63}" type="pres">
      <dgm:prSet presAssocID="{8FEA02A3-0F64-4F8E-867B-3CCB9ACC218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7C5E8D8-8FD0-4766-8253-09BCFC7A23FA}" srcId="{9F9BED23-23A4-41DD-A501-09B7D12BD7AB}" destId="{710230B1-0862-409C-BE08-7E9AE60FB1A0}" srcOrd="0" destOrd="0" parTransId="{B228C654-814A-400D-8006-69B2059581EF}" sibTransId="{98701C23-6177-419E-8841-9E16F869746D}"/>
    <dgm:cxn modelId="{A2AA156D-F276-42F8-BB2C-3C31C29F1F8D}" type="presOf" srcId="{8FEA02A3-0F64-4F8E-867B-3CCB9ACC2188}" destId="{0D8E702F-D9FE-4F73-BEDC-E9ECA49DCA63}" srcOrd="0" destOrd="0" presId="urn:microsoft.com/office/officeart/2005/8/layout/chevron1"/>
    <dgm:cxn modelId="{FE170326-4456-442C-9E5F-AC8CF4958EDC}" type="presOf" srcId="{710230B1-0862-409C-BE08-7E9AE60FB1A0}" destId="{3281476E-C084-4EAC-9ED2-B68FC84130EE}" srcOrd="0" destOrd="0" presId="urn:microsoft.com/office/officeart/2005/8/layout/chevron1"/>
    <dgm:cxn modelId="{1288AEBE-2D92-403B-914A-53D2F134DA30}" srcId="{9F9BED23-23A4-41DD-A501-09B7D12BD7AB}" destId="{8FEA02A3-0F64-4F8E-867B-3CCB9ACC2188}" srcOrd="2" destOrd="0" parTransId="{9B11F2E8-B4F7-4A19-BD86-4B0849C99894}" sibTransId="{E088043A-135C-45EF-9D81-7A7564294C26}"/>
    <dgm:cxn modelId="{F96F4220-DC3F-439E-BCD9-17654C85D492}" srcId="{9F9BED23-23A4-41DD-A501-09B7D12BD7AB}" destId="{1103A45A-D4AA-4FC4-8BE6-7C2F02C39DBE}" srcOrd="1" destOrd="0" parTransId="{227B3890-E1A6-45D0-9A05-F5B1D69BEFEC}" sibTransId="{ABCDD4F2-B006-46B6-A316-127EF171E332}"/>
    <dgm:cxn modelId="{4EB442D5-4FC2-42CE-833E-24BC2BFEAE83}" type="presOf" srcId="{9F9BED23-23A4-41DD-A501-09B7D12BD7AB}" destId="{703F0B31-AB93-409C-BD2A-6BFC7752788A}" srcOrd="0" destOrd="0" presId="urn:microsoft.com/office/officeart/2005/8/layout/chevron1"/>
    <dgm:cxn modelId="{CB58C50B-46CC-4427-ACFF-C4D00C668391}" type="presOf" srcId="{1103A45A-D4AA-4FC4-8BE6-7C2F02C39DBE}" destId="{1DD9B7DF-2E13-48DB-88AF-B01692B4704E}" srcOrd="0" destOrd="0" presId="urn:microsoft.com/office/officeart/2005/8/layout/chevron1"/>
    <dgm:cxn modelId="{6A48A596-3EF8-4C2C-BB8A-4FC5D42D1FE2}" type="presParOf" srcId="{703F0B31-AB93-409C-BD2A-6BFC7752788A}" destId="{3281476E-C084-4EAC-9ED2-B68FC84130EE}" srcOrd="0" destOrd="0" presId="urn:microsoft.com/office/officeart/2005/8/layout/chevron1"/>
    <dgm:cxn modelId="{447B7618-818D-4F9F-99D1-6C233E39CA9A}" type="presParOf" srcId="{703F0B31-AB93-409C-BD2A-6BFC7752788A}" destId="{1E3047BA-14E7-4728-ADB3-5A8A148D4AB4}" srcOrd="1" destOrd="0" presId="urn:microsoft.com/office/officeart/2005/8/layout/chevron1"/>
    <dgm:cxn modelId="{49A4816B-2DEB-4292-883A-D64B3011BB75}" type="presParOf" srcId="{703F0B31-AB93-409C-BD2A-6BFC7752788A}" destId="{1DD9B7DF-2E13-48DB-88AF-B01692B4704E}" srcOrd="2" destOrd="0" presId="urn:microsoft.com/office/officeart/2005/8/layout/chevron1"/>
    <dgm:cxn modelId="{CD8EDE18-F443-4FFB-BBDF-D03A4CD28822}" type="presParOf" srcId="{703F0B31-AB93-409C-BD2A-6BFC7752788A}" destId="{18ED8A0C-CE69-410E-9161-58CC1BC229CD}" srcOrd="3" destOrd="0" presId="urn:microsoft.com/office/officeart/2005/8/layout/chevron1"/>
    <dgm:cxn modelId="{09CB7EF5-D315-4A6B-B90D-5B8C077D4B86}" type="presParOf" srcId="{703F0B31-AB93-409C-BD2A-6BFC7752788A}" destId="{0D8E702F-D9FE-4F73-BEDC-E9ECA49DCA63}" srcOrd="4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A7122-2323-42AF-8E1A-AFBF3C5AC1B2}" type="datetimeFigureOut">
              <a:rPr lang="fr-FR" smtClean="0"/>
              <a:pPr/>
              <a:t>20/08/2022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11FFD-4193-43D2-88EE-6439788097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Image 6" descr="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8242" y="228599"/>
            <a:ext cx="1792139" cy="77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/>
          </a:bodyPr>
          <a:lstStyle/>
          <a:p>
            <a:r>
              <a:rPr lang="en-US" dirty="0" err="1" smtClean="0"/>
              <a:t>Obtenir</a:t>
            </a:r>
            <a:r>
              <a:rPr lang="en-US" dirty="0" smtClean="0"/>
              <a:t> le sentiment</a:t>
            </a:r>
            <a:br>
              <a:rPr lang="en-US" dirty="0" smtClean="0"/>
            </a:br>
            <a:r>
              <a:rPr lang="en-US" dirty="0" smtClean="0"/>
              <a:t>d’un tweet</a:t>
            </a:r>
            <a:endParaRPr lang="en-US" dirty="0"/>
          </a:p>
        </p:txBody>
      </p:sp>
      <p:pic>
        <p:nvPicPr>
          <p:cNvPr id="4" name="Imag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35" y="2072148"/>
            <a:ext cx="2392772" cy="10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2961" y="224337"/>
            <a:ext cx="5361038" cy="76352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Approche</a:t>
            </a:r>
            <a:r>
              <a:rPr lang="en-US" dirty="0" smtClean="0"/>
              <a:t> : “</a:t>
            </a:r>
            <a:r>
              <a:rPr lang="en-US" dirty="0" err="1" smtClean="0"/>
              <a:t>Modèle</a:t>
            </a:r>
            <a:r>
              <a:rPr lang="en-US" dirty="0" smtClean="0"/>
              <a:t> </a:t>
            </a:r>
            <a:r>
              <a:rPr lang="en-US" dirty="0" err="1" smtClean="0"/>
              <a:t>avancé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>
            <a:normAutofit fontScale="85000" lnSpcReduction="20000"/>
          </a:bodyPr>
          <a:lstStyle/>
          <a:p>
            <a:r>
              <a:rPr lang="fr-FR" b="1" dirty="0" smtClean="0"/>
              <a:t>Zoom sur le pipeline </a:t>
            </a:r>
            <a:r>
              <a:rPr lang="fr-FR" dirty="0" smtClean="0"/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Split du jeu de données : train, validation, test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Utilisation de </a:t>
            </a:r>
            <a:r>
              <a:rPr lang="fr-FR" dirty="0" err="1" smtClean="0"/>
              <a:t>Keras</a:t>
            </a:r>
            <a:r>
              <a:rPr lang="fr-FR" dirty="0" smtClean="0"/>
              <a:t>-Tuner pour pouvoir optimiser différents paramètres : </a:t>
            </a:r>
            <a:r>
              <a:rPr lang="fr-FR" dirty="0" err="1" smtClean="0"/>
              <a:t>hyperband</a:t>
            </a:r>
            <a:r>
              <a:rPr lang="fr-FR" dirty="0" smtClean="0"/>
              <a:t>, </a:t>
            </a:r>
            <a:r>
              <a:rPr lang="fr-FR" dirty="0" err="1" smtClean="0"/>
              <a:t>bayesian</a:t>
            </a:r>
            <a:r>
              <a:rPr lang="fr-FR" dirty="0" smtClean="0"/>
              <a:t>, </a:t>
            </a:r>
            <a:r>
              <a:rPr lang="fr-FR" dirty="0" err="1" smtClean="0"/>
              <a:t>randomsearch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Choix d’un </a:t>
            </a:r>
            <a:r>
              <a:rPr lang="fr-FR" dirty="0" err="1" smtClean="0"/>
              <a:t>embedding</a:t>
            </a:r>
            <a:r>
              <a:rPr lang="fr-FR" dirty="0" smtClean="0"/>
              <a:t> : </a:t>
            </a:r>
            <a:r>
              <a:rPr lang="fr-FR" dirty="0" err="1" smtClean="0"/>
              <a:t>Glove</a:t>
            </a:r>
            <a:r>
              <a:rPr lang="fr-FR" dirty="0" smtClean="0"/>
              <a:t> et </a:t>
            </a:r>
            <a:r>
              <a:rPr lang="fr-FR" dirty="0" err="1" smtClean="0"/>
              <a:t>Fasttext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Entrainement des modèles et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Calcul des métriques (AUC et </a:t>
            </a:r>
            <a:r>
              <a:rPr lang="fr-FR" dirty="0" err="1" smtClean="0"/>
              <a:t>loss</a:t>
            </a:r>
            <a:r>
              <a:rPr lang="fr-FR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Evaluation des modèles sur le jeu de test jamais vu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Comparaison des métriques obtenues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2961" y="224337"/>
            <a:ext cx="5361038" cy="76352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Approche</a:t>
            </a:r>
            <a:r>
              <a:rPr lang="en-US" dirty="0" smtClean="0"/>
              <a:t> : “</a:t>
            </a:r>
            <a:r>
              <a:rPr lang="en-US" dirty="0" err="1" smtClean="0"/>
              <a:t>Modèle</a:t>
            </a:r>
            <a:r>
              <a:rPr lang="en-US" dirty="0" smtClean="0"/>
              <a:t> </a:t>
            </a:r>
            <a:r>
              <a:rPr lang="en-US" dirty="0" err="1" smtClean="0"/>
              <a:t>avancé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612059"/>
          </a:xfrm>
        </p:spPr>
        <p:txBody>
          <a:bodyPr>
            <a:normAutofit/>
          </a:bodyPr>
          <a:lstStyle/>
          <a:p>
            <a:r>
              <a:rPr lang="fr-FR" dirty="0" smtClean="0"/>
              <a:t>Résultats : Modèle simple, BILSTM, </a:t>
            </a:r>
            <a:r>
              <a:rPr lang="fr-FR" dirty="0" err="1" smtClean="0"/>
              <a:t>bert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sz="2200" dirty="0" smtClean="0"/>
          </a:p>
          <a:p>
            <a:endParaRPr lang="fr-FR" sz="22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0" y="1895167"/>
            <a:ext cx="4999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>
                <a:solidFill>
                  <a:schemeClr val="bg1"/>
                </a:solidFill>
              </a:rPr>
              <a:t>Comparaison des résultats entre les différentes configurations : métrique AUC</a:t>
            </a:r>
            <a:endParaRPr lang="fr-FR" sz="1200" i="1" dirty="0">
              <a:solidFill>
                <a:schemeClr val="bg1"/>
              </a:solidFill>
            </a:endParaRPr>
          </a:p>
        </p:txBody>
      </p:sp>
      <p:pic>
        <p:nvPicPr>
          <p:cNvPr id="9" name="Image 8" descr="output_valau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59" y="2301329"/>
            <a:ext cx="8824945" cy="1717607"/>
          </a:xfrm>
          <a:prstGeom prst="rect">
            <a:avLst/>
          </a:prstGeom>
        </p:spPr>
      </p:pic>
      <p:sp>
        <p:nvSpPr>
          <p:cNvPr id="10" name="Organigramme : Processus 9"/>
          <p:cNvSpPr/>
          <p:nvPr/>
        </p:nvSpPr>
        <p:spPr>
          <a:xfrm>
            <a:off x="398206" y="4203290"/>
            <a:ext cx="1740310" cy="789039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 dirty="0" err="1" smtClean="0"/>
              <a:t>Optimizer</a:t>
            </a:r>
            <a:endParaRPr lang="fr-FR" sz="1200" b="1" dirty="0" smtClean="0"/>
          </a:p>
          <a:p>
            <a:r>
              <a:rPr lang="fr-FR" sz="1200" dirty="0" smtClean="0"/>
              <a:t>0 : </a:t>
            </a:r>
            <a:r>
              <a:rPr lang="fr-FR" sz="1200" dirty="0" err="1" smtClean="0"/>
              <a:t>bayesian</a:t>
            </a:r>
            <a:endParaRPr lang="fr-FR" sz="1200" dirty="0" smtClean="0"/>
          </a:p>
          <a:p>
            <a:r>
              <a:rPr lang="fr-FR" sz="1200" dirty="0" smtClean="0"/>
              <a:t>1: </a:t>
            </a:r>
            <a:r>
              <a:rPr lang="fr-FR" sz="1200" dirty="0" err="1" smtClean="0"/>
              <a:t>hyperband</a:t>
            </a:r>
            <a:endParaRPr lang="fr-FR" sz="1200" dirty="0" smtClean="0"/>
          </a:p>
          <a:p>
            <a:r>
              <a:rPr lang="fr-FR" sz="1200" dirty="0" smtClean="0"/>
              <a:t>2 : </a:t>
            </a:r>
            <a:r>
              <a:rPr lang="fr-FR" sz="1200" dirty="0" err="1" smtClean="0"/>
              <a:t>random</a:t>
            </a:r>
            <a:r>
              <a:rPr lang="fr-FR" sz="1200" dirty="0" smtClean="0"/>
              <a:t> </a:t>
            </a:r>
            <a:r>
              <a:rPr lang="fr-FR" sz="1200" dirty="0" err="1" smtClean="0"/>
              <a:t>search</a:t>
            </a:r>
            <a:endParaRPr lang="fr-FR" sz="1200" dirty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374490" y="4380271"/>
            <a:ext cx="6335294" cy="59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Choix : BILSTM avec </a:t>
            </a:r>
            <a:r>
              <a:rPr kumimoji="0" lang="fr-F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embedding</a:t>
            </a: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2961" y="224337"/>
            <a:ext cx="5361038" cy="76352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Approche</a:t>
            </a:r>
            <a:r>
              <a:rPr lang="en-US" dirty="0" smtClean="0"/>
              <a:t> : “</a:t>
            </a:r>
            <a:r>
              <a:rPr lang="en-US" dirty="0" err="1" smtClean="0"/>
              <a:t>Modèle</a:t>
            </a:r>
            <a:r>
              <a:rPr lang="en-US" dirty="0" smtClean="0"/>
              <a:t> </a:t>
            </a:r>
            <a:r>
              <a:rPr lang="en-US" dirty="0" err="1" smtClean="0"/>
              <a:t>avancé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612059"/>
          </a:xfrm>
        </p:spPr>
        <p:txBody>
          <a:bodyPr>
            <a:normAutofit/>
          </a:bodyPr>
          <a:lstStyle/>
          <a:p>
            <a:r>
              <a:rPr lang="fr-FR" dirty="0" smtClean="0"/>
              <a:t>Résultats : Modèle simple, BILSTM, </a:t>
            </a:r>
            <a:r>
              <a:rPr lang="fr-FR" dirty="0" err="1" smtClean="0"/>
              <a:t>bert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sz="2200" dirty="0" smtClean="0"/>
          </a:p>
          <a:p>
            <a:endParaRPr lang="fr-FR" sz="22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0" y="1895167"/>
            <a:ext cx="5589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>
                <a:solidFill>
                  <a:schemeClr val="bg1"/>
                </a:solidFill>
              </a:rPr>
              <a:t>Comparaison des résultats entre les différentes configurations : métrique  temps écoulé</a:t>
            </a:r>
            <a:endParaRPr lang="fr-FR" sz="1200" i="1" dirty="0">
              <a:solidFill>
                <a:schemeClr val="bg1"/>
              </a:solidFill>
            </a:endParaRPr>
          </a:p>
        </p:txBody>
      </p:sp>
      <p:sp>
        <p:nvSpPr>
          <p:cNvPr id="10" name="Organigramme : Processus 9"/>
          <p:cNvSpPr/>
          <p:nvPr/>
        </p:nvSpPr>
        <p:spPr>
          <a:xfrm>
            <a:off x="398206" y="3900948"/>
            <a:ext cx="1740310" cy="789039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 dirty="0" err="1" smtClean="0"/>
              <a:t>Optimizer</a:t>
            </a:r>
            <a:endParaRPr lang="fr-FR" sz="1200" b="1" dirty="0" smtClean="0"/>
          </a:p>
          <a:p>
            <a:r>
              <a:rPr lang="fr-FR" sz="1200" dirty="0" smtClean="0"/>
              <a:t>0 : </a:t>
            </a:r>
            <a:r>
              <a:rPr lang="fr-FR" sz="1200" dirty="0" err="1" smtClean="0"/>
              <a:t>bayesian</a:t>
            </a:r>
            <a:endParaRPr lang="fr-FR" sz="1200" dirty="0" smtClean="0"/>
          </a:p>
          <a:p>
            <a:r>
              <a:rPr lang="fr-FR" sz="1200" dirty="0" smtClean="0"/>
              <a:t>1: </a:t>
            </a:r>
            <a:r>
              <a:rPr lang="fr-FR" sz="1200" dirty="0" err="1" smtClean="0"/>
              <a:t>hyperband</a:t>
            </a:r>
            <a:endParaRPr lang="fr-FR" sz="1200" dirty="0" smtClean="0"/>
          </a:p>
          <a:p>
            <a:r>
              <a:rPr lang="fr-FR" sz="1200" dirty="0" smtClean="0"/>
              <a:t>2 : </a:t>
            </a:r>
            <a:r>
              <a:rPr lang="fr-FR" sz="1200" dirty="0" err="1" smtClean="0"/>
              <a:t>random</a:t>
            </a:r>
            <a:r>
              <a:rPr lang="fr-FR" sz="1200" dirty="0" smtClean="0"/>
              <a:t> </a:t>
            </a:r>
            <a:r>
              <a:rPr lang="fr-FR" sz="1200" dirty="0" err="1" smtClean="0"/>
              <a:t>search</a:t>
            </a:r>
            <a:endParaRPr lang="fr-FR" sz="1200" dirty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374490" y="4380271"/>
            <a:ext cx="6335294" cy="5973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Confirmation du choix précédent</a:t>
            </a:r>
            <a:r>
              <a:rPr kumimoji="0" lang="fr-FR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BILSTM avec </a:t>
            </a:r>
            <a:r>
              <a:rPr kumimoji="0" lang="fr-F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embedding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est le </a:t>
            </a:r>
            <a:r>
              <a:rPr kumimoji="0" lang="fr-F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meille</a:t>
            </a:r>
            <a:r>
              <a:rPr lang="fr-FR" sz="2800" baseline="0" dirty="0" err="1" smtClean="0">
                <a:solidFill>
                  <a:schemeClr val="bg1"/>
                </a:solidFill>
              </a:rPr>
              <a:t>ur</a:t>
            </a:r>
            <a:r>
              <a:rPr lang="fr-FR" sz="2800" dirty="0" smtClean="0">
                <a:solidFill>
                  <a:schemeClr val="bg1"/>
                </a:solidFill>
              </a:rPr>
              <a:t> compromis</a:t>
            </a: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7" descr="outputti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61" y="2135880"/>
            <a:ext cx="8819535" cy="171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2961" y="224337"/>
            <a:ext cx="5361038" cy="76352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Approche</a:t>
            </a:r>
            <a:r>
              <a:rPr lang="en-US" dirty="0" smtClean="0"/>
              <a:t> : “</a:t>
            </a:r>
            <a:r>
              <a:rPr lang="en-US" dirty="0" err="1" smtClean="0"/>
              <a:t>Modèle</a:t>
            </a:r>
            <a:r>
              <a:rPr lang="en-US" dirty="0" smtClean="0"/>
              <a:t> </a:t>
            </a:r>
            <a:r>
              <a:rPr lang="en-US" dirty="0" err="1" smtClean="0"/>
              <a:t>avancé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63714" y="1378974"/>
            <a:ext cx="8246070" cy="3613354"/>
          </a:xfrm>
        </p:spPr>
        <p:txBody>
          <a:bodyPr>
            <a:normAutofit fontScale="92500" lnSpcReduction="10000"/>
          </a:bodyPr>
          <a:lstStyle/>
          <a:p>
            <a:r>
              <a:rPr lang="fr-FR" sz="2000" dirty="0" smtClean="0"/>
              <a:t>Résultat : Zoom sur BILSTM avec </a:t>
            </a:r>
            <a:r>
              <a:rPr lang="fr-FR" sz="2000" dirty="0" err="1" smtClean="0"/>
              <a:t>embedding</a:t>
            </a:r>
            <a:r>
              <a:rPr lang="fr-FR" sz="2000" dirty="0" smtClean="0"/>
              <a:t> (</a:t>
            </a:r>
            <a:r>
              <a:rPr lang="fr-FR" sz="2000" dirty="0" err="1" smtClean="0"/>
              <a:t>glove</a:t>
            </a:r>
            <a:r>
              <a:rPr lang="fr-FR" sz="2000" dirty="0" smtClean="0"/>
              <a:t>) – tuner </a:t>
            </a:r>
            <a:r>
              <a:rPr lang="fr-FR" sz="2000" dirty="0" err="1" smtClean="0"/>
              <a:t>hyperband</a:t>
            </a:r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pPr>
              <a:buNone/>
            </a:pPr>
            <a:endParaRPr lang="fr-FR" sz="2000" dirty="0" smtClean="0">
              <a:sym typeface="Wingdings" pitchFamily="2" charset="2"/>
            </a:endParaRPr>
          </a:p>
          <a:p>
            <a:pPr>
              <a:buNone/>
            </a:pPr>
            <a:endParaRPr lang="fr-FR" sz="2000" dirty="0" smtClean="0">
              <a:sym typeface="Wingdings" pitchFamily="2" charset="2"/>
            </a:endParaRPr>
          </a:p>
          <a:p>
            <a:pPr>
              <a:buNone/>
            </a:pPr>
            <a:r>
              <a:rPr lang="fr-FR" sz="2000" dirty="0" smtClean="0">
                <a:sym typeface="Wingdings" pitchFamily="2" charset="2"/>
              </a:rPr>
              <a:t> </a:t>
            </a:r>
            <a:r>
              <a:rPr lang="fr-FR" sz="2000" dirty="0" err="1" smtClean="0">
                <a:sym typeface="Wingdings" pitchFamily="2" charset="2"/>
              </a:rPr>
              <a:t>overfitting</a:t>
            </a:r>
            <a:endParaRPr lang="fr-FR" sz="2000" dirty="0"/>
          </a:p>
        </p:txBody>
      </p:sp>
      <p:pic>
        <p:nvPicPr>
          <p:cNvPr id="12" name="Image 11" descr="output_courbeauc_hyperban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38" y="1880419"/>
            <a:ext cx="3458498" cy="2523901"/>
          </a:xfrm>
          <a:prstGeom prst="rect">
            <a:avLst/>
          </a:prstGeom>
        </p:spPr>
      </p:pic>
      <p:pic>
        <p:nvPicPr>
          <p:cNvPr id="13" name="Image 12" descr="output_courbeloss_hyperba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956" y="1868903"/>
            <a:ext cx="3590993" cy="252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2961" y="224337"/>
            <a:ext cx="5361038" cy="76352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Approche</a:t>
            </a:r>
            <a:r>
              <a:rPr lang="en-US" dirty="0" smtClean="0"/>
              <a:t> : “</a:t>
            </a:r>
            <a:r>
              <a:rPr lang="en-US" dirty="0" err="1" smtClean="0"/>
              <a:t>Modèle</a:t>
            </a:r>
            <a:r>
              <a:rPr lang="en-US" dirty="0" smtClean="0"/>
              <a:t> </a:t>
            </a:r>
            <a:r>
              <a:rPr lang="en-US" dirty="0" err="1" smtClean="0"/>
              <a:t>avancé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>
            <a:normAutofit/>
          </a:bodyPr>
          <a:lstStyle/>
          <a:p>
            <a:r>
              <a:rPr lang="fr-FR" sz="2000" dirty="0" smtClean="0"/>
              <a:t>Résultat : Zoom sur BILSTM avec </a:t>
            </a:r>
            <a:r>
              <a:rPr lang="fr-FR" sz="2000" dirty="0" err="1" smtClean="0"/>
              <a:t>embedding</a:t>
            </a:r>
            <a:r>
              <a:rPr lang="fr-FR" sz="2000" dirty="0" smtClean="0"/>
              <a:t> (</a:t>
            </a:r>
            <a:r>
              <a:rPr lang="fr-FR" sz="2000" dirty="0" err="1" smtClean="0"/>
              <a:t>glove</a:t>
            </a:r>
            <a:r>
              <a:rPr lang="fr-FR" sz="2000" dirty="0" smtClean="0"/>
              <a:t>) – tuner </a:t>
            </a:r>
            <a:r>
              <a:rPr lang="fr-FR" sz="2000" dirty="0" err="1" smtClean="0"/>
              <a:t>bayesian</a:t>
            </a:r>
            <a:endParaRPr lang="fr-FR" sz="2000" dirty="0"/>
          </a:p>
        </p:txBody>
      </p:sp>
      <p:pic>
        <p:nvPicPr>
          <p:cNvPr id="9" name="Image 8" descr="outputauctr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14" y="1823579"/>
            <a:ext cx="3965097" cy="2792666"/>
          </a:xfrm>
          <a:prstGeom prst="rect">
            <a:avLst/>
          </a:prstGeom>
        </p:spPr>
      </p:pic>
      <p:pic>
        <p:nvPicPr>
          <p:cNvPr id="10" name="Image 9" descr="outputlo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871" y="1806677"/>
            <a:ext cx="4114800" cy="279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2961" y="224337"/>
            <a:ext cx="5361038" cy="76352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Approche</a:t>
            </a:r>
            <a:r>
              <a:rPr lang="en-US" dirty="0" smtClean="0"/>
              <a:t> : “</a:t>
            </a:r>
            <a:r>
              <a:rPr lang="en-US" dirty="0" err="1" smtClean="0"/>
              <a:t>Modèle</a:t>
            </a:r>
            <a:r>
              <a:rPr lang="en-US" dirty="0" smtClean="0"/>
              <a:t> </a:t>
            </a:r>
            <a:r>
              <a:rPr lang="en-US" dirty="0" err="1" smtClean="0"/>
              <a:t>avancé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>
            <a:normAutofit/>
          </a:bodyPr>
          <a:lstStyle/>
          <a:p>
            <a:r>
              <a:rPr lang="fr-FR" dirty="0" smtClean="0"/>
              <a:t>Résultat : BILSTM avec </a:t>
            </a:r>
            <a:r>
              <a:rPr lang="fr-FR" dirty="0" err="1" smtClean="0"/>
              <a:t>embedding</a:t>
            </a:r>
            <a:r>
              <a:rPr lang="fr-FR" dirty="0" smtClean="0"/>
              <a:t> (</a:t>
            </a:r>
            <a:r>
              <a:rPr lang="fr-FR" dirty="0" err="1" smtClean="0"/>
              <a:t>glove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8" name="Image 7" descr="output_fhez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32" y="1828800"/>
            <a:ext cx="4183223" cy="3016991"/>
          </a:xfrm>
          <a:prstGeom prst="rect">
            <a:avLst/>
          </a:prstGeom>
        </p:spPr>
      </p:pic>
      <p:pic>
        <p:nvPicPr>
          <p:cNvPr id="11" name="Image 10" descr="output_fhzekjhfkez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207" y="1769806"/>
            <a:ext cx="3935726" cy="3021622"/>
          </a:xfrm>
          <a:prstGeom prst="rect">
            <a:avLst/>
          </a:prstGeom>
        </p:spPr>
      </p:pic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3923075" y="2757948"/>
          <a:ext cx="95127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271"/>
              </a:tblGrid>
              <a:tr h="314139">
                <a:tc>
                  <a:txBody>
                    <a:bodyPr/>
                    <a:lstStyle/>
                    <a:p>
                      <a:r>
                        <a:rPr lang="fr-FR" dirty="0" smtClean="0"/>
                        <a:t>AUC</a:t>
                      </a:r>
                      <a:endParaRPr lang="fr-FR" dirty="0"/>
                    </a:p>
                  </a:txBody>
                  <a:tcPr/>
                </a:tc>
              </a:tr>
              <a:tr h="258097">
                <a:tc>
                  <a:txBody>
                    <a:bodyPr/>
                    <a:lstStyle/>
                    <a:p>
                      <a:r>
                        <a:rPr lang="fr-FR" dirty="0" smtClean="0"/>
                        <a:t>0.70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2961" y="224337"/>
            <a:ext cx="5361038" cy="763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 - </a:t>
            </a:r>
            <a:r>
              <a:rPr lang="en-US" dirty="0" err="1" smtClean="0"/>
              <a:t>Modèles</a:t>
            </a:r>
            <a:r>
              <a:rPr lang="en-US" dirty="0" smtClean="0"/>
              <a:t> </a:t>
            </a:r>
            <a:r>
              <a:rPr lang="en-US" dirty="0" err="1" smtClean="0"/>
              <a:t>avancés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 meilleur modèle est le modèle BILSTM avec </a:t>
            </a:r>
            <a:r>
              <a:rPr lang="fr-FR" dirty="0" err="1" smtClean="0"/>
              <a:t>embedding</a:t>
            </a:r>
            <a:r>
              <a:rPr lang="fr-FR" dirty="0" smtClean="0"/>
              <a:t> (</a:t>
            </a:r>
            <a:r>
              <a:rPr lang="fr-FR" dirty="0" err="1" smtClean="0"/>
              <a:t>glove</a:t>
            </a:r>
            <a:r>
              <a:rPr lang="fr-FR" dirty="0" smtClean="0"/>
              <a:t>), méthode </a:t>
            </a:r>
            <a:r>
              <a:rPr lang="fr-FR" dirty="0" err="1" smtClean="0"/>
              <a:t>bayesian</a:t>
            </a:r>
            <a:r>
              <a:rPr lang="fr-FR" dirty="0" smtClean="0"/>
              <a:t> qui est le meilleur compromis au niveau de l’AUC, de la perte et du temps de traitement. Même si nous détectons un peu </a:t>
            </a:r>
            <a:r>
              <a:rPr lang="fr-FR" dirty="0" err="1" smtClean="0"/>
              <a:t>underfitting</a:t>
            </a:r>
            <a:r>
              <a:rPr lang="fr-FR" dirty="0" smtClean="0"/>
              <a:t>.</a:t>
            </a:r>
          </a:p>
          <a:p>
            <a:r>
              <a:rPr lang="fr-FR" dirty="0" smtClean="0"/>
              <a:t>Pour obtenir un modèle plus robuste : avoir plus de crédits Azure afin de faire tourner les modèles sur plus de données ? </a:t>
            </a:r>
          </a:p>
          <a:p>
            <a:pPr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fr-FR" b="1" dirty="0" smtClean="0"/>
              <a:t>Démonstration : application qui intègre le modèle avancé</a:t>
            </a:r>
            <a:endParaRPr lang="fr-FR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2961" y="224337"/>
            <a:ext cx="5361038" cy="76352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Comparaison</a:t>
            </a:r>
            <a:r>
              <a:rPr lang="en-US" dirty="0" smtClean="0"/>
              <a:t> des </a:t>
            </a:r>
            <a:r>
              <a:rPr lang="en-US" dirty="0" err="1" smtClean="0"/>
              <a:t>trois</a:t>
            </a:r>
            <a:r>
              <a:rPr lang="en-US" dirty="0" smtClean="0"/>
              <a:t> </a:t>
            </a:r>
            <a:r>
              <a:rPr lang="en-US" dirty="0" err="1" smtClean="0"/>
              <a:t>approches</a:t>
            </a:r>
            <a:endParaRPr lang="en-US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249701" y="1414454"/>
          <a:ext cx="8650953" cy="3574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3651"/>
                <a:gridCol w="2883651"/>
                <a:gridCol w="2883651"/>
              </a:tblGrid>
              <a:tr h="338362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Avantages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Inconvénients</a:t>
                      </a:r>
                      <a:endParaRPr lang="fr-FR" sz="1600" dirty="0"/>
                    </a:p>
                  </a:txBody>
                  <a:tcPr/>
                </a:tc>
              </a:tr>
              <a:tr h="83431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«  API</a:t>
                      </a:r>
                      <a:r>
                        <a:rPr lang="fr-FR" sz="1600" baseline="0" dirty="0" smtClean="0"/>
                        <a:t> sur étagère </a:t>
                      </a:r>
                      <a:r>
                        <a:rPr lang="fr-FR" sz="1600" dirty="0" smtClean="0"/>
                        <a:t>»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Utilisation par des développeurs possibles et rapide à mettre en place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Moins précis que la méthode « Modèle avancé ». </a:t>
                      </a:r>
                    </a:p>
                    <a:p>
                      <a:r>
                        <a:rPr lang="fr-FR" sz="1600" dirty="0" smtClean="0"/>
                        <a:t>Prix</a:t>
                      </a:r>
                      <a:r>
                        <a:rPr lang="fr-FR" sz="1600" baseline="0" dirty="0" smtClean="0"/>
                        <a:t> : $$ (dépend du nombre </a:t>
                      </a:r>
                      <a:r>
                        <a:rPr lang="fr-FR" sz="1600" baseline="0" smtClean="0"/>
                        <a:t>de </a:t>
                      </a:r>
                      <a:r>
                        <a:rPr lang="fr-FR" sz="1600" baseline="0" smtClean="0"/>
                        <a:t>requêtes)</a:t>
                      </a:r>
                      <a:endParaRPr lang="fr-FR" sz="1600" dirty="0" smtClean="0"/>
                    </a:p>
                  </a:txBody>
                  <a:tcPr/>
                </a:tc>
              </a:tr>
              <a:tr h="1084612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« Concepteur</a:t>
                      </a:r>
                      <a:r>
                        <a:rPr lang="fr-FR" sz="1600" baseline="0" dirty="0" smtClean="0"/>
                        <a:t> (drag and drop) 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Facile</a:t>
                      </a:r>
                      <a:r>
                        <a:rPr lang="fr-FR" sz="1600" baseline="0" dirty="0" smtClean="0"/>
                        <a:t> à mettre en œuvre. Aucune connaissance en python nécessaire. Destiné aux </a:t>
                      </a:r>
                      <a:r>
                        <a:rPr lang="fr-FR" sz="1600" baseline="0" dirty="0" err="1" smtClean="0"/>
                        <a:t>stateux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Limites : choix des modèles</a:t>
                      </a:r>
                    </a:p>
                    <a:p>
                      <a:r>
                        <a:rPr lang="fr-FR" sz="1600" dirty="0" smtClean="0"/>
                        <a:t>Prix: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dirty="0" smtClean="0"/>
                        <a:t>$$$ (dépend</a:t>
                      </a:r>
                      <a:r>
                        <a:rPr lang="fr-FR" sz="1600" baseline="0" dirty="0" smtClean="0"/>
                        <a:t> de la puissance de calcul nécessaire)</a:t>
                      </a:r>
                      <a:endParaRPr lang="fr-FR" sz="1600" dirty="0"/>
                    </a:p>
                  </a:txBody>
                  <a:tcPr/>
                </a:tc>
              </a:tr>
              <a:tr h="1084612">
                <a:tc>
                  <a:txBody>
                    <a:bodyPr/>
                    <a:lstStyle/>
                    <a:p>
                      <a:r>
                        <a:rPr lang="fr-FR" sz="1600" baseline="0" dirty="0" smtClean="0"/>
                        <a:t>« Modèle avancé 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Plus</a:t>
                      </a:r>
                      <a:r>
                        <a:rPr lang="fr-FR" sz="1600" baseline="0" dirty="0" smtClean="0"/>
                        <a:t> précis car adapté aux données. Connaissances nécessaire en python et en statistiques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Plus</a:t>
                      </a:r>
                      <a:r>
                        <a:rPr lang="fr-FR" sz="1600" baseline="0" dirty="0" smtClean="0"/>
                        <a:t> longs à réaliser</a:t>
                      </a:r>
                    </a:p>
                    <a:p>
                      <a:r>
                        <a:rPr lang="fr-FR" sz="1600" baseline="0" dirty="0" smtClean="0"/>
                        <a:t>Prix: $$$$ </a:t>
                      </a:r>
                      <a:r>
                        <a:rPr lang="fr-FR" sz="1600" dirty="0" smtClean="0"/>
                        <a:t>(dépend</a:t>
                      </a:r>
                      <a:r>
                        <a:rPr lang="fr-FR" sz="1600" baseline="0" dirty="0" smtClean="0"/>
                        <a:t> de la puissance de calcul nécessaire)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9238" y="0"/>
            <a:ext cx="6304935" cy="5243052"/>
          </a:xfrm>
        </p:spPr>
        <p:txBody>
          <a:bodyPr anchor="ctr">
            <a:normAutofit/>
          </a:bodyPr>
          <a:lstStyle/>
          <a:p>
            <a:pPr marL="571500" indent="-571500" algn="ctr">
              <a:buNone/>
            </a:pPr>
            <a:r>
              <a:rPr lang="en-US" sz="6000" b="1" dirty="0" smtClean="0"/>
              <a:t>MERCI !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9238" y="1268360"/>
            <a:ext cx="6304935" cy="3687097"/>
          </a:xfrm>
        </p:spPr>
        <p:txBody>
          <a:bodyPr>
            <a:normAutofit fontScale="550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 err="1" smtClean="0"/>
              <a:t>Contexte</a:t>
            </a:r>
            <a:endParaRPr lang="en-US" dirty="0"/>
          </a:p>
          <a:p>
            <a:pPr marL="571500" indent="-571500">
              <a:buFont typeface="+mj-lt"/>
              <a:buAutoNum type="romanUcPeriod"/>
            </a:pPr>
            <a:r>
              <a:rPr lang="en-US" dirty="0" err="1" smtClean="0"/>
              <a:t>Approche</a:t>
            </a:r>
            <a:r>
              <a:rPr lang="en-US" dirty="0" smtClean="0"/>
              <a:t> “API </a:t>
            </a:r>
            <a:r>
              <a:rPr lang="en-US" dirty="0" err="1" smtClean="0"/>
              <a:t>sur</a:t>
            </a:r>
            <a:r>
              <a:rPr lang="en-US" dirty="0" smtClean="0"/>
              <a:t> étagère”</a:t>
            </a:r>
          </a:p>
          <a:p>
            <a:pPr marL="971550" lvl="1" indent="-571500">
              <a:buFont typeface="+mj-lt"/>
              <a:buAutoNum type="arabicParenR"/>
            </a:pPr>
            <a:r>
              <a:rPr lang="en-US" dirty="0" smtClean="0"/>
              <a:t>Les </a:t>
            </a:r>
            <a:r>
              <a:rPr lang="en-US" dirty="0" err="1" smtClean="0"/>
              <a:t>étapes</a:t>
            </a:r>
            <a:endParaRPr lang="en-US" dirty="0" smtClean="0"/>
          </a:p>
          <a:p>
            <a:pPr marL="971550" lvl="1" indent="-571500">
              <a:buFont typeface="+mj-lt"/>
              <a:buAutoNum type="arabicParenR"/>
            </a:pPr>
            <a:r>
              <a:rPr lang="en-US" dirty="0" err="1" smtClean="0"/>
              <a:t>Résultats</a:t>
            </a: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err="1" smtClean="0"/>
              <a:t>Approche</a:t>
            </a:r>
            <a:r>
              <a:rPr lang="en-US" dirty="0" smtClean="0"/>
              <a:t> “</a:t>
            </a:r>
            <a:r>
              <a:rPr lang="en-US" dirty="0" err="1" smtClean="0"/>
              <a:t>Modèle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mesure</a:t>
            </a:r>
            <a:r>
              <a:rPr lang="en-US" dirty="0" smtClean="0"/>
              <a:t> simple”</a:t>
            </a:r>
          </a:p>
          <a:p>
            <a:pPr marL="971550" lvl="1" indent="-571500">
              <a:buFont typeface="+mj-lt"/>
              <a:buAutoNum type="arabicParenR"/>
            </a:pPr>
            <a:r>
              <a:rPr lang="en-US" dirty="0" smtClean="0"/>
              <a:t>Les </a:t>
            </a:r>
            <a:r>
              <a:rPr lang="en-US" dirty="0" err="1" smtClean="0"/>
              <a:t>étapes</a:t>
            </a:r>
            <a:endParaRPr lang="en-US" dirty="0" smtClean="0"/>
          </a:p>
          <a:p>
            <a:pPr marL="971550" lvl="1" indent="-571500">
              <a:buFont typeface="+mj-lt"/>
              <a:buAutoNum type="arabicParenR"/>
            </a:pPr>
            <a:r>
              <a:rPr lang="en-US" dirty="0" err="1" smtClean="0"/>
              <a:t>Résultats</a:t>
            </a: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err="1" smtClean="0"/>
              <a:t>Approche</a:t>
            </a:r>
            <a:r>
              <a:rPr lang="en-US" dirty="0" smtClean="0"/>
              <a:t> “</a:t>
            </a:r>
            <a:r>
              <a:rPr lang="en-US" dirty="0" err="1" smtClean="0"/>
              <a:t>Modèle</a:t>
            </a:r>
            <a:r>
              <a:rPr lang="en-US" dirty="0" smtClean="0"/>
              <a:t> </a:t>
            </a:r>
            <a:r>
              <a:rPr lang="en-US" dirty="0" err="1" smtClean="0"/>
              <a:t>avancé</a:t>
            </a:r>
            <a:r>
              <a:rPr lang="en-US" dirty="0" smtClean="0"/>
              <a:t>”</a:t>
            </a:r>
          </a:p>
          <a:p>
            <a:pPr marL="971550" lvl="1" indent="-571500">
              <a:buFont typeface="+mj-lt"/>
              <a:buAutoNum type="arabicParenR"/>
            </a:pPr>
            <a:r>
              <a:rPr lang="en-US" dirty="0" smtClean="0"/>
              <a:t>Les </a:t>
            </a:r>
            <a:r>
              <a:rPr lang="en-US" dirty="0" err="1" smtClean="0"/>
              <a:t>étapes</a:t>
            </a:r>
            <a:endParaRPr lang="en-US" dirty="0" smtClean="0"/>
          </a:p>
          <a:p>
            <a:pPr marL="971550" lvl="1" indent="-571500">
              <a:buFont typeface="+mj-lt"/>
              <a:buAutoNum type="arabicParenR"/>
            </a:pPr>
            <a:r>
              <a:rPr lang="en-US" dirty="0" smtClean="0"/>
              <a:t>Zoom </a:t>
            </a:r>
            <a:r>
              <a:rPr lang="en-US" dirty="0" err="1" smtClean="0"/>
              <a:t>sur</a:t>
            </a:r>
            <a:r>
              <a:rPr lang="en-US" dirty="0" smtClean="0"/>
              <a:t> le pipeline</a:t>
            </a:r>
          </a:p>
          <a:p>
            <a:pPr marL="971550" lvl="1" indent="-571500">
              <a:buFont typeface="+mj-lt"/>
              <a:buAutoNum type="arabicParenR"/>
            </a:pPr>
            <a:r>
              <a:rPr lang="en-US" dirty="0" err="1" smtClean="0"/>
              <a:t>Résultats</a:t>
            </a:r>
            <a:endParaRPr lang="en-US" dirty="0" smtClean="0"/>
          </a:p>
          <a:p>
            <a:pPr marL="971550" lvl="1" indent="-571500">
              <a:buFont typeface="+mj-lt"/>
              <a:buAutoNum type="arabicParenR"/>
            </a:pPr>
            <a:r>
              <a:rPr lang="en-US" dirty="0" err="1" smtClean="0"/>
              <a:t>Démonstration</a:t>
            </a:r>
            <a:endParaRPr lang="en-US" dirty="0" smtClean="0"/>
          </a:p>
          <a:p>
            <a:pPr marL="971550" lvl="1" indent="-571500">
              <a:buFont typeface="+mj-lt"/>
              <a:buAutoNum type="arabicParenR"/>
            </a:pPr>
            <a:r>
              <a:rPr lang="en-US" dirty="0" smtClean="0"/>
              <a:t>Conclusion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err="1" smtClean="0"/>
              <a:t>Comparaison</a:t>
            </a:r>
            <a:r>
              <a:rPr lang="en-US" dirty="0" smtClean="0"/>
              <a:t> des </a:t>
            </a:r>
            <a:r>
              <a:rPr lang="en-US" dirty="0" err="1" smtClean="0"/>
              <a:t>résultats</a:t>
            </a:r>
            <a:r>
              <a:rPr lang="en-US" dirty="0" smtClean="0"/>
              <a:t> des 3 </a:t>
            </a:r>
            <a:r>
              <a:rPr lang="en-US" dirty="0" err="1" smtClean="0"/>
              <a:t>approches</a:t>
            </a:r>
            <a:endParaRPr lang="en-US" dirty="0" smtClean="0"/>
          </a:p>
          <a:p>
            <a:pPr marL="571500" indent="-5715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Contexte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6880983" cy="2072149"/>
          </a:xfrm>
        </p:spPr>
        <p:txBody>
          <a:bodyPr>
            <a:normAutofit fontScale="77500" lnSpcReduction="20000"/>
          </a:bodyPr>
          <a:lstStyle/>
          <a:p>
            <a:r>
              <a:rPr lang="en-US" sz="2200" dirty="0" err="1" smtClean="0"/>
              <a:t>Problématique</a:t>
            </a:r>
            <a:r>
              <a:rPr lang="en-US" sz="2200" dirty="0" smtClean="0"/>
              <a:t> : </a:t>
            </a:r>
            <a:r>
              <a:rPr lang="fr-FR" sz="2000" dirty="0" smtClean="0"/>
              <a:t>Air Paradis a besoin de détecter les mauvais </a:t>
            </a:r>
            <a:r>
              <a:rPr lang="fr-FR" sz="2000" dirty="0" err="1" smtClean="0"/>
              <a:t>tweet</a:t>
            </a:r>
            <a:r>
              <a:rPr lang="fr-FR" sz="2000" dirty="0" smtClean="0"/>
              <a:t> afin de pouvoir agir rapidement.</a:t>
            </a:r>
            <a:endParaRPr lang="en-US" sz="2200" dirty="0"/>
          </a:p>
          <a:p>
            <a:r>
              <a:rPr lang="en-US" sz="2200" dirty="0" err="1" smtClean="0"/>
              <a:t>Données</a:t>
            </a:r>
            <a:r>
              <a:rPr lang="en-US" sz="2200" dirty="0" smtClean="0"/>
              <a:t> : </a:t>
            </a:r>
            <a:r>
              <a:rPr lang="en-US" sz="2200" dirty="0" err="1" smtClean="0"/>
              <a:t>Utilisation</a:t>
            </a:r>
            <a:r>
              <a:rPr lang="en-US" sz="2200" dirty="0" smtClean="0"/>
              <a:t> de </a:t>
            </a:r>
            <a:r>
              <a:rPr lang="en-US" sz="2200" dirty="0" err="1" smtClean="0"/>
              <a:t>données</a:t>
            </a:r>
            <a:r>
              <a:rPr lang="en-US" sz="2200" dirty="0" smtClean="0"/>
              <a:t> </a:t>
            </a:r>
            <a:r>
              <a:rPr lang="en-US" sz="2200" dirty="0" err="1" smtClean="0"/>
              <a:t>Opensource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 err="1" smtClean="0"/>
              <a:t>Plusieurs</a:t>
            </a:r>
            <a:r>
              <a:rPr lang="en-US" sz="2200" dirty="0" smtClean="0"/>
              <a:t> </a:t>
            </a:r>
            <a:r>
              <a:rPr lang="en-US" sz="2200" dirty="0" err="1" smtClean="0"/>
              <a:t>approches</a:t>
            </a:r>
            <a:r>
              <a:rPr lang="en-US" sz="2200" dirty="0" smtClean="0"/>
              <a:t> </a:t>
            </a:r>
            <a:r>
              <a:rPr lang="en-US" sz="2200" dirty="0" err="1" smtClean="0"/>
              <a:t>sur</a:t>
            </a:r>
            <a:r>
              <a:rPr lang="en-US" sz="2200" dirty="0" smtClean="0"/>
              <a:t> Azure: </a:t>
            </a:r>
          </a:p>
          <a:p>
            <a:pPr lvl="1"/>
            <a:r>
              <a:rPr lang="en-US" sz="2200" dirty="0" smtClean="0"/>
              <a:t>“API </a:t>
            </a:r>
            <a:r>
              <a:rPr lang="en-US" sz="2200" dirty="0" err="1" smtClean="0"/>
              <a:t>sur</a:t>
            </a:r>
            <a:r>
              <a:rPr lang="en-US" sz="2200" dirty="0" smtClean="0"/>
              <a:t> étagère” : </a:t>
            </a:r>
            <a:r>
              <a:rPr lang="en-US" sz="2200" dirty="0" err="1" smtClean="0"/>
              <a:t>utilisation</a:t>
            </a:r>
            <a:r>
              <a:rPr lang="en-US" sz="2200" dirty="0" smtClean="0"/>
              <a:t> du service </a:t>
            </a:r>
            <a:r>
              <a:rPr lang="en-US" sz="2200" dirty="0" err="1" smtClean="0"/>
              <a:t>cognitif</a:t>
            </a:r>
            <a:r>
              <a:rPr lang="en-US" sz="2200" dirty="0" smtClean="0"/>
              <a:t> </a:t>
            </a:r>
            <a:r>
              <a:rPr lang="en-US" sz="2200" dirty="0" err="1" smtClean="0"/>
              <a:t>d’Azure</a:t>
            </a:r>
            <a:endParaRPr lang="en-US" sz="2200" dirty="0"/>
          </a:p>
          <a:p>
            <a:pPr lvl="1"/>
            <a:r>
              <a:rPr lang="en-US" sz="2200" dirty="0" smtClean="0"/>
              <a:t>“</a:t>
            </a:r>
            <a:r>
              <a:rPr lang="en-US" sz="2200" dirty="0" err="1" smtClean="0"/>
              <a:t>Modèle</a:t>
            </a:r>
            <a:r>
              <a:rPr lang="en-US" sz="2200" dirty="0" smtClean="0"/>
              <a:t> </a:t>
            </a:r>
            <a:r>
              <a:rPr lang="en-US" sz="2200" dirty="0" err="1" smtClean="0"/>
              <a:t>sur</a:t>
            </a:r>
            <a:r>
              <a:rPr lang="en-US" sz="2200" dirty="0" smtClean="0"/>
              <a:t> </a:t>
            </a:r>
            <a:r>
              <a:rPr lang="en-US" sz="2200" dirty="0" err="1" smtClean="0"/>
              <a:t>mesure</a:t>
            </a:r>
            <a:r>
              <a:rPr lang="en-US" sz="2200" dirty="0" smtClean="0"/>
              <a:t> simple” via </a:t>
            </a:r>
            <a:r>
              <a:rPr lang="en-US" sz="2200" dirty="0" err="1" smtClean="0"/>
              <a:t>Concepteur</a:t>
            </a:r>
            <a:r>
              <a:rPr lang="en-US" sz="2200" dirty="0" smtClean="0"/>
              <a:t> (drag and drop)</a:t>
            </a:r>
          </a:p>
          <a:p>
            <a:pPr lvl="1"/>
            <a:r>
              <a:rPr lang="en-US" sz="2200" dirty="0" smtClean="0"/>
              <a:t>“</a:t>
            </a:r>
            <a:r>
              <a:rPr lang="en-US" sz="2200" dirty="0" err="1" smtClean="0"/>
              <a:t>Modèle</a:t>
            </a:r>
            <a:r>
              <a:rPr lang="en-US" sz="2200" dirty="0" smtClean="0"/>
              <a:t> </a:t>
            </a:r>
            <a:r>
              <a:rPr lang="en-US" sz="2200" dirty="0" err="1" smtClean="0"/>
              <a:t>avancé</a:t>
            </a:r>
            <a:r>
              <a:rPr lang="en-US" sz="2200" dirty="0" smtClean="0"/>
              <a:t>” via Azure machine learning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Image 3"/>
          <p:cNvPicPr/>
          <p:nvPr/>
        </p:nvPicPr>
        <p:blipFill>
          <a:blip r:embed="rId3"/>
          <a:srcRect l="6423" t="33732" r="7944" b="8441"/>
          <a:stretch>
            <a:fillRect/>
          </a:stretch>
        </p:blipFill>
        <p:spPr bwMode="auto">
          <a:xfrm>
            <a:off x="541265" y="3598606"/>
            <a:ext cx="5011503" cy="116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Image 4" descr="image_aml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22375" y="3207774"/>
            <a:ext cx="3178276" cy="169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2961" y="224337"/>
            <a:ext cx="5361038" cy="76352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Approche</a:t>
            </a:r>
            <a:r>
              <a:rPr lang="en-US" dirty="0" smtClean="0"/>
              <a:t> : “API </a:t>
            </a:r>
            <a:r>
              <a:rPr lang="en-US" dirty="0" err="1" smtClean="0"/>
              <a:t>sur</a:t>
            </a:r>
            <a:r>
              <a:rPr lang="en-US" dirty="0" smtClean="0"/>
              <a:t> étagère”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étapes</a:t>
            </a:r>
            <a:r>
              <a:rPr lang="en-US" dirty="0" smtClean="0"/>
              <a:t>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272845" y="1843548"/>
          <a:ext cx="8450825" cy="2760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34581" y="224337"/>
            <a:ext cx="4896464" cy="76352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Approche</a:t>
            </a:r>
            <a:r>
              <a:rPr lang="en-US" dirty="0" smtClean="0"/>
              <a:t> : “API </a:t>
            </a:r>
            <a:r>
              <a:rPr lang="en-US" dirty="0" err="1" smtClean="0"/>
              <a:t>sur</a:t>
            </a:r>
            <a:r>
              <a:rPr lang="en-US" dirty="0" smtClean="0"/>
              <a:t> étagère”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361" y="1179871"/>
            <a:ext cx="8584423" cy="3598605"/>
          </a:xfrm>
        </p:spPr>
        <p:txBody>
          <a:bodyPr>
            <a:normAutofit/>
          </a:bodyPr>
          <a:lstStyle/>
          <a:p>
            <a:r>
              <a:rPr lang="fr-FR" sz="1600" dirty="0" smtClean="0"/>
              <a:t>Résultat</a:t>
            </a:r>
            <a:endParaRPr lang="fr-FR" sz="1600" dirty="0"/>
          </a:p>
        </p:txBody>
      </p:sp>
      <p:pic>
        <p:nvPicPr>
          <p:cNvPr id="4" name="Image 3" descr="SCG_sco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6712"/>
            <a:ext cx="9144000" cy="1259353"/>
          </a:xfrm>
          <a:prstGeom prst="rect">
            <a:avLst/>
          </a:prstGeom>
        </p:spPr>
      </p:pic>
      <p:pic>
        <p:nvPicPr>
          <p:cNvPr id="5" name="Image 4" descr="SCG_meti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6518"/>
            <a:ext cx="9144000" cy="125935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0" y="1541206"/>
            <a:ext cx="4999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>
                <a:solidFill>
                  <a:schemeClr val="bg1"/>
                </a:solidFill>
              </a:rPr>
              <a:t>Comparaison des résultats entre les différentes configurations : métrique AUC</a:t>
            </a:r>
            <a:endParaRPr lang="fr-FR" sz="1200" i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3308554"/>
            <a:ext cx="5142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>
                <a:solidFill>
                  <a:schemeClr val="bg1"/>
                </a:solidFill>
              </a:rPr>
              <a:t>Comparaison des résultats entre les différentes configurations : métrique métier</a:t>
            </a:r>
            <a:endParaRPr lang="fr-FR" sz="12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34581" y="224337"/>
            <a:ext cx="4896464" cy="76352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Approche</a:t>
            </a:r>
            <a:r>
              <a:rPr lang="en-US" dirty="0" smtClean="0"/>
              <a:t> : “API </a:t>
            </a:r>
            <a:r>
              <a:rPr lang="en-US" dirty="0" err="1" smtClean="0"/>
              <a:t>sur</a:t>
            </a:r>
            <a:r>
              <a:rPr lang="en-US" dirty="0" smtClean="0"/>
              <a:t> étagère”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Résultat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 Meilleur compromis = </a:t>
            </a:r>
            <a:r>
              <a:rPr lang="fr-FR" dirty="0" err="1" smtClean="0">
                <a:sym typeface="Wingdings" pitchFamily="2" charset="2"/>
              </a:rPr>
              <a:t>Random</a:t>
            </a:r>
            <a:r>
              <a:rPr lang="fr-FR" dirty="0" smtClean="0">
                <a:sym typeface="Wingdings" pitchFamily="2" charset="2"/>
              </a:rPr>
              <a:t> Forest (8)</a:t>
            </a:r>
            <a:endParaRPr lang="fr-FR" dirty="0" smtClean="0"/>
          </a:p>
        </p:txBody>
      </p:sp>
      <p:pic>
        <p:nvPicPr>
          <p:cNvPr id="6" name="Image 5" descr="SCG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0169"/>
            <a:ext cx="9144000" cy="12593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1922206"/>
            <a:ext cx="540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>
                <a:solidFill>
                  <a:schemeClr val="bg1"/>
                </a:solidFill>
              </a:rPr>
              <a:t>Comparaison des résultats entre les différentes configurations : temps de traitement</a:t>
            </a:r>
            <a:endParaRPr lang="fr-FR" sz="12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2961" y="224337"/>
            <a:ext cx="5361038" cy="76352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Approche</a:t>
            </a:r>
            <a:r>
              <a:rPr lang="en-US" dirty="0" smtClean="0"/>
              <a:t> : “</a:t>
            </a:r>
            <a:r>
              <a:rPr lang="en-US" dirty="0" err="1" smtClean="0"/>
              <a:t>Concepteur</a:t>
            </a:r>
            <a:r>
              <a:rPr lang="en-US" dirty="0" smtClean="0"/>
              <a:t> (drag and drop)”</a:t>
            </a:r>
            <a:endParaRPr lang="en-US" dirty="0"/>
          </a:p>
        </p:txBody>
      </p:sp>
      <p:pic>
        <p:nvPicPr>
          <p:cNvPr id="5" name="Image 4" descr="image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12" y="1364225"/>
            <a:ext cx="1556134" cy="3447435"/>
          </a:xfrm>
          <a:prstGeom prst="rect">
            <a:avLst/>
          </a:prstGeom>
        </p:spPr>
      </p:pic>
      <p:pic>
        <p:nvPicPr>
          <p:cNvPr id="6" name="Image 5" descr="image2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007" y="1821426"/>
            <a:ext cx="3295134" cy="2277844"/>
          </a:xfrm>
          <a:prstGeom prst="rect">
            <a:avLst/>
          </a:prstGeom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317090" y="1312606"/>
            <a:ext cx="1755058" cy="3465870"/>
          </a:xfrm>
        </p:spPr>
        <p:txBody>
          <a:bodyPr/>
          <a:lstStyle/>
          <a:p>
            <a:r>
              <a:rPr lang="fr-FR" dirty="0" smtClean="0"/>
              <a:t>Pipeline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2961" y="224337"/>
            <a:ext cx="5361038" cy="76352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Approche</a:t>
            </a:r>
            <a:r>
              <a:rPr lang="en-US" dirty="0" smtClean="0"/>
              <a:t> : “</a:t>
            </a:r>
            <a:r>
              <a:rPr lang="en-US" dirty="0" err="1" smtClean="0"/>
              <a:t>Concepteur</a:t>
            </a:r>
            <a:r>
              <a:rPr lang="en-US" dirty="0" smtClean="0"/>
              <a:t> (drag and drop)”</a:t>
            </a:r>
            <a:endParaRPr lang="en-US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/>
          <a:p>
            <a:r>
              <a:rPr lang="fr-FR" dirty="0" smtClean="0"/>
              <a:t>Résultat non optimisé (problème crédit azure)</a:t>
            </a:r>
            <a:endParaRPr lang="fr-FR" dirty="0"/>
          </a:p>
        </p:txBody>
      </p:sp>
      <p:pic>
        <p:nvPicPr>
          <p:cNvPr id="4" name="Image 3" descr="Sans titre (récupéré).png"/>
          <p:cNvPicPr>
            <a:picLocks noChangeAspect="1"/>
          </p:cNvPicPr>
          <p:nvPr/>
        </p:nvPicPr>
        <p:blipFill>
          <a:blip r:embed="rId3"/>
          <a:srcRect l="42177" t="22796" r="42984" b="55412"/>
          <a:stretch>
            <a:fillRect/>
          </a:stretch>
        </p:blipFill>
        <p:spPr>
          <a:xfrm>
            <a:off x="2374491" y="2094271"/>
            <a:ext cx="2079522" cy="17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2961" y="224337"/>
            <a:ext cx="5361038" cy="76352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Approche</a:t>
            </a:r>
            <a:r>
              <a:rPr lang="en-US" dirty="0" smtClean="0"/>
              <a:t> : “</a:t>
            </a:r>
            <a:r>
              <a:rPr lang="en-US" dirty="0" err="1" smtClean="0"/>
              <a:t>Modèle</a:t>
            </a:r>
            <a:r>
              <a:rPr lang="en-US" dirty="0" smtClean="0"/>
              <a:t> </a:t>
            </a:r>
            <a:r>
              <a:rPr lang="en-US" dirty="0" err="1" smtClean="0"/>
              <a:t>avancé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fr-FR" b="1" dirty="0" smtClean="0"/>
              <a:t>Les étapes : </a:t>
            </a:r>
          </a:p>
          <a:p>
            <a:r>
              <a:rPr lang="fr-FR" dirty="0" smtClean="0"/>
              <a:t>1) Phase de nettoyage du texte (via </a:t>
            </a:r>
            <a:r>
              <a:rPr lang="fr-FR" dirty="0" err="1" smtClean="0"/>
              <a:t>spacy</a:t>
            </a:r>
            <a:r>
              <a:rPr lang="fr-FR" dirty="0" smtClean="0"/>
              <a:t>) : </a:t>
            </a:r>
            <a:r>
              <a:rPr lang="fr-FR" dirty="0" err="1" smtClean="0"/>
              <a:t>emôticone</a:t>
            </a:r>
            <a:r>
              <a:rPr lang="fr-FR" dirty="0" smtClean="0"/>
              <a:t>, ponctuation, « </a:t>
            </a:r>
            <a:r>
              <a:rPr lang="fr-FR" dirty="0" err="1" smtClean="0"/>
              <a:t>stopwords</a:t>
            </a:r>
            <a:r>
              <a:rPr lang="fr-FR" dirty="0" smtClean="0"/>
              <a:t> »…</a:t>
            </a:r>
          </a:p>
          <a:p>
            <a:r>
              <a:rPr lang="fr-FR" dirty="0" smtClean="0"/>
              <a:t>2) Création de deux </a:t>
            </a:r>
            <a:r>
              <a:rPr lang="fr-FR" dirty="0" err="1" smtClean="0"/>
              <a:t>embeddings</a:t>
            </a:r>
            <a:r>
              <a:rPr lang="fr-FR" dirty="0" smtClean="0"/>
              <a:t> : </a:t>
            </a:r>
            <a:r>
              <a:rPr lang="fr-FR" dirty="0" err="1" smtClean="0"/>
              <a:t>Glove</a:t>
            </a:r>
            <a:r>
              <a:rPr lang="fr-FR" dirty="0" smtClean="0"/>
              <a:t> et </a:t>
            </a:r>
            <a:r>
              <a:rPr lang="fr-FR" dirty="0" err="1" smtClean="0"/>
              <a:t>Fasttext</a:t>
            </a:r>
            <a:endParaRPr lang="fr-FR" dirty="0" smtClean="0"/>
          </a:p>
          <a:p>
            <a:r>
              <a:rPr lang="fr-FR" dirty="0" smtClean="0"/>
              <a:t>3) Tests de plusieurs réseaux de neurones via un pipeline : </a:t>
            </a:r>
          </a:p>
          <a:p>
            <a:pPr lvl="2"/>
            <a:r>
              <a:rPr lang="fr-FR" dirty="0" smtClean="0"/>
              <a:t>Couche simple</a:t>
            </a:r>
            <a:endParaRPr lang="fr-FR" dirty="0" smtClean="0">
              <a:solidFill>
                <a:srgbClr val="FF0000"/>
              </a:solidFill>
            </a:endParaRPr>
          </a:p>
          <a:p>
            <a:pPr lvl="2"/>
            <a:r>
              <a:rPr lang="fr-FR" dirty="0" smtClean="0"/>
              <a:t>Plusieurs couches</a:t>
            </a:r>
          </a:p>
          <a:p>
            <a:pPr lvl="2"/>
            <a:r>
              <a:rPr lang="fr-FR" dirty="0" smtClean="0"/>
              <a:t>BILSTM</a:t>
            </a:r>
          </a:p>
          <a:p>
            <a:pPr lvl="2"/>
            <a:r>
              <a:rPr lang="fr-FR" dirty="0" smtClean="0"/>
              <a:t>Bert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Microsoft Office PowerPoint</Application>
  <PresentationFormat>Affichage à l'écran (16:9)</PresentationFormat>
  <Paragraphs>142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Office Theme</vt:lpstr>
      <vt:lpstr>Obtenir le sentiment d’un tweet</vt:lpstr>
      <vt:lpstr>Plan</vt:lpstr>
      <vt:lpstr>Contexte</vt:lpstr>
      <vt:lpstr>Approche : “API sur étagère”</vt:lpstr>
      <vt:lpstr>Approche : “API sur étagère”</vt:lpstr>
      <vt:lpstr>Approche : “API sur étagère”</vt:lpstr>
      <vt:lpstr>Approche : “Concepteur (drag and drop)”</vt:lpstr>
      <vt:lpstr>Approche : “Concepteur (drag and drop)”</vt:lpstr>
      <vt:lpstr>Approche : “Modèle avancé”</vt:lpstr>
      <vt:lpstr>Approche : “Modèle avancé”</vt:lpstr>
      <vt:lpstr>Approche : “Modèle avancé”</vt:lpstr>
      <vt:lpstr>Approche : “Modèle avancé”</vt:lpstr>
      <vt:lpstr>Approche : “Modèle avancé”</vt:lpstr>
      <vt:lpstr>Approche : “Modèle avancé”</vt:lpstr>
      <vt:lpstr>Approche : “Modèle avancé”</vt:lpstr>
      <vt:lpstr>Conclusion - Modèles avancés</vt:lpstr>
      <vt:lpstr>Démonstration</vt:lpstr>
      <vt:lpstr>Comparaison des trois approches</vt:lpstr>
      <vt:lpstr>Diapositive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2022-08-20T17:27:57Z</dcterms:modified>
</cp:coreProperties>
</file>