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2" r:id="rId9"/>
    <p:sldId id="273" r:id="rId10"/>
    <p:sldId id="274" r:id="rId11"/>
    <p:sldId id="271" r:id="rId12"/>
    <p:sldId id="25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EA"/>
    <a:srgbClr val="EFF4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Cambria" panose="02040503050406030204" pitchFamily="18" charset="0"/>
                <a:ea typeface="Cambria" panose="02040503050406030204" pitchFamily="18" charset="0"/>
              </a:defRPr>
            </a:pPr>
            <a:r>
              <a:rPr lang="fr-FR" dirty="0"/>
              <a:t>Pertes </a:t>
            </a:r>
            <a:r>
              <a:rPr lang="fr-FR" dirty="0" smtClean="0"/>
              <a:t>alimentaires : 10 millions de tonnes par an</a:t>
            </a:r>
            <a:endParaRPr lang="fr-FR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Pertes alimentaires</c:v>
                </c:pt>
              </c:strCache>
            </c:strRef>
          </c:tx>
          <c:dLbls>
            <c:dLbl>
              <c:idx val="0"/>
              <c:layout>
                <c:manualLayout>
                  <c:x val="6.7202424029728786E-3"/>
                  <c:y val="3.73507881840289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7-4A0D-ACB1-BDFD7487C63C}"/>
                </c:ext>
              </c:extLst>
            </c:dLbl>
            <c:dLbl>
              <c:idx val="1"/>
              <c:layout>
                <c:manualLayout>
                  <c:x val="3.2408457731072454E-2"/>
                  <c:y val="5.59114830862414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7-4A0D-ACB1-BDFD7487C63C}"/>
                </c:ext>
              </c:extLst>
            </c:dLbl>
            <c:dLbl>
              <c:idx val="2"/>
              <c:layout>
                <c:manualLayout>
                  <c:x val="-9.9395498111840119E-2"/>
                  <c:y val="-1.9484717747410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7-4A0D-ACB1-BDFD7487C63C}"/>
                </c:ext>
              </c:extLst>
            </c:dLbl>
            <c:dLbl>
              <c:idx val="3"/>
              <c:layout>
                <c:manualLayout>
                  <c:x val="-2.147295160350823E-2"/>
                  <c:y val="8.86007521797989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7-4A0D-ACB1-BDFD7487C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pPr>
                <a:endParaRPr lang="fr-F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Distribution</c:v>
                </c:pt>
                <c:pt idx="1">
                  <c:v>Transformation</c:v>
                </c:pt>
                <c:pt idx="2">
                  <c:v>Production</c:v>
                </c:pt>
                <c:pt idx="3">
                  <c:v>Consommation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14</c:v>
                </c:pt>
                <c:pt idx="1">
                  <c:v>21</c:v>
                </c:pt>
                <c:pt idx="2">
                  <c:v>32</c:v>
                </c:pt>
                <c:pt idx="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C37-4A0D-ACB1-BDFD7487C63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E36B3949-00EB-E3BD-35D3-0BEE56598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E2C867B-7B70-F807-5EB0-3A59C61D5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E491-4F6D-4BE4-983A-F43FC516EC6C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D14359A-E475-BA79-5C82-D2EB5D8E9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C76065D-0241-640D-BD4C-709B5A2B9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EF1C-2440-492E-83C1-1EB9A1B95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1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07B-B493-4FAE-9465-51C743AC299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684-10A0-4058-9A13-151F2B70F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86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C956917-E71F-0283-A9DC-ADC40AA0A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615E9EC-3214-F00A-8D3B-44B62B285D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C85C-7773-4880-B509-A6C41E9D919F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D68-0B93-47BC-B297-38B5CF15D041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2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4258-EE90-4243-BC39-75BC4170FDC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9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C7D-A1DB-45CA-9F0A-95A8914A471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BAC-4730-4AB5-9C72-57CA3A5E3939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23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48CA-38E2-4846-8004-0CC45E8B81A6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2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C000-13E2-4F46-8C62-A7CAC3740222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D7B-90FA-4C5E-BF93-F8008C1C309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13A3-DC55-4E0D-BF54-CE4E1BA6E5C7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3C58-2B00-431B-BF77-CBD1F1A64E2B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9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C04-DF0E-44E2-9C01-D20181A7CBCA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665D-8F41-46B1-95F9-338D5173F228}" type="datetime1">
              <a:rPr lang="fr-FR" smtClean="0"/>
              <a:t>21/10/2022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23AA-F67E-4EDA-A760-6CF973F7DABA}" type="datetime1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5BF3-452A-4684-B6A3-9E310BD3394F}" type="datetime1">
              <a:rPr lang="fr-FR" smtClean="0"/>
              <a:t>21/10/2022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88E6-F90C-4B36-9FD9-AD27C7B79BBF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778E-E45B-4306-BB51-A057B1E2CDB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1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639-ED37-4B5F-9C1E-D465A373488A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xmlns="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xmlns="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xmlns="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xmlns="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xmlns="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xmlns="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xmlns="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xmlns="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xmlns="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xmlns="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xmlns="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xmlns="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xmlns="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xmlns="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xmlns="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xmlns="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xmlns="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xmlns="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xmlns="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xmlns="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xmlns="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xmlns="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xmlns="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xmlns="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xmlns="" id="{BFE4781A-41C7-4F27-8792-A74EFB8E5C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xmlns="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9796" y="624110"/>
            <a:ext cx="609866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xmlns="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xmlns="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xmlns="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xmlns="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xmlns="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xmlns="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xmlns="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xmlns="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xmlns="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xmlns="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xmlns="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xmlns="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xmlns="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xmlns="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xmlns="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xmlns="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xmlns="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xmlns="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xmlns="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xmlns="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xmlns="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xmlns="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xmlns="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xmlns="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4" name="Freeform 11">
            <a:extLst>
              <a:ext uri="{FF2B5EF4-FFF2-40B4-BE49-F238E27FC236}">
                <a16:creationId xmlns:a16="http://schemas.microsoft.com/office/drawing/2014/main" xmlns="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29796" y="2133600"/>
            <a:ext cx="6098663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Soutenance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PP2I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22/10/22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 31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 AUGUSTE,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Aurélie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Demure, Nicolas FERNANDEZ, Manon LECUBIN 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RAJOUTER LOGO UL TN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Espace réservé du numéro de diapositive 128">
            <a:extLst>
              <a:ext uri="{FF2B5EF4-FFF2-40B4-BE49-F238E27FC236}">
                <a16:creationId xmlns:a16="http://schemas.microsoft.com/office/drawing/2014/main" xmlns="" id="{7E44094E-2B07-E6EC-A12B-60B066F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" y="3474127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6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BDACE7-3AA8-7FDF-6BCF-5D8E38B1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 : analyse fonctionnelle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xmlns="" id="{10469CB7-604C-90CF-12F2-43A4676F6A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7560" y="2361108"/>
            <a:ext cx="8712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0031F71-5717-8B24-E4E1-A1D5449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378571"/>
            <a:ext cx="2378075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72DD6BD-2A64-78DD-606F-A0BCD27E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378571"/>
            <a:ext cx="23733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8F0CF07-2A05-3AF4-3899-F57928E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378571"/>
            <a:ext cx="175736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CD89BC00-3646-DD41-F177-0E34085D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378571"/>
            <a:ext cx="21701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EA5850C7-8921-D8B1-DBFA-30859147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661146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347474F9-DF40-6A4B-5B2B-386A15B1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66114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517F2A90-84F8-318A-613A-C7DDD2D7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66114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1DB4EB6B-572E-B1D0-09D7-64EF2FF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66114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8F5A7D96-49A1-2338-E57B-3A48827D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3583483"/>
            <a:ext cx="2378075" cy="70802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16C0339A-5911-7E02-7606-D0EFD26B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3583483"/>
            <a:ext cx="23733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AC3C82EC-B04D-93EA-0506-49881462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3583483"/>
            <a:ext cx="175736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79AD10F1-B6F0-FB04-1529-34100D6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583483"/>
            <a:ext cx="21701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C995C87D-FF31-B2B4-0BBA-9CEB6399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4291508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FF9180DF-0895-C6BD-00BE-BDB18CA4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429309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5205990D-9F60-2789-CC57-8CACCABC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429309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xmlns="" id="{22CDCA76-9C23-10A9-185B-E51842E0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429309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xmlns="" id="{EA340C5F-1D73-A7CF-618C-2692CC8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5215433"/>
            <a:ext cx="2378075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xmlns="" id="{42B851CC-5661-7DFE-45B5-F9FCA54F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5215433"/>
            <a:ext cx="23733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xmlns="" id="{36A57846-AEF1-F97D-07FF-A8E6EBD0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5215433"/>
            <a:ext cx="175736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xmlns="" id="{980052A7-2CD8-9E8D-8E4A-7AF1D7B3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215433"/>
            <a:ext cx="21701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xmlns="" id="{A0DFDF0B-C9F8-0C42-E0AD-9A0C6838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573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xmlns="" id="{EC5EB631-85D7-CEBD-58CB-2B7DBC0D7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885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xmlns="" id="{8ADC1C19-EC3F-69D5-F3F3-3FD62BF5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xmlns="" id="{ED815FF3-9F56-CBA7-4A68-684F3816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661146"/>
            <a:ext cx="868997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C1ECB917-BE92-5B67-58C5-BE197D53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358348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xmlns="" id="{1D467F1B-88C0-3085-0047-E359E26DD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4293096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xmlns="" id="{06440AE0-803C-5BCE-A7BF-E8839E76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2154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xmlns="" id="{A6854ECB-7246-FDF0-1506-C5393463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9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xmlns="" id="{2722E451-C6A9-FDEB-2D0D-BD8B3877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360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xmlns="" id="{3FE288E1-F2FE-E597-AA97-1000C57D0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378571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xmlns="" id="{803C202D-7689-8520-7CFF-7A880894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7107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xmlns="" id="{841A0462-B29D-A304-DFD8-F632C3A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419846"/>
            <a:ext cx="766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Fonction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xmlns="" id="{18ED6A4E-748C-AE58-B37E-CE24B441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419846"/>
            <a:ext cx="6908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Objectif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xmlns="" id="{18D5EB12-1559-28BE-0E22-8D9733A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419846"/>
            <a:ext cx="1422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Degré de liberté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xmlns="" id="{7D632E20-0EA2-DC64-0622-1A49BE4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419846"/>
            <a:ext cx="15994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Niveau de priorité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xmlns="" id="{16E15568-1A3F-AC0F-9A41-0205201C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696071"/>
            <a:ext cx="13176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F1: Permettre à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xmlns="" id="{B33610D1-D7C9-0CEA-13A9-2A846068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908796"/>
            <a:ext cx="2031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l’utilisateur de proposer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xmlns="" id="{F030AE62-20A4-29F2-8C05-C455E134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119933"/>
            <a:ext cx="7486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 fruits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xmlns="" id="{050BDD1C-FFA8-0C73-BCDF-D72F9D38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696071"/>
            <a:ext cx="17097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Saisir facilement ses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xmlns="" id="{8F077F8B-0AAB-E1AE-4932-BFEC8159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908796"/>
            <a:ext cx="1065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informations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xmlns="" id="{3B84226F-CC10-0361-3278-C3DE4F68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6960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xmlns="" id="{CDFE15B2-CEF5-C741-5137-BFB81C94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6960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xmlns="" id="{617766F4-50F5-83E3-3073-2A6EAFEE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615233"/>
            <a:ext cx="20760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F2: Accéder à l’ensemble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xmlns="" id="{D61FDC93-350D-44A7-DCFC-6A8F11E8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831133"/>
            <a:ext cx="20687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informations via une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xmlns="" id="{7EE1451A-E3ED-C688-E2E6-352E4B79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042271"/>
            <a:ext cx="13370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xmlns="" id="{9A5A8A76-CAE3-04A1-10E7-779DE9D6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615233"/>
            <a:ext cx="2006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Permettre à l’utilisateur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xmlns="" id="{7D139177-4308-F2D8-9D5A-C1468564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831133"/>
            <a:ext cx="13364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s’y retrouver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xmlns="" id="{F3874594-7444-EB55-E4D9-826E9850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042271"/>
            <a:ext cx="863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facilement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xmlns="" id="{2475B466-F711-36B0-CEC5-ADC802C5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xmlns="" id="{95B36D0D-A629-944C-D4C6-EE04BCF1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xmlns="" id="{86418825-8C80-9F21-4916-FC0D68E3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326433"/>
            <a:ext cx="15164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F3: Permettre aux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xmlns="" id="{6E5FC783-3F75-71BD-1B09-293BA4D7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537571"/>
            <a:ext cx="14410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utilisateurs de se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xmlns="" id="{E3222FBD-0EA2-A4AE-E06A-9C34C13D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753471"/>
            <a:ext cx="11060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contacter via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xmlns="" id="{2F144DE1-C712-20ED-7B77-B69C7925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964608"/>
            <a:ext cx="1019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l’application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xmlns="" id="{2AC0C376-4B5D-5ADA-6DB6-EEE80B05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326433"/>
            <a:ext cx="17886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Faciliter les échanges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xmlns="" id="{525CD9B7-0B7A-5BD4-A5DD-2441D4DC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537571"/>
            <a:ext cx="14173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utilisateurs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xmlns="" id="{44B6777C-1931-8AA4-A7DC-A274F27C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4326433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xmlns="" id="{30226D12-4527-451A-90BF-002D1370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43264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xmlns="" id="{1B53DB6D-BA2F-EB88-E76D-B467DA7A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248771"/>
            <a:ext cx="1858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F4: Renvoyer vers une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xmlns="" id="{BA539829-F727-9792-CB52-1FA73E7F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459908"/>
            <a:ext cx="9249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association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xmlns="" id="{A2368D3C-7FBD-D123-7C89-B0470C28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248771"/>
            <a:ext cx="21512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 pas gaspiller alors que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xmlns="" id="{B3F71307-A2CF-12D3-2943-917AC894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459908"/>
            <a:ext cx="1778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solutions existent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xmlns="" id="{BFD0A606-8669-FF6E-B6BE-5391C7D2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52487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xmlns="" id="{DD79E703-4A9B-85A5-3C4C-F56D4F31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5248771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xmlns="" id="{FF3B1220-767F-6D49-EE32-BA8D48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F696841-9266-CE2F-8987-C8128F4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627191"/>
            <a:ext cx="6683765" cy="96066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Matrice SWOT : analyse marketing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2C296D3-84C9-8771-9B72-70D7B07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07" y="1700808"/>
            <a:ext cx="5878385" cy="44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1D15D3-15AA-3532-B8C5-6A7D20CCFFF0}"/>
              </a:ext>
            </a:extLst>
          </p:cNvPr>
          <p:cNvSpPr/>
          <p:nvPr/>
        </p:nvSpPr>
        <p:spPr>
          <a:xfrm>
            <a:off x="4572001" y="1700808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02A5D419-072A-9418-1A76-2BC15D8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11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B9B95E0-882D-21BE-B426-5B84E890E18A}"/>
              </a:ext>
            </a:extLst>
          </p:cNvPr>
          <p:cNvSpPr/>
          <p:nvPr/>
        </p:nvSpPr>
        <p:spPr>
          <a:xfrm>
            <a:off x="1632805" y="3897247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0C9413-F8A5-83E6-7526-6644E0748C7C}"/>
              </a:ext>
            </a:extLst>
          </p:cNvPr>
          <p:cNvSpPr/>
          <p:nvPr/>
        </p:nvSpPr>
        <p:spPr>
          <a:xfrm>
            <a:off x="1632807" y="1692852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rgbClr val="EFF4E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3D5AB21-4ABC-4C07-2292-48169D16B564}"/>
              </a:ext>
            </a:extLst>
          </p:cNvPr>
          <p:cNvSpPr/>
          <p:nvPr/>
        </p:nvSpPr>
        <p:spPr>
          <a:xfrm>
            <a:off x="4574058" y="3877349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79747306-4086-9F4F-26B3-9C44C207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23" y="3284984"/>
            <a:ext cx="1247354" cy="1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66" name="AutoShape 59">
            <a:extLst>
              <a:ext uri="{FF2B5EF4-FFF2-40B4-BE49-F238E27FC236}">
                <a16:creationId xmlns:a16="http://schemas.microsoft.com/office/drawing/2014/main" xmlns="" id="{328EAD5B-0BCB-D51E-171D-6C7679226D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3340" y="1881187"/>
            <a:ext cx="8459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xmlns="" id="{A7667E63-E101-1986-BAA7-D445881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1905000"/>
            <a:ext cx="25193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xmlns="" id="{488A1AB3-84BA-0638-2DD8-DD5A0BB6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1905000"/>
            <a:ext cx="4464050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xmlns="" id="{6237F1DA-6540-F088-E02C-DC80E8E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1905000"/>
            <a:ext cx="14398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xmlns="" id="{7D9F8FF3-0561-713C-350C-DEF38E88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271712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xmlns="" id="{8BE07972-7774-CA24-BFEB-BF328241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271712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xmlns="" id="{B54F3E10-DFFF-D839-E9BA-22D002F2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271712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xmlns="" id="{89347AE9-A862-31CE-A788-D5397F53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911475"/>
            <a:ext cx="25193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xmlns="" id="{1B61DA60-D159-F4B8-F1B9-77C27267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911475"/>
            <a:ext cx="4464050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xmlns="" id="{EF8F4C7B-8CE8-4A57-FB13-65942865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911475"/>
            <a:ext cx="14398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xmlns="" id="{6C6E703C-AC32-3558-850D-6B856710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3825875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xmlns="" id="{0533F202-A55E-B82C-781C-327DB8C9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3825875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xmlns="" id="{470577BF-FEF3-C239-DF36-5FF931A2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3825875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xmlns="" id="{9060B2F1-8AEE-D98B-7115-09C61D5E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4465637"/>
            <a:ext cx="25193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74">
            <a:extLst>
              <a:ext uri="{FF2B5EF4-FFF2-40B4-BE49-F238E27FC236}">
                <a16:creationId xmlns:a16="http://schemas.microsoft.com/office/drawing/2014/main" xmlns="" id="{7C2F0E00-455F-C405-9AE4-A0E33482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4465637"/>
            <a:ext cx="4464050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xmlns="" id="{CB315A45-0E9E-FFFC-7711-3A2341A7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4465637"/>
            <a:ext cx="14398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Line 76">
            <a:extLst>
              <a:ext uri="{FF2B5EF4-FFF2-40B4-BE49-F238E27FC236}">
                <a16:creationId xmlns:a16="http://schemas.microsoft.com/office/drawing/2014/main" xmlns="" id="{858A4811-66DA-EF1E-5752-EE5227D5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xmlns="" id="{997E6F7D-2110-D555-D86A-2980142CF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Line 78">
            <a:extLst>
              <a:ext uri="{FF2B5EF4-FFF2-40B4-BE49-F238E27FC236}">
                <a16:creationId xmlns:a16="http://schemas.microsoft.com/office/drawing/2014/main" xmlns="" id="{24D60790-B91D-8A4B-7146-2DDA7132B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271712"/>
            <a:ext cx="843915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Line 79">
            <a:extLst>
              <a:ext uri="{FF2B5EF4-FFF2-40B4-BE49-F238E27FC236}">
                <a16:creationId xmlns:a16="http://schemas.microsoft.com/office/drawing/2014/main" xmlns="" id="{70F5E73A-F8C4-898C-6860-E5C91AC69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9114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Line 80">
            <a:extLst>
              <a:ext uri="{FF2B5EF4-FFF2-40B4-BE49-F238E27FC236}">
                <a16:creationId xmlns:a16="http://schemas.microsoft.com/office/drawing/2014/main" xmlns="" id="{E4E6C09E-CC5E-CFAC-E10C-66FF679E4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38258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xmlns="" id="{ACED7780-A470-F114-7DFE-D9474A6E8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4465637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Line 82">
            <a:extLst>
              <a:ext uri="{FF2B5EF4-FFF2-40B4-BE49-F238E27FC236}">
                <a16:creationId xmlns:a16="http://schemas.microsoft.com/office/drawing/2014/main" xmlns="" id="{A3B1D088-0301-73EE-905E-2B67B7C2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Line 83">
            <a:extLst>
              <a:ext uri="{FF2B5EF4-FFF2-40B4-BE49-F238E27FC236}">
                <a16:creationId xmlns:a16="http://schemas.microsoft.com/office/drawing/2014/main" xmlns="" id="{D0947412-2227-01E7-8F2F-8281D6D1C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61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Line 84">
            <a:extLst>
              <a:ext uri="{FF2B5EF4-FFF2-40B4-BE49-F238E27FC236}">
                <a16:creationId xmlns:a16="http://schemas.microsoft.com/office/drawing/2014/main" xmlns="" id="{CFADFE3D-5CE8-43C8-2375-9BF0C98E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1905000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Line 85">
            <a:extLst>
              <a:ext uri="{FF2B5EF4-FFF2-40B4-BE49-F238E27FC236}">
                <a16:creationId xmlns:a16="http://schemas.microsoft.com/office/drawing/2014/main" xmlns="" id="{51E0284D-398F-F855-B2A9-1E468B79C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6348412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xmlns="" id="{1AF1259C-CB9A-5FD8-B895-9F24FE31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1954212"/>
            <a:ext cx="5434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xmlns="" id="{0679AA1F-02D0-EB3B-E3E8-FCD13D70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1954212"/>
            <a:ext cx="1242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xmlns="" id="{4373468E-F1D0-7D0F-D423-017C61A0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1954212"/>
            <a:ext cx="488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Rectangle 89">
            <a:extLst>
              <a:ext uri="{FF2B5EF4-FFF2-40B4-BE49-F238E27FC236}">
                <a16:creationId xmlns:a16="http://schemas.microsoft.com/office/drawing/2014/main" xmlns="" id="{A90D0ADD-0514-54C2-9B83-49CC3307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314575"/>
            <a:ext cx="1933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1 : Exigences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xmlns="" id="{DCC79845-EA16-500F-3DBA-72281498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589212"/>
            <a:ext cx="15365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opérationnelles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Rectangle 91">
            <a:extLst>
              <a:ext uri="{FF2B5EF4-FFF2-40B4-BE49-F238E27FC236}">
                <a16:creationId xmlns:a16="http://schemas.microsoft.com/office/drawing/2014/main" xmlns="" id="{24639B2F-D365-EED8-B81C-FA9934B6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314575"/>
            <a:ext cx="2594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Validation de l’idée lors de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xmlns="" id="{9AB0216C-0886-387C-5BE7-F1B7540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2314575"/>
            <a:ext cx="22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xmlns="" id="{FBAEB285-2DE4-C91C-862E-5F347CF4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589212"/>
            <a:ext cx="1120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soutenance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0" name="Rectangle 94">
            <a:extLst>
              <a:ext uri="{FF2B5EF4-FFF2-40B4-BE49-F238E27FC236}">
                <a16:creationId xmlns:a16="http://schemas.microsoft.com/office/drawing/2014/main" xmlns="" id="{D005F907-8EE4-94B5-4DA3-4BA314A9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2314575"/>
            <a:ext cx="99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22/10/22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xmlns="" id="{FE51D623-C738-F773-7E38-40903B9C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954337"/>
            <a:ext cx="1797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2 : Création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xmlns="" id="{40DB685D-4FEE-6507-9CD0-10069CCA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228975"/>
            <a:ext cx="1311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la base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Rectangle 97">
            <a:extLst>
              <a:ext uri="{FF2B5EF4-FFF2-40B4-BE49-F238E27FC236}">
                <a16:creationId xmlns:a16="http://schemas.microsoft.com/office/drawing/2014/main" xmlns="" id="{287466FA-92AC-8ABC-F517-B1274560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16" y="3230156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xmlns="" id="{35891FE3-C362-C292-14E5-2C3F6AFF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954337"/>
            <a:ext cx="3083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Création de la base de données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xmlns="" id="{C28A3F7C-9C24-8316-5E48-2E924CE2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228975"/>
            <a:ext cx="2900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 aux fruits et légumes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Rectangle 100">
            <a:extLst>
              <a:ext uri="{FF2B5EF4-FFF2-40B4-BE49-F238E27FC236}">
                <a16:creationId xmlns:a16="http://schemas.microsoft.com/office/drawing/2014/main" xmlns="" id="{55C89E1E-97AC-8D59-977B-CC142C02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503612"/>
            <a:ext cx="1134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Rectangle 101">
            <a:extLst>
              <a:ext uri="{FF2B5EF4-FFF2-40B4-BE49-F238E27FC236}">
                <a16:creationId xmlns:a16="http://schemas.microsoft.com/office/drawing/2014/main" xmlns="" id="{A68D4416-D072-40CC-BD1C-DE94672D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868737"/>
            <a:ext cx="205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3 : Réalisation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8" name="Rectangle 102">
            <a:extLst>
              <a:ext uri="{FF2B5EF4-FFF2-40B4-BE49-F238E27FC236}">
                <a16:creationId xmlns:a16="http://schemas.microsoft.com/office/drawing/2014/main" xmlns="" id="{4867D1E7-64C2-4EBE-9597-89792330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143375"/>
            <a:ext cx="1276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Rectangle 103">
            <a:extLst>
              <a:ext uri="{FF2B5EF4-FFF2-40B4-BE49-F238E27FC236}">
                <a16:creationId xmlns:a16="http://schemas.microsoft.com/office/drawing/2014/main" xmlns="" id="{6D6C62FC-DAB1-BBDB-1AC9-2738D77B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868737"/>
            <a:ext cx="1093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0" name="Rectangle 104">
            <a:extLst>
              <a:ext uri="{FF2B5EF4-FFF2-40B4-BE49-F238E27FC236}">
                <a16:creationId xmlns:a16="http://schemas.microsoft.com/office/drawing/2014/main" xmlns="" id="{87906244-576F-15F7-2B6C-7BFDBC76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90" y="3868737"/>
            <a:ext cx="234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 utilisateur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Rectangle 105">
            <a:extLst>
              <a:ext uri="{FF2B5EF4-FFF2-40B4-BE49-F238E27FC236}">
                <a16:creationId xmlns:a16="http://schemas.microsoft.com/office/drawing/2014/main" xmlns="" id="{9BDAA546-E069-E729-159A-F8FD6637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510087"/>
            <a:ext cx="742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4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" name="Rectangle 106">
            <a:extLst>
              <a:ext uri="{FF2B5EF4-FFF2-40B4-BE49-F238E27FC236}">
                <a16:creationId xmlns:a16="http://schemas.microsoft.com/office/drawing/2014/main" xmlns="" id="{204E0D30-6267-4509-1AF5-C6B6EBB3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510087"/>
            <a:ext cx="125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Réalisation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xmlns="" id="{A329D5A7-5689-6638-8363-E2D249A3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783137"/>
            <a:ext cx="1114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4" name="Rectangle 108">
            <a:extLst>
              <a:ext uri="{FF2B5EF4-FFF2-40B4-BE49-F238E27FC236}">
                <a16:creationId xmlns:a16="http://schemas.microsoft.com/office/drawing/2014/main" xmlns="" id="{6D75DD75-4A7B-6E11-8B56-66D55ABF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510087"/>
            <a:ext cx="1581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 d’un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Rectangle 109">
            <a:extLst>
              <a:ext uri="{FF2B5EF4-FFF2-40B4-BE49-F238E27FC236}">
                <a16:creationId xmlns:a16="http://schemas.microsoft.com/office/drawing/2014/main" xmlns="" id="{BAFA532E-C3B2-DD8D-2230-9C02C319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10087"/>
            <a:ext cx="192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système de contact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xmlns="" id="{500F727A-1616-FF1F-0F60-3541C10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783137"/>
            <a:ext cx="3941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les utilisateurs (messagerie) pour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xmlns="" id="{A585B43E-704B-9FAB-4A58-ACE530BD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057775"/>
            <a:ext cx="34351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obtenir plus d’informations sur un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8" name="Rectangle 112">
            <a:extLst>
              <a:ext uri="{FF2B5EF4-FFF2-40B4-BE49-F238E27FC236}">
                <a16:creationId xmlns:a16="http://schemas.microsoft.com/office/drawing/2014/main" xmlns="" id="{2282AC02-63C1-A289-E468-0D7B92EE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332412"/>
            <a:ext cx="33916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produit en vente ou les conditions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" name="Rectangle 113">
            <a:extLst>
              <a:ext uri="{FF2B5EF4-FFF2-40B4-BE49-F238E27FC236}">
                <a16:creationId xmlns:a16="http://schemas.microsoft.com/office/drawing/2014/main" xmlns="" id="{8F9AA65F-179F-B25C-D0A0-682E6C22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607050"/>
            <a:ext cx="912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d’accueil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Rectangle 114">
            <a:extLst>
              <a:ext uri="{FF2B5EF4-FFF2-40B4-BE49-F238E27FC236}">
                <a16:creationId xmlns:a16="http://schemas.microsoft.com/office/drawing/2014/main" xmlns="" id="{16CA7217-C049-29CA-F3B0-53F707B2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07050"/>
            <a:ext cx="1855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pour une cueillette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4AA9E33-0C7E-C64C-EA36-51E37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xmlns="" id="{995B0A0C-53A2-5AD4-55DC-67E950F4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43907"/>
              </p:ext>
            </p:extLst>
          </p:nvPr>
        </p:nvGraphicFramePr>
        <p:xfrm>
          <a:off x="359532" y="2132856"/>
          <a:ext cx="8424936" cy="285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9854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5 :Ajout d’une 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 d’une carte avec les fruits et légumes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6 : Ajout de restrictions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sur la carte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des rayons qui augmentent au cours du temps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7 : Ajout d’une fonctionnalité pour les dons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 une fonction qui permet au client de donner ses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produits dans les derniers jours de consommation possibles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xmlns="" id="{5463397A-A102-B80E-F38F-31950BE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CEF4690-91BC-76C4-E5F4-EEAF8BF2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limitant le gâchis alimentaire</a:t>
            </a:r>
          </a:p>
          <a:p>
            <a:r>
              <a:rPr lang="fr-FR" dirty="0" smtClean="0"/>
              <a:t>Point fort : cueillette</a:t>
            </a:r>
            <a:endParaRPr lang="fr-FR" dirty="0"/>
          </a:p>
          <a:p>
            <a:r>
              <a:rPr lang="fr-FR" dirty="0" smtClean="0"/>
              <a:t>Acquisition de </a:t>
            </a:r>
            <a:r>
              <a:rPr lang="fr-FR" smtClean="0"/>
              <a:t>nouvelles compétences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60ADAFC-C000-9A3E-BDAA-8FF0BB3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Présentation et problématique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Analyse de la concurrence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Charte projet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D4AFB18-9052-83B5-D8F2-32B5B8AE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81304"/>
              </p:ext>
            </p:extLst>
          </p:nvPr>
        </p:nvGraphicFramePr>
        <p:xfrm>
          <a:off x="683568" y="2162473"/>
          <a:ext cx="8064896" cy="429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8DBB1A2-8660-AF9D-EEBB-ADF8BFA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436096" y="637581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ADEME, France Nature Environnement, 2016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388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2344701"/>
            <a:ext cx="4824536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Comment limiter les pertes alimentaires dans les jardins des particuliers tout en restant dans une dynamique de circuits courts ?</a:t>
            </a:r>
          </a:p>
          <a:p>
            <a:pPr marL="0" indent="0">
              <a:buNone/>
            </a:pP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Gros Plan Sur Tas De Pomme Pourrie Gâtée | Photo Premium">
            <a:extLst>
              <a:ext uri="{FF2B5EF4-FFF2-40B4-BE49-F238E27FC236}">
                <a16:creationId xmlns:a16="http://schemas.microsoft.com/office/drawing/2014/main" xmlns="" id="{8EF69DE4-B18E-47BC-238A-09D3D532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234934" cy="21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0F865A0-3351-E4DE-7F04-0CA63FB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32" y="4077072"/>
            <a:ext cx="3423168" cy="22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97430" y="3075252"/>
            <a:ext cx="2431029" cy="2468484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Plateforme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PlantCatching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 existé une dizaine d’années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Fermeture le 6 octobre 2022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Concurrence de Facebook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Partage de graines et plantes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9" y="2000285"/>
            <a:ext cx="1588843" cy="7687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25" b="4532"/>
          <a:stretch/>
        </p:blipFill>
        <p:spPr>
          <a:xfrm>
            <a:off x="3274839" y="4869160"/>
            <a:ext cx="2233265" cy="756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42" y="1949040"/>
            <a:ext cx="935069" cy="871023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3204340" y="1997720"/>
            <a:ext cx="2431029" cy="27274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Trocs, dons, ventes de surplus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Produits localisés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Formulaire de mise en contact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Présentée à la première édition française du </a:t>
            </a:r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startupweekend</a:t>
            </a:r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Mise en place d’un blog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18766" y="3075252"/>
            <a:ext cx="2431029" cy="24684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Réseau social pour le jardin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Inscription ou connexion via Facebook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Profil acheteur et/ou cultivateur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6189510B-6FC8-50DE-CB06-ED7D680D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756" y="3088440"/>
            <a:ext cx="2274203" cy="2727614"/>
          </a:xfrm>
        </p:spPr>
        <p:txBody>
          <a:bodyPr>
            <a:normAutofit/>
          </a:bodyPr>
          <a:lstStyle/>
          <a:p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Fruiteefy</a:t>
            </a: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 veut aider à consommer autrement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Valorisation des circuits courts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Soutenue par le Coq Vert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3" y="1974273"/>
            <a:ext cx="996121" cy="9450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20" y="4202607"/>
            <a:ext cx="1388585" cy="1464603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427054" y="2314833"/>
            <a:ext cx="2262516" cy="22283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Accès à tous les produits du terroir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Aucun frais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Créé par une fille d’agriculteurs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Intègre le PAT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78" y="1974273"/>
            <a:ext cx="1527308" cy="1288091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326665" y="3523472"/>
            <a:ext cx="2301794" cy="256982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300 bénévoles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Fondée en juillet 2020 à la Rochelle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70 cueillettes effectuées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10 tonnes de fruits récoltés </a:t>
            </a:r>
          </a:p>
          <a:p>
            <a:pPr marL="0" indent="0">
              <a:buNone/>
            </a:pP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(chiffres d’actualité en octobre 2022 sur le site officiel)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xmlns="" id="{D2763964-2188-21E5-7C0A-466DEE3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 et conclusion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58469"/>
              </p:ext>
            </p:extLst>
          </p:nvPr>
        </p:nvGraphicFramePr>
        <p:xfrm>
          <a:off x="97414" y="2204864"/>
          <a:ext cx="8949172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Idée en plus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Critique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/>
                        <a:t>SEEED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Réseau social accessible via Facebook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Budget initial</a:t>
                      </a:r>
                      <a:r>
                        <a:rPr lang="fr-FR" sz="1400" baseline="0" dirty="0"/>
                        <a:t> : 5000€</a:t>
                      </a:r>
                    </a:p>
                    <a:p>
                      <a:r>
                        <a:rPr lang="fr-FR" sz="1400" baseline="0" dirty="0"/>
                        <a:t>Début 2021 : lancement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 de recul sur la fiabilité de la plateforme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LePotiron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Formulaire de mise en contact </a:t>
                      </a:r>
                    </a:p>
                    <a:p>
                      <a:r>
                        <a:rPr lang="fr-FR" sz="1400" dirty="0"/>
                        <a:t>Blog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2010</a:t>
                      </a:r>
                      <a:r>
                        <a:rPr lang="fr-FR" sz="1400" baseline="0" dirty="0"/>
                        <a:t> : lancement</a:t>
                      </a:r>
                    </a:p>
                    <a:p>
                      <a:r>
                        <a:rPr lang="fr-FR" sz="1400" baseline="0" dirty="0"/>
                        <a:t>2017 : renouveau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Manque d’anticipation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PlantCatching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des plantes et des graines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2022 : fermeture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Attractivité trop faible,</a:t>
                      </a:r>
                    </a:p>
                    <a:p>
                      <a:r>
                        <a:rPr lang="fr-FR" sz="1400" dirty="0"/>
                        <a:t>Manque d’innovation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Fruiteefy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confitures et sauces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</a:t>
                      </a:r>
                      <a:r>
                        <a:rPr lang="fr-FR" sz="1400" baseline="0" dirty="0"/>
                        <a:t> 2019 : création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Valorisation des circuits courts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Leaf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Entre particuliers</a:t>
                      </a:r>
                      <a:r>
                        <a:rPr lang="fr-FR" sz="1400" baseline="0" dirty="0"/>
                        <a:t> sur tout le terroir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 2022 : création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Consommation</a:t>
                      </a:r>
                      <a:r>
                        <a:rPr lang="fr-FR" sz="1400" baseline="0" dirty="0"/>
                        <a:t> locale non promue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/>
                        <a:t>Aux Arbres Citoyens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Cueillettes</a:t>
                      </a:r>
                      <a:r>
                        <a:rPr lang="fr-FR" sz="1400" baseline="0" dirty="0"/>
                        <a:t> collectives et solidaires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Fondée en 2020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  <a:r>
                        <a:rPr lang="fr-FR" sz="1400" baseline="0" dirty="0"/>
                        <a:t> application seulement une page Web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26F8C65-41CB-7716-D4C7-40FCAE51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20" y="4221088"/>
            <a:ext cx="1677880" cy="1677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542" y="2133600"/>
            <a:ext cx="2412207" cy="192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Système d’annonces :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Vente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Troc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xmlns="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" y="4058375"/>
            <a:ext cx="2412206" cy="1604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" y="2591501"/>
            <a:ext cx="867264" cy="8672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6156176" y="1554777"/>
            <a:ext cx="2607261" cy="6661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xmlns="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4880611" y="4153633"/>
            <a:ext cx="2312633" cy="8366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Périmètre de recherche variable</a:t>
            </a:r>
          </a:p>
        </p:txBody>
      </p:sp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xmlns="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2" y="2001941"/>
            <a:ext cx="2229200" cy="142408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487A644-00CC-A3CF-0A6A-1E88C08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xmlns="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875732"/>
            <a:ext cx="2936315" cy="565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Système de messagerie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8339"/>
            <a:ext cx="1209884" cy="1209884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xmlns="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5480158" y="1936147"/>
            <a:ext cx="2592413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Don à des associations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xmlns="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4860033" y="4441563"/>
            <a:ext cx="2980774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:a16="http://schemas.microsoft.com/office/drawing/2014/main" xmlns="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25" y="2451430"/>
            <a:ext cx="2128881" cy="1197496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:a16="http://schemas.microsoft.com/office/drawing/2014/main" xmlns="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833373"/>
            <a:ext cx="1175546" cy="13544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799759F-9CB5-E929-EA7B-702FA08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656</Words>
  <Application>Microsoft Office PowerPoint</Application>
  <PresentationFormat>Affichage à l'écran (4:3)</PresentationFormat>
  <Paragraphs>194</Paragraphs>
  <Slides>14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Brin</vt:lpstr>
      <vt:lpstr>Présentation PowerPoint</vt:lpstr>
      <vt:lpstr>Sommaire</vt:lpstr>
      <vt:lpstr>État de l’art : présentation et problématique</vt:lpstr>
      <vt:lpstr>État de l’art : présentation et problématique</vt:lpstr>
      <vt:lpstr>Etat de l’art : analyse de la concurrence</vt:lpstr>
      <vt:lpstr>Etat de l’art : analyse de la concurrence</vt:lpstr>
      <vt:lpstr>Etat de l’art : analyse de la concurrence et conclusion</vt:lpstr>
      <vt:lpstr>Présentation de l’application</vt:lpstr>
      <vt:lpstr>Présentation de l’application</vt:lpstr>
      <vt:lpstr>Cahier des charges : analyse fonctionnelle</vt:lpstr>
      <vt:lpstr>Matrice SWOT : analyse marketing</vt:lpstr>
      <vt:lpstr>Gestion de projet : charte projet</vt:lpstr>
      <vt:lpstr>Gestion de projet : charte projet</vt:lpstr>
      <vt:lpstr>Conclusion</vt:lpstr>
    </vt:vector>
  </TitlesOfParts>
  <Company>---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-</dc:creator>
  <cp:lastModifiedBy>-</cp:lastModifiedBy>
  <cp:revision>20</cp:revision>
  <dcterms:created xsi:type="dcterms:W3CDTF">2022-10-20T19:43:25Z</dcterms:created>
  <dcterms:modified xsi:type="dcterms:W3CDTF">2022-10-21T20:23:35Z</dcterms:modified>
</cp:coreProperties>
</file>