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handoutMasterIdLst>
    <p:handoutMasterId r:id="rId29"/>
  </p:handoutMasterIdLst>
  <p:sldIdLst>
    <p:sldId id="411" r:id="rId2"/>
    <p:sldId id="474" r:id="rId3"/>
    <p:sldId id="475" r:id="rId4"/>
    <p:sldId id="481" r:id="rId5"/>
    <p:sldId id="477" r:id="rId6"/>
    <p:sldId id="478" r:id="rId7"/>
    <p:sldId id="488" r:id="rId8"/>
    <p:sldId id="484" r:id="rId9"/>
    <p:sldId id="485" r:id="rId10"/>
    <p:sldId id="487" r:id="rId11"/>
    <p:sldId id="499" r:id="rId12"/>
    <p:sldId id="489" r:id="rId13"/>
    <p:sldId id="480" r:id="rId14"/>
    <p:sldId id="497" r:id="rId15"/>
    <p:sldId id="490" r:id="rId16"/>
    <p:sldId id="498" r:id="rId17"/>
    <p:sldId id="491" r:id="rId18"/>
    <p:sldId id="492" r:id="rId19"/>
    <p:sldId id="500" r:id="rId20"/>
    <p:sldId id="494" r:id="rId21"/>
    <p:sldId id="495" r:id="rId22"/>
    <p:sldId id="476" r:id="rId23"/>
    <p:sldId id="496" r:id="rId24"/>
    <p:sldId id="502" r:id="rId25"/>
    <p:sldId id="501" r:id="rId26"/>
    <p:sldId id="473"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A6FF"/>
    <a:srgbClr val="1EA0FF"/>
    <a:srgbClr val="FF00A7"/>
    <a:srgbClr val="B9DCE6"/>
    <a:srgbClr val="80C2D5"/>
    <a:srgbClr val="7598A4"/>
    <a:srgbClr val="72ABBD"/>
    <a:srgbClr val="FFF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autoAdjust="0"/>
    <p:restoredTop sz="89189" autoAdjust="0"/>
  </p:normalViewPr>
  <p:slideViewPr>
    <p:cSldViewPr snapToObjects="1" showGuides="1">
      <p:cViewPr>
        <p:scale>
          <a:sx n="100" d="100"/>
          <a:sy n="100" d="100"/>
        </p:scale>
        <p:origin x="-848" y="-112"/>
      </p:cViewPr>
      <p:guideLst>
        <p:guide orient="horz" pos="575"/>
        <p:guide pos="40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20712A-4EF3-DA45-AA1E-CFB71BCF4209}" type="datetimeFigureOut">
              <a:rPr lang="en-US" smtClean="0"/>
              <a:t>9/11/16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4583728-4F15-1C4B-A41D-7D38C986F9F9}" type="slidenum">
              <a:rPr lang="en-US" smtClean="0"/>
              <a:t>‹#›</a:t>
            </a:fld>
            <a:endParaRPr lang="en-US"/>
          </a:p>
        </p:txBody>
      </p:sp>
    </p:spTree>
    <p:extLst>
      <p:ext uri="{BB962C8B-B14F-4D97-AF65-F5344CB8AC3E}">
        <p14:creationId xmlns:p14="http://schemas.microsoft.com/office/powerpoint/2010/main" val="4273373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EB4599-E23D-FC47-95F2-77B50D4F94C6}" type="datetimeFigureOut">
              <a:rPr lang="en-US" smtClean="0"/>
              <a:pPr/>
              <a:t>9/11/16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A72892-E56D-A547-B502-96178A1BC013}" type="slidenum">
              <a:rPr lang="en-US" smtClean="0"/>
              <a:pPr/>
              <a:t>‹#›</a:t>
            </a:fld>
            <a:endParaRPr lang="en-US"/>
          </a:p>
        </p:txBody>
      </p:sp>
    </p:spTree>
    <p:extLst>
      <p:ext uri="{BB962C8B-B14F-4D97-AF65-F5344CB8AC3E}">
        <p14:creationId xmlns:p14="http://schemas.microsoft.com/office/powerpoint/2010/main" val="162116871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Including some content showing power, exploratory </a:t>
            </a:r>
            <a:r>
              <a:rPr lang="en-US" baseline="0" dirty="0" err="1" smtClean="0"/>
              <a:t>vs</a:t>
            </a:r>
            <a:r>
              <a:rPr lang="en-US" baseline="0" dirty="0" smtClean="0"/>
              <a:t> communicative </a:t>
            </a:r>
            <a:r>
              <a:rPr lang="en-US" baseline="0" dirty="0" err="1" smtClean="0"/>
              <a:t>vs</a:t>
            </a:r>
            <a:r>
              <a:rPr lang="en-US" baseline="0" dirty="0" smtClean="0"/>
              <a:t> artistic, visual analytics, why it works,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Tools &amp; Tech overview? Stuff they should familiarize with? HTML / CSS / </a:t>
            </a:r>
            <a:r>
              <a:rPr lang="en-US" baseline="0" dirty="0" err="1" smtClean="0"/>
              <a:t>Javascript</a:t>
            </a:r>
            <a:r>
              <a:rPr lang="en-US" baseline="0" dirty="0" smtClean="0"/>
              <a:t>. Get them doing the </a:t>
            </a:r>
            <a:r>
              <a:rPr lang="en-US" baseline="0" dirty="0" err="1" smtClean="0"/>
              <a:t>codeacademy</a:t>
            </a:r>
            <a:endParaRPr lang="en-US" baseline="0" dirty="0" smtClean="0"/>
          </a:p>
        </p:txBody>
      </p:sp>
      <p:sp>
        <p:nvSpPr>
          <p:cNvPr id="4" name="Slide Number Placeholder 3"/>
          <p:cNvSpPr>
            <a:spLocks noGrp="1"/>
          </p:cNvSpPr>
          <p:nvPr>
            <p:ph type="sldNum" sz="quarter" idx="10"/>
          </p:nvPr>
        </p:nvSpPr>
        <p:spPr/>
        <p:txBody>
          <a:bodyPr/>
          <a:lstStyle/>
          <a:p>
            <a:fld id="{7A955059-F18B-4A46-8E2C-80467ADA89E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Talk about wider idea</a:t>
            </a:r>
            <a:r>
              <a:rPr lang="en-US" baseline="0" dirty="0" smtClean="0"/>
              <a:t> of data literacy: </a:t>
            </a:r>
            <a:r>
              <a:rPr lang="en-US" dirty="0" smtClean="0"/>
              <a:t>The ability to consume, produce, and think critically about data</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Even for ostensibly reputable sources like governmental or government-funded organizations it can be important to understand why the data was collected to begin with, how politics may have affected its collection, and whether then it’s still suitable to repurpose the data for your storytelling context. For instance, data journalist Nicolas </a:t>
            </a:r>
            <a:r>
              <a:rPr lang="en-US" sz="1200" kern="1200" dirty="0" err="1" smtClean="0">
                <a:solidFill>
                  <a:schemeClr val="tx1"/>
                </a:solidFill>
                <a:latin typeface="+mn-lt"/>
                <a:ea typeface="+mn-ea"/>
                <a:cs typeface="+mn-cs"/>
              </a:rPr>
              <a:t>Kayser-Bril</a:t>
            </a:r>
            <a:r>
              <a:rPr lang="en-US" sz="1200" kern="1200" dirty="0" smtClean="0">
                <a:solidFill>
                  <a:schemeClr val="tx1"/>
                </a:solidFill>
                <a:latin typeface="+mn-lt"/>
                <a:ea typeface="+mn-ea"/>
                <a:cs typeface="+mn-cs"/>
              </a:rPr>
              <a:t> suggests politics may color how the Global Terrorism Database defines and tabulates acts of violence in Eastern Ukraine as terrorism rather than as acts of war between Ukrainian and Russian militaries.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15</a:t>
            </a:fld>
            <a:endParaRPr lang="en-US"/>
          </a:p>
        </p:txBody>
      </p:sp>
    </p:spTree>
    <p:extLst>
      <p:ext uri="{BB962C8B-B14F-4D97-AF65-F5344CB8AC3E}">
        <p14:creationId xmlns:p14="http://schemas.microsoft.com/office/powerpoint/2010/main" val="2947869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Great example of the </a:t>
            </a:r>
            <a:r>
              <a:rPr lang="en-US" dirty="0" err="1" smtClean="0"/>
              <a:t>chicago</a:t>
            </a:r>
            <a:r>
              <a:rPr lang="en-US" dirty="0" smtClean="0"/>
              <a:t> crime stats being redefined in 2011</a:t>
            </a:r>
            <a:r>
              <a:rPr lang="en-US" baseline="0" dirty="0" smtClean="0"/>
              <a:t> which changed how certain crimes were categorized.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17</a:t>
            </a:fld>
            <a:endParaRPr lang="en-US"/>
          </a:p>
        </p:txBody>
      </p:sp>
    </p:spTree>
    <p:extLst>
      <p:ext uri="{BB962C8B-B14F-4D97-AF65-F5344CB8AC3E}">
        <p14:creationId xmlns:p14="http://schemas.microsoft.com/office/powerpoint/2010/main" val="421115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Tools for understanding missing data. </a:t>
            </a:r>
            <a:r>
              <a:rPr lang="en-US" dirty="0" err="1" smtClean="0"/>
              <a:t>MissingNo</a:t>
            </a:r>
            <a:r>
              <a:rPr lang="en-US" baseline="0" dirty="0" smtClean="0"/>
              <a:t> is a plugin for python that lets you quickly see missing fields within a pandas </a:t>
            </a:r>
            <a:r>
              <a:rPr lang="en-US" baseline="0" dirty="0" err="1" smtClean="0"/>
              <a:t>dataframe</a:t>
            </a:r>
            <a:r>
              <a:rPr lang="en-US" baseline="0" dirty="0" smtClean="0"/>
              <a:t>. </a:t>
            </a:r>
          </a:p>
          <a:p>
            <a:endParaRPr lang="en-US" baseline="0" dirty="0" smtClean="0"/>
          </a:p>
          <a:p>
            <a:r>
              <a:rPr lang="en-US" baseline="0" dirty="0" smtClean="0"/>
              <a:t>Otherwise, loading in a text editor can be helpful. Or loading in Excel can help you see issues too. </a:t>
            </a:r>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19</a:t>
            </a:fld>
            <a:endParaRPr lang="en-US"/>
          </a:p>
        </p:txBody>
      </p:sp>
    </p:spTree>
    <p:extLst>
      <p:ext uri="{BB962C8B-B14F-4D97-AF65-F5344CB8AC3E}">
        <p14:creationId xmlns:p14="http://schemas.microsoft.com/office/powerpoint/2010/main" val="2136491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4"/>
          <p:cNvSpPr>
            <a:spLocks noGrp="1" noChangeArrowheads="1"/>
          </p:cNvSpPr>
          <p:nvPr>
            <p:ph type="hdr" sz="quarter"/>
          </p:nvPr>
        </p:nvSpPr>
        <p:spPr>
          <a:ln/>
          <a:extLs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DejaVuSans" charset="0"/>
              </a:defRPr>
            </a:lvl1pPr>
            <a:lvl2pPr marL="37931725" indent="-37474525"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5pPr>
            <a:lvl6pPr marL="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6pPr>
            <a:lvl7pPr marL="9144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7pPr>
            <a:lvl8pPr marL="1371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8pPr>
            <a:lvl9pPr marL="18288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9pPr>
          </a:lstStyle>
          <a:p>
            <a:pPr eaLnBrk="1"/>
            <a:endParaRPr lang="en-US" sz="1200">
              <a:solidFill>
                <a:srgbClr val="000000"/>
              </a:solidFill>
              <a:latin typeface="Franklin Gothic Book" charset="0"/>
            </a:endParaRPr>
          </a:p>
        </p:txBody>
      </p:sp>
      <p:sp>
        <p:nvSpPr>
          <p:cNvPr id="23555" name="Rectangle 5"/>
          <p:cNvSpPr>
            <a:spLocks noGrp="1" noChangeArrowheads="1"/>
          </p:cNvSpPr>
          <p:nvPr>
            <p:ph type="dt" sz="quarter"/>
          </p:nvPr>
        </p:nvSpPr>
        <p:spPr>
          <a:ln/>
          <a:extLs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DejaVuSans" charset="0"/>
              </a:defRPr>
            </a:lvl1pPr>
            <a:lvl2pPr marL="37931725" indent="-37474525"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5pPr>
            <a:lvl6pPr marL="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6pPr>
            <a:lvl7pPr marL="9144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7pPr>
            <a:lvl8pPr marL="1371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8pPr>
            <a:lvl9pPr marL="18288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9pPr>
          </a:lstStyle>
          <a:p>
            <a:pPr eaLnBrk="1"/>
            <a:endParaRPr lang="en-US" sz="1200">
              <a:solidFill>
                <a:srgbClr val="000000"/>
              </a:solidFill>
              <a:latin typeface="Franklin Gothic Book" charset="0"/>
            </a:endParaRPr>
          </a:p>
        </p:txBody>
      </p:sp>
      <p:sp>
        <p:nvSpPr>
          <p:cNvPr id="23556" name="Rectangle 6"/>
          <p:cNvSpPr>
            <a:spLocks noGrp="1" noChangeArrowheads="1"/>
          </p:cNvSpPr>
          <p:nvPr>
            <p:ph type="ftr" sz="quarter"/>
          </p:nvPr>
        </p:nvSpPr>
        <p:spPr>
          <a:ln/>
          <a:extLs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DejaVuSans" charset="0"/>
              </a:defRPr>
            </a:lvl1pPr>
            <a:lvl2pPr marL="37931725" indent="-37474525"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5pPr>
            <a:lvl6pPr marL="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6pPr>
            <a:lvl7pPr marL="9144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7pPr>
            <a:lvl8pPr marL="1371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8pPr>
            <a:lvl9pPr marL="18288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9pPr>
          </a:lstStyle>
          <a:p>
            <a:pPr eaLnBrk="1"/>
            <a:endParaRPr lang="en-US" sz="1200">
              <a:solidFill>
                <a:srgbClr val="000000"/>
              </a:solidFill>
              <a:latin typeface="Franklin Gothic Book" charset="0"/>
            </a:endParaRPr>
          </a:p>
        </p:txBody>
      </p:sp>
      <p:sp>
        <p:nvSpPr>
          <p:cNvPr id="23557" name="Rectangle 7"/>
          <p:cNvSpPr>
            <a:spLocks noGrp="1" noChangeArrowheads="1"/>
          </p:cNvSpPr>
          <p:nvPr>
            <p:ph type="sldNum" sz="quarter"/>
          </p:nvPr>
        </p:nvSpPr>
        <p:spPr>
          <a:ln/>
          <a:extLs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DejaVuSans" charset="0"/>
              </a:defRPr>
            </a:lvl1pPr>
            <a:lvl2pPr marL="37931725" indent="-37474525"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5pPr>
            <a:lvl6pPr marL="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6pPr>
            <a:lvl7pPr marL="9144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7pPr>
            <a:lvl8pPr marL="1371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8pPr>
            <a:lvl9pPr marL="18288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9pPr>
          </a:lstStyle>
          <a:p>
            <a:pPr eaLnBrk="1"/>
            <a:fld id="{1444D2BC-3450-684C-BD4C-E29C95148391}" type="slidenum">
              <a:rPr lang="en-GB" sz="1800">
                <a:solidFill>
                  <a:srgbClr val="000000"/>
                </a:solidFill>
                <a:latin typeface="Franklin Gothic Book" charset="0"/>
              </a:rPr>
              <a:pPr eaLnBrk="1"/>
              <a:t>20</a:t>
            </a:fld>
            <a:endParaRPr lang="en-GB" sz="1800">
              <a:solidFill>
                <a:srgbClr val="000000"/>
              </a:solidFill>
              <a:latin typeface="Franklin Gothic Book" charset="0"/>
            </a:endParaRPr>
          </a:p>
        </p:txBody>
      </p:sp>
      <p:sp>
        <p:nvSpPr>
          <p:cNvPr id="23558" name="Text Box 1"/>
          <p:cNvSpPr txBox="1">
            <a:spLocks noChangeArrowheads="1"/>
          </p:cNvSpPr>
          <p:nvPr/>
        </p:nvSpPr>
        <p:spPr bwMode="auto">
          <a:xfrm>
            <a:off x="1144588" y="687388"/>
            <a:ext cx="4572000" cy="3430587"/>
          </a:xfrm>
          <a:prstGeom prst="rect">
            <a:avLst/>
          </a:prstGeom>
          <a:solidFill>
            <a:srgbClr val="FFFFFF"/>
          </a:solidFill>
          <a:ln w="9360">
            <a:solidFill>
              <a:srgbClr val="000000"/>
            </a:solidFill>
            <a:miter lim="800000"/>
            <a:headEnd/>
            <a:tailEnd/>
          </a:ln>
        </p:spPr>
        <p:txBody>
          <a:bodyPr wrap="none" anchor="ctr"/>
          <a:lstStyle>
            <a:lvl1pPr eaLnBrk="0">
              <a:defRPr sz="2400">
                <a:solidFill>
                  <a:schemeClr val="bg1"/>
                </a:solidFill>
                <a:latin typeface="Arial" charset="0"/>
                <a:ea typeface="ＭＳ Ｐゴシック" charset="0"/>
                <a:cs typeface="DejaVuSans" charset="0"/>
              </a:defRPr>
            </a:lvl1pPr>
            <a:lvl2pPr marL="37931725" indent="-37474525" eaLnBrk="0">
              <a:defRPr sz="2400">
                <a:solidFill>
                  <a:schemeClr val="bg1"/>
                </a:solidFill>
                <a:latin typeface="Arial" charset="0"/>
                <a:ea typeface="DejaVuSans" charset="0"/>
                <a:cs typeface="DejaVuSans" charset="0"/>
              </a:defRPr>
            </a:lvl2pPr>
            <a:lvl3pPr eaLnBrk="0">
              <a:defRPr sz="2400">
                <a:solidFill>
                  <a:schemeClr val="bg1"/>
                </a:solidFill>
                <a:latin typeface="Arial" charset="0"/>
                <a:ea typeface="DejaVuSans" charset="0"/>
                <a:cs typeface="DejaVuSans" charset="0"/>
              </a:defRPr>
            </a:lvl3pPr>
            <a:lvl4pPr eaLnBrk="0">
              <a:defRPr sz="2400">
                <a:solidFill>
                  <a:schemeClr val="bg1"/>
                </a:solidFill>
                <a:latin typeface="Arial" charset="0"/>
                <a:ea typeface="DejaVuSans" charset="0"/>
                <a:cs typeface="DejaVuSans" charset="0"/>
              </a:defRPr>
            </a:lvl4pPr>
            <a:lvl5pPr eaLnBrk="0">
              <a:defRPr sz="2400">
                <a:solidFill>
                  <a:schemeClr val="bg1"/>
                </a:solidFill>
                <a:latin typeface="Arial" charset="0"/>
                <a:ea typeface="DejaVuSans" charset="0"/>
                <a:cs typeface="DejaVuSans" charset="0"/>
              </a:defRPr>
            </a:lvl5pPr>
            <a:lvl6pPr marL="457200" eaLnBrk="0" fontAlgn="base" hangingPunct="0">
              <a:spcBef>
                <a:spcPct val="0"/>
              </a:spcBef>
              <a:spcAft>
                <a:spcPct val="0"/>
              </a:spcAft>
              <a:defRPr sz="2400">
                <a:solidFill>
                  <a:schemeClr val="bg1"/>
                </a:solidFill>
                <a:latin typeface="Arial" charset="0"/>
                <a:ea typeface="DejaVuSans" charset="0"/>
                <a:cs typeface="DejaVuSans" charset="0"/>
              </a:defRPr>
            </a:lvl6pPr>
            <a:lvl7pPr marL="914400" eaLnBrk="0" fontAlgn="base" hangingPunct="0">
              <a:spcBef>
                <a:spcPct val="0"/>
              </a:spcBef>
              <a:spcAft>
                <a:spcPct val="0"/>
              </a:spcAft>
              <a:defRPr sz="2400">
                <a:solidFill>
                  <a:schemeClr val="bg1"/>
                </a:solidFill>
                <a:latin typeface="Arial" charset="0"/>
                <a:ea typeface="DejaVuSans" charset="0"/>
                <a:cs typeface="DejaVuSans" charset="0"/>
              </a:defRPr>
            </a:lvl7pPr>
            <a:lvl8pPr marL="1371600" eaLnBrk="0" fontAlgn="base" hangingPunct="0">
              <a:spcBef>
                <a:spcPct val="0"/>
              </a:spcBef>
              <a:spcAft>
                <a:spcPct val="0"/>
              </a:spcAft>
              <a:defRPr sz="2400">
                <a:solidFill>
                  <a:schemeClr val="bg1"/>
                </a:solidFill>
                <a:latin typeface="Arial" charset="0"/>
                <a:ea typeface="DejaVuSans" charset="0"/>
                <a:cs typeface="DejaVuSans" charset="0"/>
              </a:defRPr>
            </a:lvl8pPr>
            <a:lvl9pPr marL="1828800" eaLnBrk="0" fontAlgn="base" hangingPunct="0">
              <a:spcBef>
                <a:spcPct val="0"/>
              </a:spcBef>
              <a:spcAft>
                <a:spcPct val="0"/>
              </a:spcAft>
              <a:defRPr sz="2400">
                <a:solidFill>
                  <a:schemeClr val="bg1"/>
                </a:solidFill>
                <a:latin typeface="Arial" charset="0"/>
                <a:ea typeface="DejaVuSans" charset="0"/>
                <a:cs typeface="DejaVuSans" charset="0"/>
              </a:defRPr>
            </a:lvl9pPr>
          </a:lstStyle>
          <a:p>
            <a:pPr eaLnBrk="1"/>
            <a:endParaRPr lang="en-US" sz="1800"/>
          </a:p>
        </p:txBody>
      </p:sp>
      <p:sp>
        <p:nvSpPr>
          <p:cNvPr id="23559" name="Text Box 2"/>
          <p:cNvSpPr>
            <a:spLocks noGrp="1" noChangeArrowheads="1"/>
          </p:cNvSpPr>
          <p:nvPr>
            <p:ph type="body"/>
          </p:nvPr>
        </p:nvSpPr>
        <p:spPr>
          <a:xfrm>
            <a:off x="687388" y="4344988"/>
            <a:ext cx="5486400" cy="2143125"/>
          </a:xfrm>
          <a:solidFill>
            <a:srgbClr val="99CCFF"/>
          </a:solidFill>
          <a:ln w="9525">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eaLnBrk="1">
              <a:lnSpc>
                <a:spcPct val="98000"/>
              </a:lnSpc>
              <a:spcBef>
                <a:spcPct val="0"/>
              </a:spcBef>
              <a:buFont typeface="Wingdings"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Franklin Gothic Medium" charset="0"/>
                <a:ea typeface="ＭＳ Ｐゴシック" charset="0"/>
                <a:cs typeface="DejaVuSans" charset="0"/>
              </a:rPr>
              <a:t>The Los Angeles Times began publishing their Homocide Map in the</a:t>
            </a:r>
          </a:p>
          <a:p>
            <a:pPr eaLnBrk="1">
              <a:lnSpc>
                <a:spcPct val="98000"/>
              </a:lnSpc>
              <a:spcBef>
                <a:spcPct val="0"/>
              </a:spcBef>
              <a:buFont typeface="Wingdings"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Franklin Gothic Medium" charset="0"/>
                <a:ea typeface="ＭＳ Ｐゴシック" charset="0"/>
                <a:cs typeface="DejaVuSans" charset="0"/>
              </a:rPr>
              <a:t>Spring of 2008, along with a blog devoted to the city's murders. It</a:t>
            </a:r>
          </a:p>
          <a:p>
            <a:pPr eaLnBrk="1">
              <a:lnSpc>
                <a:spcPct val="98000"/>
              </a:lnSpc>
              <a:spcBef>
                <a:spcPct val="0"/>
              </a:spcBef>
              <a:buFont typeface="Wingdings"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Franklin Gothic Medium" charset="0"/>
                <a:ea typeface="ＭＳ Ｐゴシック" charset="0"/>
                <a:cs typeface="DejaVuSans" charset="0"/>
              </a:rPr>
              <a:t>fits in the city crime genre, but doesn't cover all crime, just</a:t>
            </a:r>
          </a:p>
          <a:p>
            <a:pPr eaLnBrk="1">
              <a:lnSpc>
                <a:spcPct val="98000"/>
              </a:lnSpc>
              <a:spcBef>
                <a:spcPct val="0"/>
              </a:spcBef>
              <a:buFont typeface="Wingdings"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Franklin Gothic Medium" charset="0"/>
                <a:ea typeface="ＭＳ Ｐゴシック" charset="0"/>
                <a:cs typeface="DejaVuSans" charset="0"/>
              </a:rPr>
              <a:t>murder. The New York Times debuted a murder map for New York City</a:t>
            </a:r>
          </a:p>
          <a:p>
            <a:pPr eaLnBrk="1">
              <a:lnSpc>
                <a:spcPct val="98000"/>
              </a:lnSpc>
              <a:spcBef>
                <a:spcPct val="0"/>
              </a:spcBef>
              <a:buFont typeface="Wingdings"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Franklin Gothic Medium" charset="0"/>
                <a:ea typeface="ＭＳ Ｐゴシック" charset="0"/>
                <a:cs typeface="DejaVuSans" charset="0"/>
              </a:rPr>
              <a:t>earlier this year.</a:t>
            </a:r>
            <a:endParaRPr lang="en-GB">
              <a:latin typeface="Franklin Gothic Medium" charset="0"/>
              <a:ea typeface="ＭＳ Ｐゴシック" charset="0"/>
              <a:cs typeface="DejaVuSans"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4"/>
          <p:cNvSpPr>
            <a:spLocks noGrp="1" noChangeArrowheads="1"/>
          </p:cNvSpPr>
          <p:nvPr>
            <p:ph type="hdr" sz="quarter"/>
          </p:nvPr>
        </p:nvSpPr>
        <p:spPr>
          <a:ln/>
          <a:extLs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DejaVuSans" charset="0"/>
              </a:defRPr>
            </a:lvl1pPr>
            <a:lvl2pPr marL="37931725" indent="-37474525"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5pPr>
            <a:lvl6pPr marL="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6pPr>
            <a:lvl7pPr marL="9144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7pPr>
            <a:lvl8pPr marL="1371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8pPr>
            <a:lvl9pPr marL="18288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9pPr>
          </a:lstStyle>
          <a:p>
            <a:pPr eaLnBrk="1"/>
            <a:endParaRPr lang="en-US" sz="1200">
              <a:solidFill>
                <a:srgbClr val="000000"/>
              </a:solidFill>
              <a:latin typeface="Franklin Gothic Book" charset="0"/>
            </a:endParaRPr>
          </a:p>
        </p:txBody>
      </p:sp>
      <p:sp>
        <p:nvSpPr>
          <p:cNvPr id="25603" name="Rectangle 5"/>
          <p:cNvSpPr>
            <a:spLocks noGrp="1" noChangeArrowheads="1"/>
          </p:cNvSpPr>
          <p:nvPr>
            <p:ph type="dt" sz="quarter"/>
          </p:nvPr>
        </p:nvSpPr>
        <p:spPr>
          <a:ln/>
          <a:extLs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DejaVuSans" charset="0"/>
              </a:defRPr>
            </a:lvl1pPr>
            <a:lvl2pPr marL="37931725" indent="-37474525"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5pPr>
            <a:lvl6pPr marL="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6pPr>
            <a:lvl7pPr marL="9144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7pPr>
            <a:lvl8pPr marL="1371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8pPr>
            <a:lvl9pPr marL="18288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9pPr>
          </a:lstStyle>
          <a:p>
            <a:pPr eaLnBrk="1"/>
            <a:endParaRPr lang="en-US" sz="1200">
              <a:solidFill>
                <a:srgbClr val="000000"/>
              </a:solidFill>
              <a:latin typeface="Franklin Gothic Book" charset="0"/>
            </a:endParaRPr>
          </a:p>
        </p:txBody>
      </p:sp>
      <p:sp>
        <p:nvSpPr>
          <p:cNvPr id="25604" name="Rectangle 6"/>
          <p:cNvSpPr>
            <a:spLocks noGrp="1" noChangeArrowheads="1"/>
          </p:cNvSpPr>
          <p:nvPr>
            <p:ph type="ftr" sz="quarter"/>
          </p:nvPr>
        </p:nvSpPr>
        <p:spPr>
          <a:ln/>
          <a:extLs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DejaVuSans" charset="0"/>
              </a:defRPr>
            </a:lvl1pPr>
            <a:lvl2pPr marL="37931725" indent="-37474525"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5pPr>
            <a:lvl6pPr marL="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6pPr>
            <a:lvl7pPr marL="9144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7pPr>
            <a:lvl8pPr marL="1371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8pPr>
            <a:lvl9pPr marL="18288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9pPr>
          </a:lstStyle>
          <a:p>
            <a:pPr eaLnBrk="1"/>
            <a:endParaRPr lang="en-US" sz="1200">
              <a:solidFill>
                <a:srgbClr val="000000"/>
              </a:solidFill>
              <a:latin typeface="Franklin Gothic Book" charset="0"/>
            </a:endParaRPr>
          </a:p>
        </p:txBody>
      </p:sp>
      <p:sp>
        <p:nvSpPr>
          <p:cNvPr id="25605" name="Rectangle 7"/>
          <p:cNvSpPr>
            <a:spLocks noGrp="1" noChangeArrowheads="1"/>
          </p:cNvSpPr>
          <p:nvPr>
            <p:ph type="sldNum" sz="quarter"/>
          </p:nvPr>
        </p:nvSpPr>
        <p:spPr>
          <a:ln/>
          <a:extLs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DejaVuSans" charset="0"/>
              </a:defRPr>
            </a:lvl1pPr>
            <a:lvl2pPr marL="37931725" indent="-37474525"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5pPr>
            <a:lvl6pPr marL="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6pPr>
            <a:lvl7pPr marL="9144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7pPr>
            <a:lvl8pPr marL="1371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8pPr>
            <a:lvl9pPr marL="18288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9pPr>
          </a:lstStyle>
          <a:p>
            <a:pPr eaLnBrk="1"/>
            <a:fld id="{84299ED4-7DA5-D646-828F-1D4CBAF6F869}" type="slidenum">
              <a:rPr lang="en-GB" sz="1800">
                <a:solidFill>
                  <a:srgbClr val="000000"/>
                </a:solidFill>
                <a:latin typeface="Franklin Gothic Book" charset="0"/>
              </a:rPr>
              <a:pPr eaLnBrk="1"/>
              <a:t>21</a:t>
            </a:fld>
            <a:endParaRPr lang="en-GB" sz="1800">
              <a:solidFill>
                <a:srgbClr val="000000"/>
              </a:solidFill>
              <a:latin typeface="Franklin Gothic Book" charset="0"/>
            </a:endParaRPr>
          </a:p>
        </p:txBody>
      </p:sp>
      <p:sp>
        <p:nvSpPr>
          <p:cNvPr id="25606" name="Text Box 1"/>
          <p:cNvSpPr txBox="1">
            <a:spLocks noChangeArrowheads="1"/>
          </p:cNvSpPr>
          <p:nvPr/>
        </p:nvSpPr>
        <p:spPr bwMode="auto">
          <a:xfrm>
            <a:off x="1144588" y="687388"/>
            <a:ext cx="4572000" cy="3430587"/>
          </a:xfrm>
          <a:prstGeom prst="rect">
            <a:avLst/>
          </a:prstGeom>
          <a:solidFill>
            <a:srgbClr val="FFFFFF"/>
          </a:solidFill>
          <a:ln w="9360">
            <a:solidFill>
              <a:srgbClr val="000000"/>
            </a:solidFill>
            <a:miter lim="800000"/>
            <a:headEnd/>
            <a:tailEnd/>
          </a:ln>
        </p:spPr>
        <p:txBody>
          <a:bodyPr wrap="none" anchor="ctr"/>
          <a:lstStyle>
            <a:lvl1pPr eaLnBrk="0">
              <a:defRPr sz="2400">
                <a:solidFill>
                  <a:schemeClr val="bg1"/>
                </a:solidFill>
                <a:latin typeface="Arial" charset="0"/>
                <a:ea typeface="ＭＳ Ｐゴシック" charset="0"/>
                <a:cs typeface="DejaVuSans" charset="0"/>
              </a:defRPr>
            </a:lvl1pPr>
            <a:lvl2pPr marL="37931725" indent="-37474525" eaLnBrk="0">
              <a:defRPr sz="2400">
                <a:solidFill>
                  <a:schemeClr val="bg1"/>
                </a:solidFill>
                <a:latin typeface="Arial" charset="0"/>
                <a:ea typeface="DejaVuSans" charset="0"/>
                <a:cs typeface="DejaVuSans" charset="0"/>
              </a:defRPr>
            </a:lvl2pPr>
            <a:lvl3pPr eaLnBrk="0">
              <a:defRPr sz="2400">
                <a:solidFill>
                  <a:schemeClr val="bg1"/>
                </a:solidFill>
                <a:latin typeface="Arial" charset="0"/>
                <a:ea typeface="DejaVuSans" charset="0"/>
                <a:cs typeface="DejaVuSans" charset="0"/>
              </a:defRPr>
            </a:lvl3pPr>
            <a:lvl4pPr eaLnBrk="0">
              <a:defRPr sz="2400">
                <a:solidFill>
                  <a:schemeClr val="bg1"/>
                </a:solidFill>
                <a:latin typeface="Arial" charset="0"/>
                <a:ea typeface="DejaVuSans" charset="0"/>
                <a:cs typeface="DejaVuSans" charset="0"/>
              </a:defRPr>
            </a:lvl4pPr>
            <a:lvl5pPr eaLnBrk="0">
              <a:defRPr sz="2400">
                <a:solidFill>
                  <a:schemeClr val="bg1"/>
                </a:solidFill>
                <a:latin typeface="Arial" charset="0"/>
                <a:ea typeface="DejaVuSans" charset="0"/>
                <a:cs typeface="DejaVuSans" charset="0"/>
              </a:defRPr>
            </a:lvl5pPr>
            <a:lvl6pPr marL="457200" eaLnBrk="0" fontAlgn="base" hangingPunct="0">
              <a:spcBef>
                <a:spcPct val="0"/>
              </a:spcBef>
              <a:spcAft>
                <a:spcPct val="0"/>
              </a:spcAft>
              <a:defRPr sz="2400">
                <a:solidFill>
                  <a:schemeClr val="bg1"/>
                </a:solidFill>
                <a:latin typeface="Arial" charset="0"/>
                <a:ea typeface="DejaVuSans" charset="0"/>
                <a:cs typeface="DejaVuSans" charset="0"/>
              </a:defRPr>
            </a:lvl6pPr>
            <a:lvl7pPr marL="914400" eaLnBrk="0" fontAlgn="base" hangingPunct="0">
              <a:spcBef>
                <a:spcPct val="0"/>
              </a:spcBef>
              <a:spcAft>
                <a:spcPct val="0"/>
              </a:spcAft>
              <a:defRPr sz="2400">
                <a:solidFill>
                  <a:schemeClr val="bg1"/>
                </a:solidFill>
                <a:latin typeface="Arial" charset="0"/>
                <a:ea typeface="DejaVuSans" charset="0"/>
                <a:cs typeface="DejaVuSans" charset="0"/>
              </a:defRPr>
            </a:lvl7pPr>
            <a:lvl8pPr marL="1371600" eaLnBrk="0" fontAlgn="base" hangingPunct="0">
              <a:spcBef>
                <a:spcPct val="0"/>
              </a:spcBef>
              <a:spcAft>
                <a:spcPct val="0"/>
              </a:spcAft>
              <a:defRPr sz="2400">
                <a:solidFill>
                  <a:schemeClr val="bg1"/>
                </a:solidFill>
                <a:latin typeface="Arial" charset="0"/>
                <a:ea typeface="DejaVuSans" charset="0"/>
                <a:cs typeface="DejaVuSans" charset="0"/>
              </a:defRPr>
            </a:lvl8pPr>
            <a:lvl9pPr marL="1828800" eaLnBrk="0" fontAlgn="base" hangingPunct="0">
              <a:spcBef>
                <a:spcPct val="0"/>
              </a:spcBef>
              <a:spcAft>
                <a:spcPct val="0"/>
              </a:spcAft>
              <a:defRPr sz="2400">
                <a:solidFill>
                  <a:schemeClr val="bg1"/>
                </a:solidFill>
                <a:latin typeface="Arial" charset="0"/>
                <a:ea typeface="DejaVuSans" charset="0"/>
                <a:cs typeface="DejaVuSans" charset="0"/>
              </a:defRPr>
            </a:lvl9pPr>
          </a:lstStyle>
          <a:p>
            <a:pPr eaLnBrk="1"/>
            <a:endParaRPr lang="en-US" sz="1800"/>
          </a:p>
        </p:txBody>
      </p:sp>
      <p:sp>
        <p:nvSpPr>
          <p:cNvPr id="25607" name="Text Box 2"/>
          <p:cNvSpPr>
            <a:spLocks noGrp="1" noChangeArrowheads="1"/>
          </p:cNvSpPr>
          <p:nvPr>
            <p:ph type="body"/>
          </p:nvPr>
        </p:nvSpPr>
        <p:spPr>
          <a:xfrm>
            <a:off x="687388" y="4344988"/>
            <a:ext cx="5486400" cy="3035300"/>
          </a:xfrm>
          <a:solidFill>
            <a:srgbClr val="99CCFF"/>
          </a:solidFill>
          <a:ln w="9525">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eaLnBrk="1">
              <a:lnSpc>
                <a:spcPct val="98000"/>
              </a:lnSpc>
              <a:spcBef>
                <a:spcPct val="0"/>
              </a:spcBef>
              <a:buFont typeface="Wingdings"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Franklin Gothic Medium" charset="0"/>
                <a:ea typeface="ＭＳ Ｐゴシック" charset="0"/>
                <a:cs typeface="DejaVuSans" charset="0"/>
              </a:rPr>
              <a:t>Over the past few months, Ben Welsh expanded the scope of crime data</a:t>
            </a:r>
          </a:p>
          <a:p>
            <a:pPr eaLnBrk="1">
              <a:lnSpc>
                <a:spcPct val="98000"/>
              </a:lnSpc>
              <a:spcBef>
                <a:spcPct val="0"/>
              </a:spcBef>
              <a:buFont typeface="Wingdings"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Franklin Gothic Medium" charset="0"/>
                <a:ea typeface="ＭＳ Ｐゴシック" charset="0"/>
                <a:cs typeface="DejaVuSans" charset="0"/>
              </a:rPr>
              <a:t>collection, developing a newspaper story documenting substantial</a:t>
            </a:r>
          </a:p>
          <a:p>
            <a:pPr eaLnBrk="1">
              <a:lnSpc>
                <a:spcPct val="98000"/>
              </a:lnSpc>
              <a:spcBef>
                <a:spcPct val="0"/>
              </a:spcBef>
              <a:buFont typeface="Wingdings"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Franklin Gothic Medium" charset="0"/>
                <a:ea typeface="ＭＳ Ｐゴシック" charset="0"/>
                <a:cs typeface="DejaVuSans" charset="0"/>
              </a:rPr>
              <a:t>omissions from LAPD's online public crime map. And as a result the</a:t>
            </a:r>
          </a:p>
          <a:p>
            <a:pPr eaLnBrk="1">
              <a:lnSpc>
                <a:spcPct val="98000"/>
              </a:lnSpc>
              <a:spcBef>
                <a:spcPct val="0"/>
              </a:spcBef>
              <a:buFont typeface="Wingdings"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Franklin Gothic Medium" charset="0"/>
                <a:ea typeface="ＭＳ Ｐゴシック" charset="0"/>
                <a:cs typeface="DejaVuSans" charset="0"/>
              </a:rPr>
              <a:t>LAPD promised to do better, a classic newspaper success story. But the</a:t>
            </a:r>
          </a:p>
          <a:p>
            <a:pPr eaLnBrk="1">
              <a:lnSpc>
                <a:spcPct val="98000"/>
              </a:lnSpc>
              <a:spcBef>
                <a:spcPct val="0"/>
              </a:spcBef>
              <a:buFont typeface="Wingdings"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Franklin Gothic Medium" charset="0"/>
                <a:ea typeface="ＭＳ Ｐゴシック" charset="0"/>
                <a:cs typeface="DejaVuSans" charset="0"/>
              </a:rPr>
              <a:t>rich interactive data presentation has been replaced by a simple</a:t>
            </a:r>
          </a:p>
          <a:p>
            <a:pPr eaLnBrk="1">
              <a:lnSpc>
                <a:spcPct val="98000"/>
              </a:lnSpc>
              <a:spcBef>
                <a:spcPct val="0"/>
              </a:spcBef>
              <a:buFont typeface="Wingdings"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Franklin Gothic Medium" charset="0"/>
                <a:ea typeface="ＭＳ Ｐゴシック" charset="0"/>
                <a:cs typeface="DejaVuSans" charset="0"/>
              </a:rPr>
              <a:t>summary table constructed for print. The point: Computational</a:t>
            </a:r>
          </a:p>
          <a:p>
            <a:pPr eaLnBrk="1">
              <a:lnSpc>
                <a:spcPct val="98000"/>
              </a:lnSpc>
              <a:spcBef>
                <a:spcPct val="0"/>
              </a:spcBef>
              <a:buFont typeface="Wingdings"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Franklin Gothic Medium" charset="0"/>
                <a:ea typeface="ＭＳ Ｐゴシック" charset="0"/>
                <a:cs typeface="DejaVuSans" charset="0"/>
              </a:rPr>
              <a:t>Journalism starts in the sensemaking beginning of finding a story,</a:t>
            </a:r>
          </a:p>
          <a:p>
            <a:pPr eaLnBrk="1">
              <a:lnSpc>
                <a:spcPct val="98000"/>
              </a:lnSpc>
              <a:spcBef>
                <a:spcPct val="0"/>
              </a:spcBef>
              <a:buFont typeface="Wingdings"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Franklin Gothic Medium" charset="0"/>
                <a:ea typeface="ＭＳ Ｐゴシック" charset="0"/>
                <a:cs typeface="DejaVuSans" charset="0"/>
              </a:rPr>
              <a:t>then contributes to the reporting and production of journalism, and</a:t>
            </a:r>
          </a:p>
          <a:p>
            <a:pPr eaLnBrk="1">
              <a:lnSpc>
                <a:spcPct val="98000"/>
              </a:lnSpc>
              <a:spcBef>
                <a:spcPct val="0"/>
              </a:spcBef>
              <a:buFont typeface="Wingdings"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Franklin Gothic Medium" charset="0"/>
                <a:ea typeface="ＭＳ Ｐゴシック" charset="0"/>
                <a:cs typeface="DejaVuSans" charset="0"/>
              </a:rPr>
              <a:t>finally extends to the public-facing presentation of the news. The LA</a:t>
            </a:r>
          </a:p>
          <a:p>
            <a:pPr eaLnBrk="1">
              <a:lnSpc>
                <a:spcPct val="98000"/>
              </a:lnSpc>
              <a:spcBef>
                <a:spcPct val="0"/>
              </a:spcBef>
              <a:buFont typeface="Wingdings"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Franklin Gothic Medium" charset="0"/>
                <a:ea typeface="ＭＳ Ｐゴシック" charset="0"/>
                <a:cs typeface="DejaVuSans" charset="0"/>
              </a:rPr>
              <a:t>Times didn't pursue the full arc Computational Journalism affords. The</a:t>
            </a:r>
          </a:p>
          <a:p>
            <a:pPr eaLnBrk="1">
              <a:lnSpc>
                <a:spcPct val="98000"/>
              </a:lnSpc>
              <a:spcBef>
                <a:spcPct val="0"/>
              </a:spcBef>
              <a:buFont typeface="Wingdings"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Franklin Gothic Medium" charset="0"/>
                <a:ea typeface="ＭＳ Ｐゴシック" charset="0"/>
                <a:cs typeface="DejaVuSans" charset="0"/>
              </a:rPr>
              <a:t>final work is decidely a print product. But it's also not possible for</a:t>
            </a:r>
          </a:p>
          <a:p>
            <a:pPr eaLnBrk="1">
              <a:lnSpc>
                <a:spcPct val="98000"/>
              </a:lnSpc>
              <a:spcBef>
                <a:spcPct val="0"/>
              </a:spcBef>
              <a:buFont typeface="Wingdings"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Franklin Gothic Medium" charset="0"/>
                <a:ea typeface="ＭＳ Ｐゴシック" charset="0"/>
                <a:cs typeface="DejaVuSans" charset="0"/>
              </a:rPr>
              <a:t>the LA Times to develop a commercial crime map like Stamen.</a:t>
            </a:r>
            <a:endParaRPr lang="en-GB">
              <a:latin typeface="Franklin Gothic Book" charset="0"/>
              <a:ea typeface="ＭＳ Ｐゴシック" charset="0"/>
              <a:cs typeface="DejaVuSans"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Graph is alternative representations</a:t>
            </a:r>
            <a:r>
              <a:rPr lang="en-US" baseline="0" dirty="0" smtClean="0"/>
              <a:t> of missing data: US census counts of people working as farm laborers, values from 1980 are missing to do record loss; missing data treated as zero; missing data is ignored and interpolated, missing data is omitted from chart, missing data is interpolated by rendered in gray</a:t>
            </a:r>
          </a:p>
          <a:p>
            <a:endParaRPr lang="en-US" baseline="0" dirty="0" smtClean="0"/>
          </a:p>
          <a:p>
            <a:r>
              <a:rPr lang="en-US" baseline="0" dirty="0" smtClean="0"/>
              <a:t>Data </a:t>
            </a:r>
            <a:r>
              <a:rPr lang="en-US" baseline="0" dirty="0" err="1" smtClean="0"/>
              <a:t>dict</a:t>
            </a:r>
            <a:r>
              <a:rPr lang="en-US" baseline="0" dirty="0" smtClean="0"/>
              <a:t> includes things like definitions, data types</a:t>
            </a:r>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22</a:t>
            </a:fld>
            <a:endParaRPr lang="en-US"/>
          </a:p>
        </p:txBody>
      </p:sp>
    </p:spTree>
    <p:extLst>
      <p:ext uri="{BB962C8B-B14F-4D97-AF65-F5344CB8AC3E}">
        <p14:creationId xmlns:p14="http://schemas.microsoft.com/office/powerpoint/2010/main" val="3229379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23</a:t>
            </a:fld>
            <a:endParaRPr lang="en-US"/>
          </a:p>
        </p:txBody>
      </p:sp>
    </p:spTree>
    <p:extLst>
      <p:ext uri="{BB962C8B-B14F-4D97-AF65-F5344CB8AC3E}">
        <p14:creationId xmlns:p14="http://schemas.microsoft.com/office/powerpoint/2010/main" val="32293796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25</a:t>
            </a:fld>
            <a:endParaRPr lang="en-US"/>
          </a:p>
        </p:txBody>
      </p:sp>
    </p:spTree>
    <p:extLst>
      <p:ext uri="{BB962C8B-B14F-4D97-AF65-F5344CB8AC3E}">
        <p14:creationId xmlns:p14="http://schemas.microsoft.com/office/powerpoint/2010/main" val="937217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26</a:t>
            </a:fld>
            <a:endParaRPr lang="en-US"/>
          </a:p>
        </p:txBody>
      </p:sp>
    </p:spTree>
    <p:extLst>
      <p:ext uri="{BB962C8B-B14F-4D97-AF65-F5344CB8AC3E}">
        <p14:creationId xmlns:p14="http://schemas.microsoft.com/office/powerpoint/2010/main" val="3301824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important to recognize and remember that data does not equal truth. It’s rhetorical by definition and can be used for truth finding or truth hiding. Being vigilant in how you develop arguments from data and showing the context that leads to the interpretation you make can only help raise the credibility of your data-driven story.</a:t>
            </a:r>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2</a:t>
            </a:fld>
            <a:endParaRPr lang="en-US"/>
          </a:p>
        </p:txBody>
      </p:sp>
    </p:spTree>
    <p:extLst>
      <p:ext uri="{BB962C8B-B14F-4D97-AF65-F5344CB8AC3E}">
        <p14:creationId xmlns:p14="http://schemas.microsoft.com/office/powerpoint/2010/main" val="2791527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Networks and trees have items</a:t>
            </a:r>
            <a:r>
              <a:rPr lang="en-US" baseline="0" dirty="0" smtClean="0"/>
              <a:t> </a:t>
            </a:r>
            <a:r>
              <a:rPr lang="en-US" dirty="0" smtClean="0"/>
              <a:t>(nodes), links, and attributes</a:t>
            </a:r>
          </a:p>
          <a:p>
            <a:endParaRPr lang="en-US" dirty="0" smtClean="0"/>
          </a:p>
          <a:p>
            <a:r>
              <a:rPr lang="en-US" dirty="0" smtClean="0"/>
              <a:t>Temporal is when time is an attribute (e.g. horse race and the duration of the run); time varying is where location varies</a:t>
            </a:r>
            <a:r>
              <a:rPr lang="en-US" baseline="0" dirty="0" smtClean="0"/>
              <a:t> which each time point</a:t>
            </a:r>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3</a:t>
            </a:fld>
            <a:endParaRPr lang="en-US"/>
          </a:p>
        </p:txBody>
      </p:sp>
    </p:spTree>
    <p:extLst>
      <p:ext uri="{BB962C8B-B14F-4D97-AF65-F5344CB8AC3E}">
        <p14:creationId xmlns:p14="http://schemas.microsoft.com/office/powerpoint/2010/main" val="3459604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Cyclic e.g.</a:t>
            </a:r>
            <a:r>
              <a:rPr lang="en-US" baseline="0" dirty="0" smtClean="0"/>
              <a:t> is time</a:t>
            </a:r>
          </a:p>
          <a:p>
            <a:r>
              <a:rPr lang="en-US" baseline="0" dirty="0" smtClean="0"/>
              <a:t>Diverging would be something like elevation or temperature where there is a clear zero point</a:t>
            </a:r>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4</a:t>
            </a:fld>
            <a:endParaRPr lang="en-US"/>
          </a:p>
        </p:txBody>
      </p:sp>
    </p:spTree>
    <p:extLst>
      <p:ext uri="{BB962C8B-B14F-4D97-AF65-F5344CB8AC3E}">
        <p14:creationId xmlns:p14="http://schemas.microsoft.com/office/powerpoint/2010/main" val="4215067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practically we need to know how to store and manipulate data. </a:t>
            </a:r>
          </a:p>
          <a:p>
            <a:endParaRPr lang="en-US" dirty="0" smtClean="0"/>
          </a:p>
          <a:p>
            <a:r>
              <a:rPr lang="en-US" dirty="0" smtClean="0"/>
              <a:t>There are MANY specialized data</a:t>
            </a:r>
            <a:r>
              <a:rPr lang="en-US" baseline="0" dirty="0" smtClean="0"/>
              <a:t> formats. Others you might see include KML for geometry, SPSS files for gov’t datasets, or other proprietary datasets</a:t>
            </a:r>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5</a:t>
            </a:fld>
            <a:endParaRPr lang="en-US"/>
          </a:p>
        </p:txBody>
      </p:sp>
    </p:spTree>
    <p:extLst>
      <p:ext uri="{BB962C8B-B14F-4D97-AF65-F5344CB8AC3E}">
        <p14:creationId xmlns:p14="http://schemas.microsoft.com/office/powerpoint/2010/main" val="1943059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Point out the need to be aware of the conditions around which data was acquired especially</a:t>
            </a:r>
            <a:r>
              <a:rPr lang="en-US" baseline="0" dirty="0" smtClean="0"/>
              <a:t> if by someone else, and if you’re doing it yourself you need to think about the methodology. </a:t>
            </a:r>
          </a:p>
          <a:p>
            <a:endParaRPr lang="en-US" baseline="0" dirty="0" smtClean="0"/>
          </a:p>
          <a:p>
            <a:r>
              <a:rPr lang="en-US" baseline="0" dirty="0" smtClean="0"/>
              <a:t>It can be VERY time consuming looking for data. </a:t>
            </a:r>
          </a:p>
          <a:p>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6</a:t>
            </a:fld>
            <a:endParaRPr lang="en-US"/>
          </a:p>
        </p:txBody>
      </p:sp>
    </p:spTree>
    <p:extLst>
      <p:ext uri="{BB962C8B-B14F-4D97-AF65-F5344CB8AC3E}">
        <p14:creationId xmlns:p14="http://schemas.microsoft.com/office/powerpoint/2010/main" val="2822284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400" dirty="0" smtClean="0">
                <a:solidFill>
                  <a:srgbClr val="7F7F7F"/>
                </a:solidFill>
              </a:rPr>
              <a:t>Application Programming Interfaces – easy access to lots of data</a:t>
            </a:r>
          </a:p>
          <a:p>
            <a:endParaRPr lang="en-US" dirty="0" smtClean="0"/>
          </a:p>
          <a:p>
            <a:endParaRPr lang="en-US" dirty="0" smtClean="0"/>
          </a:p>
          <a:p>
            <a:r>
              <a:rPr lang="en-US" dirty="0" smtClean="0"/>
              <a:t>Can also mention scraping here</a:t>
            </a:r>
          </a:p>
          <a:p>
            <a:endParaRPr lang="en-US" dirty="0" smtClean="0"/>
          </a:p>
          <a:p>
            <a:r>
              <a:rPr lang="en-US" dirty="0" smtClean="0"/>
              <a:t>Talk about how these methods relate back to the projects that were described. </a:t>
            </a:r>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8</a:t>
            </a:fld>
            <a:endParaRPr lang="en-US"/>
          </a:p>
        </p:txBody>
      </p:sp>
    </p:spTree>
    <p:extLst>
      <p:ext uri="{BB962C8B-B14F-4D97-AF65-F5344CB8AC3E}">
        <p14:creationId xmlns:p14="http://schemas.microsoft.com/office/powerpoint/2010/main" val="2713889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Last point about </a:t>
            </a:r>
            <a:r>
              <a:rPr lang="en-US" dirty="0" err="1" smtClean="0"/>
              <a:t>csvclean</a:t>
            </a:r>
            <a:r>
              <a:rPr lang="en-US" dirty="0" smtClean="0"/>
              <a:t> leads right into the issue of data cleaning / wrangling, or as I call it data editing</a:t>
            </a:r>
          </a:p>
          <a:p>
            <a:endParaRPr lang="en-US" dirty="0" smtClean="0"/>
          </a:p>
          <a:p>
            <a:r>
              <a:rPr lang="en-US" dirty="0" err="1" smtClean="0"/>
              <a:t>Csvcut</a:t>
            </a:r>
            <a:r>
              <a:rPr lang="en-US" dirty="0" smtClean="0"/>
              <a:t> –n</a:t>
            </a:r>
            <a:r>
              <a:rPr lang="en-US" baseline="0" dirty="0" smtClean="0"/>
              <a:t> </a:t>
            </a:r>
            <a:r>
              <a:rPr lang="en-US" baseline="0" dirty="0" err="1" smtClean="0"/>
              <a:t>ieee_data_filtered.csv</a:t>
            </a:r>
            <a:r>
              <a:rPr lang="en-US" baseline="0" dirty="0" smtClean="0"/>
              <a:t> | </a:t>
            </a:r>
            <a:r>
              <a:rPr lang="en-US" baseline="0" dirty="0" err="1" smtClean="0"/>
              <a:t>csvcut</a:t>
            </a:r>
            <a:r>
              <a:rPr lang="en-US" baseline="0" smtClean="0"/>
              <a:t> –c 2,4</a:t>
            </a:r>
            <a:endParaRPr lang="en-US" dirty="0" smtClean="0"/>
          </a:p>
          <a:p>
            <a:r>
              <a:rPr lang="en-US" dirty="0" err="1" smtClean="0"/>
              <a:t>Csvstat</a:t>
            </a:r>
            <a:r>
              <a:rPr lang="en-US" dirty="0" smtClean="0"/>
              <a:t> --mean (or – </a:t>
            </a:r>
            <a:r>
              <a:rPr lang="en-US" dirty="0" err="1" smtClean="0"/>
              <a:t>freq</a:t>
            </a:r>
            <a:r>
              <a:rPr lang="en-US" dirty="0" smtClean="0"/>
              <a:t>) </a:t>
            </a:r>
            <a:r>
              <a:rPr lang="en-US" sz="1200" kern="1200" dirty="0" err="1" smtClean="0">
                <a:solidFill>
                  <a:schemeClr val="tx1"/>
                </a:solidFill>
                <a:latin typeface="+mn-lt"/>
                <a:ea typeface="+mn-ea"/>
                <a:cs typeface="+mn-cs"/>
              </a:rPr>
              <a:t>ieee_data_filtered.csv</a:t>
            </a:r>
            <a:r>
              <a:rPr lang="en-US" sz="1200" kern="120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13</a:t>
            </a:fld>
            <a:endParaRPr lang="en-US"/>
          </a:p>
        </p:txBody>
      </p:sp>
    </p:spTree>
    <p:extLst>
      <p:ext uri="{BB962C8B-B14F-4D97-AF65-F5344CB8AC3E}">
        <p14:creationId xmlns:p14="http://schemas.microsoft.com/office/powerpoint/2010/main" val="4028084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14</a:t>
            </a:fld>
            <a:endParaRPr lang="en-US"/>
          </a:p>
        </p:txBody>
      </p:sp>
    </p:spTree>
    <p:extLst>
      <p:ext uri="{BB962C8B-B14F-4D97-AF65-F5344CB8AC3E}">
        <p14:creationId xmlns:p14="http://schemas.microsoft.com/office/powerpoint/2010/main" val="3513294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B617BB-BDCF-E049-914F-58FDBB7AD14D}" type="datetimeFigureOut">
              <a:rPr lang="en-US" smtClean="0"/>
              <a:pPr/>
              <a:t>9/11/16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B617BB-BDCF-E049-914F-58FDBB7AD14D}" type="datetimeFigureOut">
              <a:rPr lang="en-US" smtClean="0"/>
              <a:pPr/>
              <a:t>9/11/16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B617BB-BDCF-E049-914F-58FDBB7AD14D}" type="datetimeFigureOut">
              <a:rPr lang="en-US" smtClean="0"/>
              <a:pPr/>
              <a:t>9/11/16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2B617BB-BDCF-E049-914F-58FDBB7AD14D}" type="datetimeFigureOut">
              <a:rPr lang="en-US" smtClean="0"/>
              <a:pPr/>
              <a:t>9/11/16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B617BB-BDCF-E049-914F-58FDBB7AD14D}" type="datetimeFigureOut">
              <a:rPr lang="en-US" smtClean="0"/>
              <a:pPr/>
              <a:t>9/11/16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B617BB-BDCF-E049-914F-58FDBB7AD14D}" type="datetimeFigureOut">
              <a:rPr lang="en-US" smtClean="0"/>
              <a:pPr/>
              <a:t>9/11/16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B617BB-BDCF-E049-914F-58FDBB7AD14D}" type="datetimeFigureOut">
              <a:rPr lang="en-US" smtClean="0"/>
              <a:pPr/>
              <a:t>9/11/16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B617BB-BDCF-E049-914F-58FDBB7AD14D}" type="datetimeFigureOut">
              <a:rPr lang="en-US" smtClean="0"/>
              <a:pPr/>
              <a:t>9/11/16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B617BB-BDCF-E049-914F-58FDBB7AD14D}" type="datetimeFigureOut">
              <a:rPr lang="en-US" smtClean="0"/>
              <a:pPr/>
              <a:t>9/11/16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B617BB-BDCF-E049-914F-58FDBB7AD14D}" type="datetimeFigureOut">
              <a:rPr lang="en-US" smtClean="0"/>
              <a:pPr/>
              <a:t>9/11/16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B617BB-BDCF-E049-914F-58FDBB7AD14D}" type="datetimeFigureOut">
              <a:rPr lang="en-US" smtClean="0"/>
              <a:pPr/>
              <a:t>9/11/16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6838"/>
            <a:ext cx="8229600" cy="741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17600"/>
            <a:ext cx="8229600" cy="4749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B617BB-BDCF-E049-914F-58FDBB7AD14D}" type="datetimeFigureOut">
              <a:rPr lang="en-US" smtClean="0"/>
              <a:pPr/>
              <a:t>9/11/16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255350-2D2D-8B49-B78B-AB318FDB11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xStyles>
    <p:titleStyle>
      <a:lvl1pPr algn="ctr" defTabSz="457200" rtl="0" eaLnBrk="1" latinLnBrk="0" hangingPunct="1">
        <a:spcBef>
          <a:spcPct val="0"/>
        </a:spcBef>
        <a:buNone/>
        <a:defRPr sz="4000" b="1" i="0" kern="1200" baseline="0">
          <a:solidFill>
            <a:schemeClr val="bg1">
              <a:lumMod val="75000"/>
            </a:schemeClr>
          </a:solidFill>
          <a:latin typeface="Gill Sans MT"/>
          <a:ea typeface="+mj-ea"/>
          <a:cs typeface="Abadi MT Condensed Extra Bold"/>
        </a:defRPr>
      </a:lvl1pPr>
    </p:titleStyle>
    <p:bodyStyle>
      <a:lvl1pPr marL="0" indent="0" algn="l" defTabSz="457200" rtl="0" eaLnBrk="1" latinLnBrk="0" hangingPunct="1">
        <a:spcBef>
          <a:spcPts val="0"/>
        </a:spcBef>
        <a:buFontTx/>
        <a:buNone/>
        <a:defRPr sz="3000" b="1" kern="1200">
          <a:solidFill>
            <a:schemeClr val="tx1"/>
          </a:solidFill>
          <a:latin typeface="Gill Sans"/>
          <a:ea typeface="+mn-ea"/>
          <a:cs typeface="Abadi MT Condensed Light"/>
        </a:defRPr>
      </a:lvl1pPr>
      <a:lvl2pPr marL="0" indent="0" algn="l" defTabSz="457200" rtl="0" eaLnBrk="1" latinLnBrk="0" hangingPunct="1">
        <a:spcBef>
          <a:spcPts val="0"/>
        </a:spcBef>
        <a:buFont typeface="Arial"/>
        <a:buNone/>
        <a:defRPr sz="2400" kern="1200">
          <a:solidFill>
            <a:schemeClr val="tx1">
              <a:lumMod val="65000"/>
              <a:lumOff val="35000"/>
            </a:schemeClr>
          </a:solidFill>
          <a:latin typeface="Gill Sans"/>
          <a:ea typeface="+mn-ea"/>
          <a:cs typeface="Abadi MT Condensed Light"/>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open-platform.theguardian.com/" TargetMode="External"/><Relationship Id="rId4" Type="http://schemas.openxmlformats.org/officeDocument/2006/relationships/hyperlink" Target="https://www.reddit.com/dev/api/" TargetMode="External"/><Relationship Id="rId5" Type="http://schemas.openxmlformats.org/officeDocument/2006/relationships/hyperlink" Target="https://dev.socrata.com/" TargetMode="External"/><Relationship Id="rId1" Type="http://schemas.openxmlformats.org/officeDocument/2006/relationships/slideLayout" Target="../slideLayouts/slideLayout2.xml"/><Relationship Id="rId2" Type="http://schemas.openxmlformats.org/officeDocument/2006/relationships/hyperlink" Target="https://dev.twitter.com/rest/public"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nytimes.com/" TargetMode="Externa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csvkit.readthedocs.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washingtonpost.com/blogs/local/wp/2014/10/13/rats-d-c-calls-pest-company-about-rodents-more-often-than-new-york/" TargetMode="Externa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hyperlink" Target="http://www.chicagomag.com/Chicago-Magazine/June-2014/Chicago-crime-statistics/" TargetMode="External"/><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hyperlink" Target="http://www.nytimes.com/interactive/2012/10/05/business/economy/one-report-diverging-perspectives.html?_r=0" TargetMode="External"/><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0.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research.google.com/tables" TargetMode="External"/><Relationship Id="rId4" Type="http://schemas.openxmlformats.org/officeDocument/2006/relationships/hyperlink" Target="http://www.data.gov/" TargetMode="External"/><Relationship Id="rId5" Type="http://schemas.openxmlformats.org/officeDocument/2006/relationships/hyperlink" Target="http://enigma.io/" TargetMode="External"/><Relationship Id="rId6" Type="http://schemas.openxmlformats.org/officeDocument/2006/relationships/hyperlink" Target="http://bit.ly/1Vmw1jH" TargetMode="Externa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396999"/>
            <a:ext cx="9143999" cy="3327401"/>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effectLst/>
                <a:uLnTx/>
                <a:uFillTx/>
                <a:latin typeface="Abadi MT Condensed Extra Bold"/>
                <a:ea typeface="+mj-ea"/>
                <a:cs typeface="Abadi MT Condensed Extra Bold"/>
              </a:rPr>
              <a:t>Data, Data, Data</a:t>
            </a:r>
            <a:endParaRPr kumimoji="0" lang="en-US" sz="4800" b="0" i="0" u="none" strike="noStrike" kern="1200" cap="none" spc="0" normalizeH="0" noProof="0" dirty="0" smtClean="0">
              <a:ln>
                <a:noFill/>
              </a:ln>
              <a:effectLst/>
              <a:uLnTx/>
              <a:uFillTx/>
              <a:latin typeface="Abadi MT Condensed Extra Bold"/>
              <a:ea typeface="+mj-ea"/>
              <a:cs typeface="Abadi MT Condensed Extra Bold"/>
            </a:endParaRPr>
          </a:p>
        </p:txBody>
      </p:sp>
      <p:sp>
        <p:nvSpPr>
          <p:cNvPr id="7" name="Title 1"/>
          <p:cNvSpPr txBox="1">
            <a:spLocks/>
          </p:cNvSpPr>
          <p:nvPr/>
        </p:nvSpPr>
        <p:spPr>
          <a:xfrm>
            <a:off x="622300" y="1092199"/>
            <a:ext cx="5626100" cy="1104899"/>
          </a:xfrm>
          <a:prstGeom prst="rect">
            <a:avLst/>
          </a:prstGeom>
        </p:spPr>
        <p:txBody>
          <a:bodyPr vert="horz" lIns="91440" tIns="45720" rIns="91440" bIns="45720" rtlCol="0" anchor="ctr">
            <a:no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endParaRPr kumimoji="0" lang="en-US" sz="6000" b="0" i="0" u="none" strike="noStrike" kern="1200" cap="none" spc="0" normalizeH="0" baseline="0" noProof="0" dirty="0" smtClean="0">
              <a:ln>
                <a:noFill/>
              </a:ln>
              <a:effectLst/>
              <a:uLnTx/>
              <a:uFillTx/>
              <a:latin typeface="Abadi MT Condensed Extra Bold"/>
              <a:ea typeface="+mj-ea"/>
              <a:cs typeface="Abadi MT Condensed Extra Bold"/>
            </a:endParaRPr>
          </a:p>
        </p:txBody>
      </p:sp>
      <p:sp>
        <p:nvSpPr>
          <p:cNvPr id="6" name="Title 1"/>
          <p:cNvSpPr txBox="1">
            <a:spLocks/>
          </p:cNvSpPr>
          <p:nvPr/>
        </p:nvSpPr>
        <p:spPr>
          <a:xfrm>
            <a:off x="0" y="4724400"/>
            <a:ext cx="9144000" cy="1653321"/>
          </a:xfrm>
          <a:prstGeom prst="rect">
            <a:avLst/>
          </a:prstGeom>
        </p:spPr>
        <p:txBody>
          <a:bodyPr vert="horz" lIns="0" tIns="45720" rIns="0" bIns="45720" rtlCol="0" anchor="ctr">
            <a:normAutofit/>
          </a:bodyPr>
          <a:lstStyle>
            <a:lvl1pPr algn="l" defTabSz="457200" rtl="0" eaLnBrk="1" latinLnBrk="0" hangingPunct="1">
              <a:spcBef>
                <a:spcPct val="0"/>
              </a:spcBef>
              <a:buNone/>
              <a:defRPr sz="4400" kern="1200">
                <a:solidFill>
                  <a:srgbClr val="80C2D5"/>
                </a:solidFill>
                <a:latin typeface="Abadi MT Condensed Extra Bold"/>
                <a:ea typeface="+mj-ea"/>
                <a:cs typeface="Abadi MT Condensed Extra Bold"/>
              </a:defRPr>
            </a:lvl1pPr>
          </a:lstStyle>
          <a:p>
            <a:pPr marL="0" lvl="1" algn="ctr" defTabSz="457200" rtl="0">
              <a:spcBef>
                <a:spcPct val="0"/>
              </a:spcBef>
            </a:pPr>
            <a:r>
              <a:rPr lang="en-US" sz="2222" dirty="0" smtClean="0">
                <a:latin typeface="Abadi MT Condensed Extra Bold"/>
                <a:cs typeface="Abadi MT Condensed Extra Bold"/>
              </a:rPr>
              <a:t>JOUR479D/779D</a:t>
            </a:r>
          </a:p>
          <a:p>
            <a:pPr marL="0" lvl="1" algn="ctr" defTabSz="457200" rtl="0">
              <a:spcBef>
                <a:spcPct val="0"/>
              </a:spcBef>
            </a:pPr>
            <a:r>
              <a:rPr lang="en-US" sz="2222" dirty="0" smtClean="0">
                <a:latin typeface="Abadi MT Condensed Extra Bold"/>
                <a:cs typeface="Abadi MT Condensed Extra Bold"/>
              </a:rPr>
              <a:t>University of Maryland</a:t>
            </a:r>
          </a:p>
        </p:txBody>
      </p:sp>
    </p:spTree>
    <p:extLst>
      <p:ext uri="{BB962C8B-B14F-4D97-AF65-F5344CB8AC3E}">
        <p14:creationId xmlns:p14="http://schemas.microsoft.com/office/powerpoint/2010/main" val="2434778449"/>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are APIs?</a:t>
            </a:r>
            <a:endParaRPr lang="en-US" dirty="0"/>
          </a:p>
        </p:txBody>
      </p:sp>
      <p:sp>
        <p:nvSpPr>
          <p:cNvPr id="3" name="Content Placeholder 2"/>
          <p:cNvSpPr>
            <a:spLocks noGrp="1"/>
          </p:cNvSpPr>
          <p:nvPr>
            <p:ph idx="1"/>
          </p:nvPr>
        </p:nvSpPr>
        <p:spPr>
          <a:xfrm>
            <a:off x="457200" y="1117600"/>
            <a:ext cx="8229600" cy="4749800"/>
          </a:xfrm>
        </p:spPr>
        <p:txBody>
          <a:bodyPr>
            <a:normAutofit/>
          </a:bodyPr>
          <a:lstStyle/>
          <a:p>
            <a:r>
              <a:rPr lang="en-US" dirty="0"/>
              <a:t>Lots of APIs out there</a:t>
            </a:r>
          </a:p>
          <a:p>
            <a:pPr lvl="1"/>
            <a:r>
              <a:rPr lang="en-US" dirty="0"/>
              <a:t>Twitter: </a:t>
            </a:r>
            <a:r>
              <a:rPr lang="en-US" dirty="0">
                <a:hlinkClick r:id="rId2"/>
              </a:rPr>
              <a:t>https://dev.twitter.com/rest/</a:t>
            </a:r>
            <a:r>
              <a:rPr lang="en-US" dirty="0" smtClean="0">
                <a:hlinkClick r:id="rId2"/>
              </a:rPr>
              <a:t>public</a:t>
            </a:r>
            <a:r>
              <a:rPr lang="en-US" dirty="0" smtClean="0"/>
              <a:t>    </a:t>
            </a:r>
            <a:endParaRPr lang="en-US" dirty="0"/>
          </a:p>
          <a:p>
            <a:pPr lvl="1"/>
            <a:endParaRPr lang="en-US" dirty="0" smtClean="0"/>
          </a:p>
          <a:p>
            <a:pPr lvl="1"/>
            <a:r>
              <a:rPr lang="en-US" dirty="0" smtClean="0"/>
              <a:t>Guardian</a:t>
            </a:r>
            <a:r>
              <a:rPr lang="en-US" dirty="0"/>
              <a:t>: </a:t>
            </a:r>
            <a:r>
              <a:rPr lang="en-US" dirty="0">
                <a:hlinkClick r:id="rId3"/>
              </a:rPr>
              <a:t>http://open-platform.theguardian.com</a:t>
            </a:r>
            <a:r>
              <a:rPr lang="en-US" dirty="0" smtClean="0">
                <a:hlinkClick r:id="rId3"/>
              </a:rPr>
              <a:t>/</a:t>
            </a:r>
            <a:r>
              <a:rPr lang="en-US" dirty="0" smtClean="0"/>
              <a:t>   </a:t>
            </a:r>
            <a:endParaRPr lang="en-US" dirty="0"/>
          </a:p>
          <a:p>
            <a:pPr lvl="1"/>
            <a:endParaRPr lang="en-US" dirty="0" smtClean="0"/>
          </a:p>
          <a:p>
            <a:pPr lvl="1"/>
            <a:r>
              <a:rPr lang="en-US" dirty="0" err="1" smtClean="0"/>
              <a:t>Reddit</a:t>
            </a:r>
            <a:r>
              <a:rPr lang="en-US" dirty="0"/>
              <a:t>: </a:t>
            </a:r>
            <a:r>
              <a:rPr lang="en-US" dirty="0">
                <a:hlinkClick r:id="rId4"/>
              </a:rPr>
              <a:t>https://www.reddit.com/dev/api</a:t>
            </a:r>
            <a:r>
              <a:rPr lang="en-US" dirty="0" smtClean="0">
                <a:hlinkClick r:id="rId4"/>
              </a:rPr>
              <a:t>/</a:t>
            </a:r>
            <a:endParaRPr lang="en-US" dirty="0" smtClean="0"/>
          </a:p>
          <a:p>
            <a:pPr lvl="1"/>
            <a:endParaRPr lang="en-US" dirty="0"/>
          </a:p>
          <a:p>
            <a:pPr lvl="1"/>
            <a:r>
              <a:rPr lang="en-US" dirty="0" err="1" smtClean="0"/>
              <a:t>Socrata</a:t>
            </a:r>
            <a:r>
              <a:rPr lang="en-US" dirty="0"/>
              <a:t>: </a:t>
            </a:r>
            <a:r>
              <a:rPr lang="en-US" dirty="0">
                <a:hlinkClick r:id="rId5"/>
              </a:rPr>
              <a:t>https://dev.socrata.com</a:t>
            </a:r>
            <a:r>
              <a:rPr lang="en-US" dirty="0" smtClean="0">
                <a:hlinkClick r:id="rId5"/>
              </a:rPr>
              <a:t>/</a:t>
            </a:r>
            <a:r>
              <a:rPr lang="en-US" dirty="0" smtClean="0"/>
              <a:t> </a:t>
            </a:r>
          </a:p>
          <a:p>
            <a:endParaRPr lang="en-US" dirty="0"/>
          </a:p>
        </p:txBody>
      </p:sp>
    </p:spTree>
    <p:extLst>
      <p:ext uri="{BB962C8B-B14F-4D97-AF65-F5344CB8AC3E}">
        <p14:creationId xmlns:p14="http://schemas.microsoft.com/office/powerpoint/2010/main" val="2885929152"/>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NYT APIs</a:t>
            </a:r>
            <a:endParaRPr lang="en-US" dirty="0"/>
          </a:p>
        </p:txBody>
      </p:sp>
      <p:pic>
        <p:nvPicPr>
          <p:cNvPr id="4" name="Picture 3">
            <a:hlinkClick r:id="rId2"/>
          </p:cNvPr>
          <p:cNvPicPr>
            <a:picLocks noChangeAspect="1"/>
          </p:cNvPicPr>
          <p:nvPr/>
        </p:nvPicPr>
        <p:blipFill>
          <a:blip r:embed="rId3"/>
          <a:stretch>
            <a:fillRect/>
          </a:stretch>
        </p:blipFill>
        <p:spPr>
          <a:xfrm>
            <a:off x="533400" y="914400"/>
            <a:ext cx="8229600" cy="5746530"/>
          </a:xfrm>
          <a:prstGeom prst="rect">
            <a:avLst/>
          </a:prstGeom>
        </p:spPr>
      </p:pic>
      <p:sp>
        <p:nvSpPr>
          <p:cNvPr id="5" name="Rectangle 4"/>
          <p:cNvSpPr/>
          <p:nvPr/>
        </p:nvSpPr>
        <p:spPr>
          <a:xfrm>
            <a:off x="6628338" y="6599535"/>
            <a:ext cx="2210862" cy="276999"/>
          </a:xfrm>
          <a:prstGeom prst="rect">
            <a:avLst/>
          </a:prstGeom>
        </p:spPr>
        <p:txBody>
          <a:bodyPr wrap="none">
            <a:spAutoFit/>
          </a:bodyPr>
          <a:lstStyle/>
          <a:p>
            <a:pPr algn="r"/>
            <a:r>
              <a:rPr lang="en-US" sz="1200" dirty="0">
                <a:latin typeface="Helvetica"/>
                <a:cs typeface="Helvetica"/>
              </a:rPr>
              <a:t>http://</a:t>
            </a:r>
            <a:r>
              <a:rPr lang="en-US" sz="1200" dirty="0" err="1">
                <a:latin typeface="Helvetica"/>
                <a:cs typeface="Helvetica"/>
              </a:rPr>
              <a:t>developer.nytimes.com</a:t>
            </a:r>
            <a:r>
              <a:rPr lang="en-US" sz="1200" dirty="0">
                <a:latin typeface="Helvetica"/>
                <a:cs typeface="Helvetica"/>
              </a:rPr>
              <a:t>/</a:t>
            </a:r>
          </a:p>
        </p:txBody>
      </p:sp>
    </p:spTree>
    <p:extLst>
      <p:ext uri="{BB962C8B-B14F-4D97-AF65-F5344CB8AC3E}">
        <p14:creationId xmlns:p14="http://schemas.microsoft.com/office/powerpoint/2010/main" val="1856373074"/>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Caveats</a:t>
            </a:r>
            <a:endParaRPr lang="en-US" dirty="0"/>
          </a:p>
        </p:txBody>
      </p:sp>
      <p:sp>
        <p:nvSpPr>
          <p:cNvPr id="3" name="Content Placeholder 2"/>
          <p:cNvSpPr>
            <a:spLocks noGrp="1"/>
          </p:cNvSpPr>
          <p:nvPr>
            <p:ph idx="1"/>
          </p:nvPr>
        </p:nvSpPr>
        <p:spPr>
          <a:xfrm>
            <a:off x="457200" y="1117600"/>
            <a:ext cx="8229600" cy="5283200"/>
          </a:xfrm>
        </p:spPr>
        <p:txBody>
          <a:bodyPr/>
          <a:lstStyle/>
          <a:p>
            <a:pPr lvl="1" indent="6350"/>
            <a:r>
              <a:rPr lang="en-US" sz="3200" b="1" dirty="0">
                <a:solidFill>
                  <a:srgbClr val="000000"/>
                </a:solidFill>
              </a:rPr>
              <a:t>Design</a:t>
            </a:r>
          </a:p>
          <a:p>
            <a:pPr lvl="1" indent="6350"/>
            <a:r>
              <a:rPr lang="en-US" dirty="0">
                <a:solidFill>
                  <a:srgbClr val="7F7F7F"/>
                </a:solidFill>
              </a:rPr>
              <a:t>Some queries are easy, others not possible at </a:t>
            </a:r>
            <a:r>
              <a:rPr lang="en-US" dirty="0" smtClean="0">
                <a:solidFill>
                  <a:srgbClr val="7F7F7F"/>
                </a:solidFill>
              </a:rPr>
              <a:t>all</a:t>
            </a:r>
          </a:p>
          <a:p>
            <a:pPr lvl="1" indent="6350"/>
            <a:endParaRPr lang="en-US" dirty="0">
              <a:solidFill>
                <a:srgbClr val="7F7F7F"/>
              </a:solidFill>
            </a:endParaRPr>
          </a:p>
          <a:p>
            <a:pPr lvl="1" indent="6350"/>
            <a:r>
              <a:rPr lang="en-US" dirty="0">
                <a:solidFill>
                  <a:srgbClr val="7F7F7F"/>
                </a:solidFill>
              </a:rPr>
              <a:t>Tension between what’s there and what you ideally </a:t>
            </a:r>
            <a:r>
              <a:rPr lang="en-US" dirty="0" smtClean="0">
                <a:solidFill>
                  <a:srgbClr val="7F7F7F"/>
                </a:solidFill>
              </a:rPr>
              <a:t>want</a:t>
            </a:r>
          </a:p>
          <a:p>
            <a:pPr lvl="1" indent="6350"/>
            <a:endParaRPr lang="en-US" dirty="0">
              <a:solidFill>
                <a:srgbClr val="7F7F7F"/>
              </a:solidFill>
            </a:endParaRPr>
          </a:p>
          <a:p>
            <a:pPr lvl="1" indent="6350"/>
            <a:r>
              <a:rPr lang="en-US" dirty="0">
                <a:solidFill>
                  <a:srgbClr val="7F7F7F"/>
                </a:solidFill>
              </a:rPr>
              <a:t>Sometimes can’t get enough volume due to rate limits</a:t>
            </a:r>
          </a:p>
          <a:p>
            <a:pPr lvl="1" indent="6350"/>
            <a:endParaRPr lang="en-US" sz="1800" dirty="0">
              <a:solidFill>
                <a:srgbClr val="000000"/>
              </a:solidFill>
              <a:latin typeface="Abadi MT Condensed Light"/>
            </a:endParaRPr>
          </a:p>
          <a:p>
            <a:pPr lvl="1" indent="6350"/>
            <a:r>
              <a:rPr lang="en-US" sz="3200" b="1" dirty="0">
                <a:solidFill>
                  <a:srgbClr val="000000"/>
                </a:solidFill>
              </a:rPr>
              <a:t>Combinations</a:t>
            </a:r>
          </a:p>
          <a:p>
            <a:pPr lvl="1" indent="6350"/>
            <a:r>
              <a:rPr lang="en-US" dirty="0">
                <a:solidFill>
                  <a:srgbClr val="7F7F7F"/>
                </a:solidFill>
              </a:rPr>
              <a:t>Sometimes you need more than one API to get all the data you </a:t>
            </a:r>
            <a:r>
              <a:rPr lang="en-US" dirty="0" smtClean="0">
                <a:solidFill>
                  <a:srgbClr val="7F7F7F"/>
                </a:solidFill>
              </a:rPr>
              <a:t>need</a:t>
            </a:r>
          </a:p>
          <a:p>
            <a:pPr lvl="1" indent="6350"/>
            <a:endParaRPr lang="en-US" dirty="0">
              <a:solidFill>
                <a:srgbClr val="7F7F7F"/>
              </a:solidFill>
            </a:endParaRPr>
          </a:p>
          <a:p>
            <a:pPr lvl="1" indent="6350"/>
            <a:r>
              <a:rPr lang="en-US" dirty="0" smtClean="0">
                <a:solidFill>
                  <a:srgbClr val="7F7F7F"/>
                </a:solidFill>
              </a:rPr>
              <a:t>New stories can emerge from combining data</a:t>
            </a:r>
            <a:endParaRPr lang="en-US" dirty="0">
              <a:solidFill>
                <a:srgbClr val="7F7F7F"/>
              </a:solidFill>
            </a:endParaRPr>
          </a:p>
          <a:p>
            <a:pPr lvl="1" indent="6350"/>
            <a:endParaRPr lang="en-US" sz="1800" dirty="0">
              <a:solidFill>
                <a:srgbClr val="000000"/>
              </a:solidFill>
            </a:endParaRPr>
          </a:p>
          <a:p>
            <a:pPr lvl="1" indent="6350"/>
            <a:endParaRPr lang="en-US" dirty="0">
              <a:solidFill>
                <a:srgbClr val="7F7F7F"/>
              </a:solidFill>
            </a:endParaRPr>
          </a:p>
          <a:p>
            <a:pPr lvl="1" indent="6350"/>
            <a:endParaRPr lang="en-US" dirty="0">
              <a:solidFill>
                <a:srgbClr val="7F7F7F"/>
              </a:solidFill>
            </a:endParaRPr>
          </a:p>
          <a:p>
            <a:pPr lvl="1" indent="6350"/>
            <a:endParaRPr lang="en-US" sz="1800" dirty="0">
              <a:solidFill>
                <a:srgbClr val="000000"/>
              </a:solidFill>
            </a:endParaRPr>
          </a:p>
          <a:p>
            <a:endParaRPr lang="en-US" dirty="0"/>
          </a:p>
        </p:txBody>
      </p:sp>
    </p:spTree>
    <p:extLst>
      <p:ext uri="{BB962C8B-B14F-4D97-AF65-F5344CB8AC3E}">
        <p14:creationId xmlns:p14="http://schemas.microsoft.com/office/powerpoint/2010/main" val="2322140601"/>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CSVKit</a:t>
            </a:r>
            <a:endParaRPr lang="en-US" dirty="0"/>
          </a:p>
        </p:txBody>
      </p:sp>
      <p:sp>
        <p:nvSpPr>
          <p:cNvPr id="3" name="Content Placeholder 2"/>
          <p:cNvSpPr>
            <a:spLocks noGrp="1"/>
          </p:cNvSpPr>
          <p:nvPr>
            <p:ph idx="1"/>
          </p:nvPr>
        </p:nvSpPr>
        <p:spPr/>
        <p:txBody>
          <a:bodyPr/>
          <a:lstStyle/>
          <a:p>
            <a:r>
              <a:rPr lang="en-US" dirty="0" smtClean="0"/>
              <a:t>Command Line tool for working with data</a:t>
            </a:r>
          </a:p>
          <a:p>
            <a:pPr lvl="1"/>
            <a:r>
              <a:rPr lang="en-US" dirty="0">
                <a:hlinkClick r:id="rId3"/>
              </a:rPr>
              <a:t>https://</a:t>
            </a:r>
            <a:r>
              <a:rPr lang="en-US" dirty="0" smtClean="0">
                <a:hlinkClick r:id="rId3"/>
              </a:rPr>
              <a:t>csvkit.readthedocs.org</a:t>
            </a:r>
            <a:r>
              <a:rPr lang="en-US" dirty="0" smtClean="0"/>
              <a:t> </a:t>
            </a:r>
          </a:p>
          <a:p>
            <a:pPr lvl="1"/>
            <a:endParaRPr lang="en-US" dirty="0"/>
          </a:p>
          <a:p>
            <a:pPr lvl="1"/>
            <a:r>
              <a:rPr lang="en-US" dirty="0" err="1" smtClean="0"/>
              <a:t>csvcut</a:t>
            </a:r>
            <a:r>
              <a:rPr lang="en-US" dirty="0" smtClean="0"/>
              <a:t> – splicing just some columns out</a:t>
            </a:r>
          </a:p>
          <a:p>
            <a:pPr lvl="1"/>
            <a:r>
              <a:rPr lang="en-US" dirty="0" err="1"/>
              <a:t>c</a:t>
            </a:r>
            <a:r>
              <a:rPr lang="en-US" dirty="0" err="1" smtClean="0"/>
              <a:t>svjson</a:t>
            </a:r>
            <a:r>
              <a:rPr lang="en-US" dirty="0" smtClean="0"/>
              <a:t> – output the JSON version</a:t>
            </a:r>
          </a:p>
          <a:p>
            <a:pPr lvl="1"/>
            <a:r>
              <a:rPr lang="en-US" dirty="0" err="1"/>
              <a:t>c</a:t>
            </a:r>
            <a:r>
              <a:rPr lang="en-US" dirty="0" err="1" smtClean="0"/>
              <a:t>svstat</a:t>
            </a:r>
            <a:r>
              <a:rPr lang="en-US" dirty="0" smtClean="0"/>
              <a:t> – basic descriptive statistics on columns (e.g. date ranges, min / max, sums, means, </a:t>
            </a:r>
            <a:r>
              <a:rPr lang="en-US" dirty="0" err="1" smtClean="0"/>
              <a:t>etc</a:t>
            </a:r>
            <a:r>
              <a:rPr lang="en-US" dirty="0" smtClean="0"/>
              <a:t>)</a:t>
            </a:r>
          </a:p>
          <a:p>
            <a:pPr lvl="1"/>
            <a:r>
              <a:rPr lang="en-US" dirty="0" err="1"/>
              <a:t>csvclean</a:t>
            </a:r>
            <a:r>
              <a:rPr lang="en-US" dirty="0"/>
              <a:t> – can identify “bad rows”, e.g. wrong # of </a:t>
            </a:r>
            <a:r>
              <a:rPr lang="en-US" dirty="0" smtClean="0"/>
              <a:t>values</a:t>
            </a:r>
          </a:p>
          <a:p>
            <a:pPr lvl="1"/>
            <a:endParaRPr lang="en-US" dirty="0"/>
          </a:p>
          <a:p>
            <a:pPr lvl="1"/>
            <a:r>
              <a:rPr lang="en-US" dirty="0" smtClean="0"/>
              <a:t>Quick tutorial</a:t>
            </a:r>
            <a:endParaRPr lang="en-US" dirty="0"/>
          </a:p>
          <a:p>
            <a:pPr lvl="1"/>
            <a:endParaRPr lang="en-US" dirty="0"/>
          </a:p>
        </p:txBody>
      </p:sp>
    </p:spTree>
    <p:extLst>
      <p:ext uri="{BB962C8B-B14F-4D97-AF65-F5344CB8AC3E}">
        <p14:creationId xmlns:p14="http://schemas.microsoft.com/office/powerpoint/2010/main" val="711422138"/>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Skepticism</a:t>
            </a:r>
            <a:endParaRPr lang="en-US" dirty="0"/>
          </a:p>
        </p:txBody>
      </p:sp>
      <p:sp>
        <p:nvSpPr>
          <p:cNvPr id="7" name="Content Placeholder 2"/>
          <p:cNvSpPr>
            <a:spLocks noGrp="1"/>
          </p:cNvSpPr>
          <p:nvPr>
            <p:ph idx="1"/>
          </p:nvPr>
        </p:nvSpPr>
        <p:spPr>
          <a:xfrm>
            <a:off x="457200" y="2590800"/>
            <a:ext cx="8229600" cy="2235200"/>
          </a:xfrm>
        </p:spPr>
        <p:txBody>
          <a:bodyPr/>
          <a:lstStyle/>
          <a:p>
            <a:r>
              <a:rPr lang="en-US" dirty="0" smtClean="0"/>
              <a:t>“The wave of bullshit data is rising, and now it’s our turn to figure out how not to get swept away”</a:t>
            </a:r>
          </a:p>
          <a:p>
            <a:pPr lvl="1" algn="r"/>
            <a:r>
              <a:rPr lang="en-US" dirty="0" smtClean="0"/>
              <a:t>-- Jacob Harris, former NYT developer</a:t>
            </a:r>
            <a:endParaRPr lang="en-US" dirty="0"/>
          </a:p>
          <a:p>
            <a:pPr lvl="1"/>
            <a:endParaRPr lang="en-US" dirty="0"/>
          </a:p>
        </p:txBody>
      </p:sp>
    </p:spTree>
    <p:extLst>
      <p:ext uri="{BB962C8B-B14F-4D97-AF65-F5344CB8AC3E}">
        <p14:creationId xmlns:p14="http://schemas.microsoft.com/office/powerpoint/2010/main" val="2433132412"/>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Editing</a:t>
            </a:r>
            <a:endParaRPr lang="en-US" dirty="0"/>
          </a:p>
        </p:txBody>
      </p:sp>
      <p:sp>
        <p:nvSpPr>
          <p:cNvPr id="3" name="Content Placeholder 2"/>
          <p:cNvSpPr>
            <a:spLocks noGrp="1"/>
          </p:cNvSpPr>
          <p:nvPr>
            <p:ph idx="1"/>
          </p:nvPr>
        </p:nvSpPr>
        <p:spPr>
          <a:xfrm>
            <a:off x="457200" y="812800"/>
            <a:ext cx="8229600" cy="4749800"/>
          </a:xfrm>
        </p:spPr>
        <p:txBody>
          <a:bodyPr/>
          <a:lstStyle/>
          <a:p>
            <a:r>
              <a:rPr lang="en-US" dirty="0" smtClean="0"/>
              <a:t>Data Provenance</a:t>
            </a:r>
          </a:p>
          <a:p>
            <a:pPr lvl="1"/>
            <a:r>
              <a:rPr lang="en-US" dirty="0" smtClean="0"/>
              <a:t>Who collected or produced it? What was their intent? Is it a reputable source? What are motives of data producer, are they an advocate? Is this data PR? Politics involved? </a:t>
            </a:r>
          </a:p>
          <a:p>
            <a:pPr lvl="1"/>
            <a:endParaRPr lang="en-US" dirty="0" smtClean="0"/>
          </a:p>
          <a:p>
            <a:pPr lvl="1"/>
            <a:r>
              <a:rPr lang="en-US" dirty="0" smtClean="0"/>
              <a:t>Call the creator. Do additional research. Corroborate figures from multiple sources. </a:t>
            </a:r>
          </a:p>
          <a:p>
            <a:pPr lvl="1"/>
            <a:endParaRPr lang="en-US" dirty="0"/>
          </a:p>
          <a:p>
            <a:pPr lvl="1"/>
            <a:endParaRPr lang="en-US" dirty="0"/>
          </a:p>
        </p:txBody>
      </p:sp>
      <p:pic>
        <p:nvPicPr>
          <p:cNvPr id="4" name="Picture 3"/>
          <p:cNvPicPr>
            <a:picLocks noChangeAspect="1"/>
          </p:cNvPicPr>
          <p:nvPr/>
        </p:nvPicPr>
        <p:blipFill>
          <a:blip r:embed="rId3"/>
          <a:stretch>
            <a:fillRect/>
          </a:stretch>
        </p:blipFill>
        <p:spPr>
          <a:xfrm>
            <a:off x="-12700" y="3644020"/>
            <a:ext cx="9144000" cy="3213980"/>
          </a:xfrm>
          <a:prstGeom prst="rect">
            <a:avLst/>
          </a:prstGeom>
        </p:spPr>
      </p:pic>
    </p:spTree>
    <p:extLst>
      <p:ext uri="{BB962C8B-B14F-4D97-AF65-F5344CB8AC3E}">
        <p14:creationId xmlns:p14="http://schemas.microsoft.com/office/powerpoint/2010/main" val="3834503009"/>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a:hlinkClick r:id="rId2"/>
          </p:cNvPr>
          <p:cNvPicPr>
            <a:picLocks noChangeAspect="1"/>
          </p:cNvPicPr>
          <p:nvPr/>
        </p:nvPicPr>
        <p:blipFill>
          <a:blip r:embed="rId3"/>
          <a:stretch>
            <a:fillRect/>
          </a:stretch>
        </p:blipFill>
        <p:spPr>
          <a:xfrm>
            <a:off x="0" y="1384300"/>
            <a:ext cx="9144000" cy="4073985"/>
          </a:xfrm>
          <a:prstGeom prst="rect">
            <a:avLst/>
          </a:prstGeom>
        </p:spPr>
      </p:pic>
    </p:spTree>
    <p:extLst>
      <p:ext uri="{BB962C8B-B14F-4D97-AF65-F5344CB8AC3E}">
        <p14:creationId xmlns:p14="http://schemas.microsoft.com/office/powerpoint/2010/main" val="347125905"/>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Editing</a:t>
            </a:r>
            <a:endParaRPr lang="en-US" dirty="0"/>
          </a:p>
        </p:txBody>
      </p:sp>
      <p:sp>
        <p:nvSpPr>
          <p:cNvPr id="3" name="Content Placeholder 2"/>
          <p:cNvSpPr>
            <a:spLocks noGrp="1"/>
          </p:cNvSpPr>
          <p:nvPr>
            <p:ph idx="1"/>
          </p:nvPr>
        </p:nvSpPr>
        <p:spPr>
          <a:xfrm>
            <a:off x="457200" y="1117600"/>
            <a:ext cx="3505200" cy="5207000"/>
          </a:xfrm>
        </p:spPr>
        <p:txBody>
          <a:bodyPr>
            <a:normAutofit lnSpcReduction="10000"/>
          </a:bodyPr>
          <a:lstStyle/>
          <a:p>
            <a:r>
              <a:rPr lang="en-US" dirty="0" smtClean="0"/>
              <a:t>When was the data collected?</a:t>
            </a:r>
          </a:p>
          <a:p>
            <a:pPr lvl="1"/>
            <a:r>
              <a:rPr lang="en-US" dirty="0" smtClean="0"/>
              <a:t>Measurements can change over time</a:t>
            </a:r>
          </a:p>
          <a:p>
            <a:pPr lvl="1"/>
            <a:endParaRPr lang="en-US" dirty="0" smtClean="0"/>
          </a:p>
          <a:p>
            <a:pPr lvl="1"/>
            <a:r>
              <a:rPr lang="en-US" dirty="0" smtClean="0"/>
              <a:t>Definitions or interpretations in quantification can change over time</a:t>
            </a:r>
          </a:p>
          <a:p>
            <a:pPr lvl="1"/>
            <a:endParaRPr lang="en-US" dirty="0" smtClean="0"/>
          </a:p>
          <a:p>
            <a:pPr lvl="1"/>
            <a:r>
              <a:rPr lang="en-US" dirty="0" smtClean="0"/>
              <a:t>Is the data recent, and how much does that matter to the insight you want to convey</a:t>
            </a:r>
            <a:endParaRPr lang="en-US" dirty="0"/>
          </a:p>
        </p:txBody>
      </p:sp>
      <p:pic>
        <p:nvPicPr>
          <p:cNvPr id="4" name="Picture 3">
            <a:hlinkClick r:id="rId3"/>
          </p:cNvPr>
          <p:cNvPicPr>
            <a:picLocks noChangeAspect="1"/>
          </p:cNvPicPr>
          <p:nvPr/>
        </p:nvPicPr>
        <p:blipFill>
          <a:blip r:embed="rId4"/>
          <a:stretch>
            <a:fillRect/>
          </a:stretch>
        </p:blipFill>
        <p:spPr>
          <a:xfrm>
            <a:off x="3962400" y="1219200"/>
            <a:ext cx="5156137" cy="4572000"/>
          </a:xfrm>
          <a:prstGeom prst="rect">
            <a:avLst/>
          </a:prstGeom>
        </p:spPr>
      </p:pic>
    </p:spTree>
    <p:extLst>
      <p:ext uri="{BB962C8B-B14F-4D97-AF65-F5344CB8AC3E}">
        <p14:creationId xmlns:p14="http://schemas.microsoft.com/office/powerpoint/2010/main" val="3857980872"/>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Editing</a:t>
            </a:r>
            <a:endParaRPr lang="en-US" dirty="0"/>
          </a:p>
        </p:txBody>
      </p:sp>
      <p:sp>
        <p:nvSpPr>
          <p:cNvPr id="3" name="Content Placeholder 2"/>
          <p:cNvSpPr>
            <a:spLocks noGrp="1"/>
          </p:cNvSpPr>
          <p:nvPr>
            <p:ph idx="1"/>
          </p:nvPr>
        </p:nvSpPr>
        <p:spPr>
          <a:xfrm>
            <a:off x="457200" y="1117600"/>
            <a:ext cx="8229600" cy="5435600"/>
          </a:xfrm>
        </p:spPr>
        <p:txBody>
          <a:bodyPr>
            <a:normAutofit fontScale="92500" lnSpcReduction="10000"/>
          </a:bodyPr>
          <a:lstStyle/>
          <a:p>
            <a:r>
              <a:rPr lang="en-US" dirty="0" smtClean="0"/>
              <a:t>What is in the data, is it reliable?</a:t>
            </a:r>
          </a:p>
          <a:p>
            <a:pPr lvl="1"/>
            <a:r>
              <a:rPr lang="en-US" dirty="0" smtClean="0"/>
              <a:t>What exactly is measured? Is this precisely defined? How was data sampled from the world? </a:t>
            </a:r>
            <a:endParaRPr lang="en-US" dirty="0"/>
          </a:p>
          <a:p>
            <a:pPr lvl="1"/>
            <a:endParaRPr lang="en-US" dirty="0" smtClean="0"/>
          </a:p>
          <a:p>
            <a:pPr lvl="1"/>
            <a:r>
              <a:rPr lang="en-US" dirty="0" smtClean="0"/>
              <a:t>Does the data actually help answer the analysis questions?</a:t>
            </a:r>
          </a:p>
          <a:p>
            <a:pPr lvl="1"/>
            <a:endParaRPr lang="en-US" dirty="0"/>
          </a:p>
          <a:p>
            <a:pPr lvl="1"/>
            <a:r>
              <a:rPr lang="en-US" dirty="0"/>
              <a:t>What errors or other uncertainties may have been introduced into data via data transformations? (e.g. OCR)</a:t>
            </a:r>
          </a:p>
          <a:p>
            <a:pPr lvl="1"/>
            <a:endParaRPr lang="en-US" dirty="0"/>
          </a:p>
          <a:p>
            <a:pPr lvl="1"/>
            <a:r>
              <a:rPr lang="en-US" dirty="0"/>
              <a:t>Has the data been aggregated or transformed by some algorithm</a:t>
            </a:r>
            <a:r>
              <a:rPr lang="en-US" dirty="0" smtClean="0"/>
              <a:t>?</a:t>
            </a:r>
          </a:p>
          <a:p>
            <a:pPr lvl="1"/>
            <a:endParaRPr lang="en-US" dirty="0"/>
          </a:p>
          <a:p>
            <a:pPr lvl="1"/>
            <a:r>
              <a:rPr lang="en-US" dirty="0"/>
              <a:t>Has the data been cropped or filtered</a:t>
            </a:r>
            <a:r>
              <a:rPr lang="en-US" dirty="0" smtClean="0"/>
              <a:t>? Is the data comprehensive, or missing pieces (e.g. blank rows or cells)? </a:t>
            </a:r>
          </a:p>
          <a:p>
            <a:pPr lvl="1"/>
            <a:endParaRPr lang="en-US" dirty="0"/>
          </a:p>
          <a:p>
            <a:pPr lvl="1"/>
            <a:r>
              <a:rPr lang="en-US" dirty="0" smtClean="0"/>
              <a:t>Are there outliers? </a:t>
            </a:r>
            <a:r>
              <a:rPr lang="en-US" dirty="0"/>
              <a:t>Inconsistencies (e.g. 311 calls in the future)? </a:t>
            </a:r>
            <a:r>
              <a:rPr lang="en-US" dirty="0" smtClean="0"/>
              <a:t>Truncations?</a:t>
            </a:r>
          </a:p>
          <a:p>
            <a:pPr lvl="1"/>
            <a:endParaRPr lang="en-US" dirty="0"/>
          </a:p>
        </p:txBody>
      </p:sp>
    </p:spTree>
    <p:extLst>
      <p:ext uri="{BB962C8B-B14F-4D97-AF65-F5344CB8AC3E}">
        <p14:creationId xmlns:p14="http://schemas.microsoft.com/office/powerpoint/2010/main" val="1282780743"/>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Data</a:t>
            </a:r>
            <a:endParaRPr lang="en-US" dirty="0"/>
          </a:p>
        </p:txBody>
      </p:sp>
      <p:pic>
        <p:nvPicPr>
          <p:cNvPr id="6" name="Picture 5"/>
          <p:cNvPicPr>
            <a:picLocks noChangeAspect="1"/>
          </p:cNvPicPr>
          <p:nvPr/>
        </p:nvPicPr>
        <p:blipFill>
          <a:blip r:embed="rId3"/>
          <a:stretch>
            <a:fillRect/>
          </a:stretch>
        </p:blipFill>
        <p:spPr>
          <a:xfrm>
            <a:off x="0" y="1143000"/>
            <a:ext cx="9144000" cy="4937156"/>
          </a:xfrm>
          <a:prstGeom prst="rect">
            <a:avLst/>
          </a:prstGeom>
        </p:spPr>
      </p:pic>
      <p:sp>
        <p:nvSpPr>
          <p:cNvPr id="8" name="Rectangle 7"/>
          <p:cNvSpPr/>
          <p:nvPr/>
        </p:nvSpPr>
        <p:spPr>
          <a:xfrm>
            <a:off x="5638800" y="6172200"/>
            <a:ext cx="3169783" cy="276999"/>
          </a:xfrm>
          <a:prstGeom prst="rect">
            <a:avLst/>
          </a:prstGeom>
        </p:spPr>
        <p:txBody>
          <a:bodyPr wrap="none">
            <a:spAutoFit/>
          </a:bodyPr>
          <a:lstStyle/>
          <a:p>
            <a:r>
              <a:rPr lang="en-US" sz="1200" dirty="0">
                <a:latin typeface="Helvetica"/>
                <a:cs typeface="Helvetica"/>
              </a:rPr>
              <a:t>https://</a:t>
            </a:r>
            <a:r>
              <a:rPr lang="en-US" sz="1200" dirty="0" err="1">
                <a:latin typeface="Helvetica"/>
                <a:cs typeface="Helvetica"/>
              </a:rPr>
              <a:t>github.com</a:t>
            </a:r>
            <a:r>
              <a:rPr lang="en-US" sz="1200" dirty="0">
                <a:latin typeface="Helvetica"/>
                <a:cs typeface="Helvetica"/>
              </a:rPr>
              <a:t>/</a:t>
            </a:r>
            <a:r>
              <a:rPr lang="en-US" sz="1200" dirty="0" err="1">
                <a:latin typeface="Helvetica"/>
                <a:cs typeface="Helvetica"/>
              </a:rPr>
              <a:t>ResidentMario</a:t>
            </a:r>
            <a:r>
              <a:rPr lang="en-US" sz="1200" dirty="0">
                <a:latin typeface="Helvetica"/>
                <a:cs typeface="Helvetica"/>
              </a:rPr>
              <a:t>/</a:t>
            </a:r>
            <a:r>
              <a:rPr lang="en-US" sz="1200" dirty="0" err="1">
                <a:latin typeface="Helvetica"/>
                <a:cs typeface="Helvetica"/>
              </a:rPr>
              <a:t>missingno</a:t>
            </a:r>
            <a:endParaRPr lang="en-US" sz="1200" dirty="0">
              <a:latin typeface="Helvetica"/>
              <a:cs typeface="Helvetica"/>
            </a:endParaRPr>
          </a:p>
        </p:txBody>
      </p:sp>
    </p:spTree>
    <p:extLst>
      <p:ext uri="{BB962C8B-B14F-4D97-AF65-F5344CB8AC3E}">
        <p14:creationId xmlns:p14="http://schemas.microsoft.com/office/powerpoint/2010/main" val="3092355779"/>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smtClean="0"/>
              <a:t>From Latin, datum, dare = to give</a:t>
            </a:r>
          </a:p>
          <a:p>
            <a:pPr lvl="1"/>
            <a:r>
              <a:rPr lang="en-US" dirty="0" smtClean="0"/>
              <a:t>Something given, the premise</a:t>
            </a:r>
          </a:p>
          <a:p>
            <a:endParaRPr lang="en-US" dirty="0"/>
          </a:p>
          <a:p>
            <a:r>
              <a:rPr lang="en-US" dirty="0" smtClean="0"/>
              <a:t>Data are not facts; False data is still data</a:t>
            </a:r>
            <a:endParaRPr lang="en-US" dirty="0"/>
          </a:p>
        </p:txBody>
      </p:sp>
      <p:pic>
        <p:nvPicPr>
          <p:cNvPr id="4" name="Picture 3">
            <a:hlinkClick r:id="rId3"/>
          </p:cNvPr>
          <p:cNvPicPr>
            <a:picLocks noChangeAspect="1"/>
          </p:cNvPicPr>
          <p:nvPr/>
        </p:nvPicPr>
        <p:blipFill>
          <a:blip r:embed="rId4"/>
          <a:stretch>
            <a:fillRect/>
          </a:stretch>
        </p:blipFill>
        <p:spPr>
          <a:xfrm>
            <a:off x="762000" y="3200400"/>
            <a:ext cx="7620000" cy="3403600"/>
          </a:xfrm>
          <a:prstGeom prst="rect">
            <a:avLst/>
          </a:prstGeom>
        </p:spPr>
      </p:pic>
    </p:spTree>
    <p:extLst>
      <p:ext uri="{BB962C8B-B14F-4D97-AF65-F5344CB8AC3E}">
        <p14:creationId xmlns:p14="http://schemas.microsoft.com/office/powerpoint/2010/main" val="4167848510"/>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a:xfrm>
            <a:off x="306388" y="0"/>
            <a:ext cx="8686800" cy="685800"/>
          </a:xfrm>
        </p:spPr>
        <p:txBody>
          <a:bodyPr>
            <a:normAutofit fontScale="90000"/>
          </a:bodyPr>
          <a:lstStyle/>
          <a:p>
            <a:pPr eaLnBrk="1">
              <a:lnSpc>
                <a:spcPct val="9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cs typeface="Gill Sans MT"/>
              </a:rPr>
              <a:t>LA Times Crime Mapping</a:t>
            </a:r>
          </a:p>
        </p:txBody>
      </p:sp>
      <p:pic>
        <p:nvPicPr>
          <p:cNvPr id="22531" name="Picture 2"/>
          <p:cNvPicPr>
            <a:picLocks noChangeAspect="1" noChangeArrowheads="1"/>
          </p:cNvPicPr>
          <p:nvPr/>
        </p:nvPicPr>
        <p:blipFill>
          <a:blip r:embed="rId3">
            <a:extLst>
              <a:ext uri="{28A0092B-C50C-407E-A947-70E740481C1C}">
                <a14:useLocalDpi xmlns:a14="http://schemas.microsoft.com/office/drawing/2010/main" val="0"/>
              </a:ext>
            </a:extLst>
          </a:blip>
          <a:srcRect l="5841" r="6277"/>
          <a:stretch>
            <a:fillRect/>
          </a:stretch>
        </p:blipFill>
        <p:spPr bwMode="auto">
          <a:xfrm>
            <a:off x="609600" y="914400"/>
            <a:ext cx="7924800" cy="556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2532" name="TextBox 3"/>
          <p:cNvSpPr txBox="1">
            <a:spLocks noChangeArrowheads="1"/>
          </p:cNvSpPr>
          <p:nvPr/>
        </p:nvSpPr>
        <p:spPr bwMode="auto">
          <a:xfrm>
            <a:off x="3940175" y="6488113"/>
            <a:ext cx="4700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a:defRPr sz="2400">
                <a:solidFill>
                  <a:schemeClr val="bg1"/>
                </a:solidFill>
                <a:latin typeface="Arial" charset="0"/>
                <a:ea typeface="ＭＳ Ｐゴシック" charset="0"/>
                <a:cs typeface="DejaVuSans" charset="0"/>
              </a:defRPr>
            </a:lvl1pPr>
            <a:lvl2pPr marL="37931725" indent="-37474525" eaLnBrk="0">
              <a:defRPr sz="2400">
                <a:solidFill>
                  <a:schemeClr val="bg1"/>
                </a:solidFill>
                <a:latin typeface="Arial" charset="0"/>
                <a:ea typeface="DejaVuSans" charset="0"/>
                <a:cs typeface="DejaVuSans" charset="0"/>
              </a:defRPr>
            </a:lvl2pPr>
            <a:lvl3pPr eaLnBrk="0">
              <a:defRPr sz="2400">
                <a:solidFill>
                  <a:schemeClr val="bg1"/>
                </a:solidFill>
                <a:latin typeface="Arial" charset="0"/>
                <a:ea typeface="DejaVuSans" charset="0"/>
                <a:cs typeface="DejaVuSans" charset="0"/>
              </a:defRPr>
            </a:lvl3pPr>
            <a:lvl4pPr eaLnBrk="0">
              <a:defRPr sz="2400">
                <a:solidFill>
                  <a:schemeClr val="bg1"/>
                </a:solidFill>
                <a:latin typeface="Arial" charset="0"/>
                <a:ea typeface="DejaVuSans" charset="0"/>
                <a:cs typeface="DejaVuSans" charset="0"/>
              </a:defRPr>
            </a:lvl4pPr>
            <a:lvl5pPr eaLnBrk="0">
              <a:defRPr sz="2400">
                <a:solidFill>
                  <a:schemeClr val="bg1"/>
                </a:solidFill>
                <a:latin typeface="Arial" charset="0"/>
                <a:ea typeface="DejaVuSans" charset="0"/>
                <a:cs typeface="DejaVuSans" charset="0"/>
              </a:defRPr>
            </a:lvl5pPr>
            <a:lvl6pPr marL="457200" eaLnBrk="0" fontAlgn="base" hangingPunct="0">
              <a:spcBef>
                <a:spcPct val="0"/>
              </a:spcBef>
              <a:spcAft>
                <a:spcPct val="0"/>
              </a:spcAft>
              <a:defRPr sz="2400">
                <a:solidFill>
                  <a:schemeClr val="bg1"/>
                </a:solidFill>
                <a:latin typeface="Arial" charset="0"/>
                <a:ea typeface="DejaVuSans" charset="0"/>
                <a:cs typeface="DejaVuSans" charset="0"/>
              </a:defRPr>
            </a:lvl6pPr>
            <a:lvl7pPr marL="914400" eaLnBrk="0" fontAlgn="base" hangingPunct="0">
              <a:spcBef>
                <a:spcPct val="0"/>
              </a:spcBef>
              <a:spcAft>
                <a:spcPct val="0"/>
              </a:spcAft>
              <a:defRPr sz="2400">
                <a:solidFill>
                  <a:schemeClr val="bg1"/>
                </a:solidFill>
                <a:latin typeface="Arial" charset="0"/>
                <a:ea typeface="DejaVuSans" charset="0"/>
                <a:cs typeface="DejaVuSans" charset="0"/>
              </a:defRPr>
            </a:lvl7pPr>
            <a:lvl8pPr marL="1371600" eaLnBrk="0" fontAlgn="base" hangingPunct="0">
              <a:spcBef>
                <a:spcPct val="0"/>
              </a:spcBef>
              <a:spcAft>
                <a:spcPct val="0"/>
              </a:spcAft>
              <a:defRPr sz="2400">
                <a:solidFill>
                  <a:schemeClr val="bg1"/>
                </a:solidFill>
                <a:latin typeface="Arial" charset="0"/>
                <a:ea typeface="DejaVuSans" charset="0"/>
                <a:cs typeface="DejaVuSans" charset="0"/>
              </a:defRPr>
            </a:lvl8pPr>
            <a:lvl9pPr marL="1828800" eaLnBrk="0" fontAlgn="base" hangingPunct="0">
              <a:spcBef>
                <a:spcPct val="0"/>
              </a:spcBef>
              <a:spcAft>
                <a:spcPct val="0"/>
              </a:spcAft>
              <a:defRPr sz="2400">
                <a:solidFill>
                  <a:schemeClr val="bg1"/>
                </a:solidFill>
                <a:latin typeface="Arial" charset="0"/>
                <a:ea typeface="DejaVuSans" charset="0"/>
                <a:cs typeface="DejaVuSans" charset="0"/>
              </a:defRPr>
            </a:lvl9pPr>
          </a:lstStyle>
          <a:p>
            <a:pPr algn="r" eaLnBrk="1"/>
            <a:r>
              <a:rPr lang="en-US" sz="1800">
                <a:solidFill>
                  <a:srgbClr val="595959"/>
                </a:solidFill>
              </a:rPr>
              <a:t>latimes.com/news/local/crime/homicidemap</a:t>
            </a:r>
          </a:p>
        </p:txBody>
      </p:sp>
    </p:spTree>
    <p:extLst>
      <p:ext uri="{BB962C8B-B14F-4D97-AF65-F5344CB8AC3E}">
        <p14:creationId xmlns:p14="http://schemas.microsoft.com/office/powerpoint/2010/main" val="375965229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a:xfrm>
            <a:off x="306388" y="0"/>
            <a:ext cx="8686800" cy="685800"/>
          </a:xfrm>
        </p:spPr>
        <p:txBody>
          <a:bodyPr>
            <a:normAutofit fontScale="90000"/>
          </a:bodyPr>
          <a:lstStyle/>
          <a:p>
            <a:pPr>
              <a:lnSpc>
                <a:spcPct val="9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Data Transform Errors</a:t>
            </a:r>
            <a:endParaRPr lang="en-GB" dirty="0">
              <a:latin typeface="Franklin Gothic Medium" charset="0"/>
              <a:cs typeface="DejaVuSans" charset="0"/>
            </a:endParaRPr>
          </a:p>
        </p:txBody>
      </p:sp>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l="3098" t="2544" r="3021" b="71149"/>
          <a:stretch>
            <a:fillRect/>
          </a:stretch>
        </p:blipFill>
        <p:spPr bwMode="auto">
          <a:xfrm>
            <a:off x="304800" y="914400"/>
            <a:ext cx="8458200" cy="334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77582281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 /  Wrangling</a:t>
            </a:r>
            <a:endParaRPr lang="en-US" dirty="0"/>
          </a:p>
        </p:txBody>
      </p:sp>
      <p:sp>
        <p:nvSpPr>
          <p:cNvPr id="3" name="Content Placeholder 2"/>
          <p:cNvSpPr>
            <a:spLocks noGrp="1"/>
          </p:cNvSpPr>
          <p:nvPr>
            <p:ph idx="1"/>
          </p:nvPr>
        </p:nvSpPr>
        <p:spPr>
          <a:xfrm>
            <a:off x="457200" y="1117600"/>
            <a:ext cx="8229600" cy="5359400"/>
          </a:xfrm>
        </p:spPr>
        <p:txBody>
          <a:bodyPr>
            <a:normAutofit/>
          </a:bodyPr>
          <a:lstStyle/>
          <a:p>
            <a:r>
              <a:rPr lang="en-US" dirty="0" smtClean="0"/>
              <a:t>Missing Data Values</a:t>
            </a:r>
          </a:p>
          <a:p>
            <a:pPr lvl="1"/>
            <a:r>
              <a:rPr lang="en-US" dirty="0" smtClean="0"/>
              <a:t>e.g. wrong number of columns for a given row; zero or default value; redactions (e.g. of gov’t data)</a:t>
            </a:r>
          </a:p>
          <a:p>
            <a:endParaRPr lang="en-US" dirty="0" smtClean="0"/>
          </a:p>
          <a:p>
            <a:endParaRPr lang="en-US" dirty="0"/>
          </a:p>
          <a:p>
            <a:endParaRPr lang="en-US" dirty="0" smtClean="0"/>
          </a:p>
          <a:p>
            <a:endParaRPr lang="en-US" dirty="0" smtClean="0"/>
          </a:p>
          <a:p>
            <a:r>
              <a:rPr lang="en-US" dirty="0"/>
              <a:t>Missing context</a:t>
            </a:r>
          </a:p>
          <a:p>
            <a:pPr lvl="1"/>
            <a:r>
              <a:rPr lang="en-US" dirty="0"/>
              <a:t>Data dictionary, definitions, method of creation</a:t>
            </a:r>
          </a:p>
          <a:p>
            <a:endParaRPr lang="en-US" dirty="0" smtClean="0"/>
          </a:p>
          <a:p>
            <a:r>
              <a:rPr lang="en-US" dirty="0" smtClean="0"/>
              <a:t>Unresolved Duplicates</a:t>
            </a:r>
          </a:p>
          <a:p>
            <a:pPr lvl="1"/>
            <a:r>
              <a:rPr lang="en-US" dirty="0" smtClean="0"/>
              <a:t>“Nicholas </a:t>
            </a:r>
            <a:r>
              <a:rPr lang="en-US" dirty="0" err="1" smtClean="0"/>
              <a:t>Diakopoulos</a:t>
            </a:r>
            <a:r>
              <a:rPr lang="en-US" dirty="0" smtClean="0"/>
              <a:t>” vs. “Nicholas A. </a:t>
            </a:r>
            <a:r>
              <a:rPr lang="en-US" dirty="0" err="1" smtClean="0"/>
              <a:t>Diakopoulos</a:t>
            </a:r>
            <a:r>
              <a:rPr lang="en-US" dirty="0" smtClean="0"/>
              <a:t>”</a:t>
            </a:r>
          </a:p>
          <a:p>
            <a:endParaRPr lang="en-US" dirty="0" smtClean="0"/>
          </a:p>
        </p:txBody>
      </p:sp>
      <p:pic>
        <p:nvPicPr>
          <p:cNvPr id="4" name="Picture 3"/>
          <p:cNvPicPr>
            <a:picLocks noChangeAspect="1"/>
          </p:cNvPicPr>
          <p:nvPr/>
        </p:nvPicPr>
        <p:blipFill>
          <a:blip r:embed="rId3"/>
          <a:stretch>
            <a:fillRect/>
          </a:stretch>
        </p:blipFill>
        <p:spPr>
          <a:xfrm>
            <a:off x="838200" y="2491153"/>
            <a:ext cx="7696200" cy="1776047"/>
          </a:xfrm>
          <a:prstGeom prst="rect">
            <a:avLst/>
          </a:prstGeom>
        </p:spPr>
      </p:pic>
      <p:sp>
        <p:nvSpPr>
          <p:cNvPr id="5" name="Rectangle 4"/>
          <p:cNvSpPr/>
          <p:nvPr/>
        </p:nvSpPr>
        <p:spPr>
          <a:xfrm>
            <a:off x="2286000" y="6542901"/>
            <a:ext cx="6712094" cy="276999"/>
          </a:xfrm>
          <a:prstGeom prst="rect">
            <a:avLst/>
          </a:prstGeom>
        </p:spPr>
        <p:txBody>
          <a:bodyPr wrap="none">
            <a:spAutoFit/>
          </a:bodyPr>
          <a:lstStyle/>
          <a:p>
            <a:r>
              <a:rPr lang="en-US" sz="1200" dirty="0" smtClean="0"/>
              <a:t>Image credit: Sean </a:t>
            </a:r>
            <a:r>
              <a:rPr lang="en-US" sz="1200" dirty="0" err="1" smtClean="0"/>
              <a:t>Kandel</a:t>
            </a:r>
            <a:r>
              <a:rPr lang="en-US" sz="1200" dirty="0" smtClean="0"/>
              <a:t> et al. Research Directions in data wrangling … Information Visualization. 2011.</a:t>
            </a:r>
            <a:endParaRPr lang="en-US" sz="1200" dirty="0"/>
          </a:p>
        </p:txBody>
      </p:sp>
    </p:spTree>
    <p:extLst>
      <p:ext uri="{BB962C8B-B14F-4D97-AF65-F5344CB8AC3E}">
        <p14:creationId xmlns:p14="http://schemas.microsoft.com/office/powerpoint/2010/main" val="2324708708"/>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 /  Wrangling</a:t>
            </a:r>
            <a:endParaRPr lang="en-US" dirty="0"/>
          </a:p>
        </p:txBody>
      </p:sp>
      <p:sp>
        <p:nvSpPr>
          <p:cNvPr id="3" name="Content Placeholder 2"/>
          <p:cNvSpPr>
            <a:spLocks noGrp="1"/>
          </p:cNvSpPr>
          <p:nvPr>
            <p:ph idx="1"/>
          </p:nvPr>
        </p:nvSpPr>
        <p:spPr>
          <a:xfrm>
            <a:off x="457200" y="1117600"/>
            <a:ext cx="8229600" cy="5207000"/>
          </a:xfrm>
        </p:spPr>
        <p:txBody>
          <a:bodyPr>
            <a:normAutofit lnSpcReduction="10000"/>
          </a:bodyPr>
          <a:lstStyle/>
          <a:p>
            <a:r>
              <a:rPr lang="en-US" dirty="0" smtClean="0"/>
              <a:t>Inconsistent Encodings</a:t>
            </a:r>
          </a:p>
          <a:p>
            <a:pPr lvl="1"/>
            <a:r>
              <a:rPr lang="en-US" dirty="0" smtClean="0"/>
              <a:t>e.g. dates, ages, categorical variables like gender</a:t>
            </a:r>
          </a:p>
          <a:p>
            <a:pPr lvl="1"/>
            <a:endParaRPr lang="en-US" dirty="0" smtClean="0"/>
          </a:p>
          <a:p>
            <a:r>
              <a:rPr lang="en-US" dirty="0" smtClean="0"/>
              <a:t>Transformations</a:t>
            </a:r>
          </a:p>
          <a:p>
            <a:pPr lvl="1"/>
            <a:r>
              <a:rPr lang="en-US" dirty="0" smtClean="0"/>
              <a:t>Splitting fields, normalizing date formats, merging / grouping, zip code to GPS</a:t>
            </a:r>
          </a:p>
          <a:p>
            <a:endParaRPr lang="en-US" dirty="0" smtClean="0"/>
          </a:p>
          <a:p>
            <a:r>
              <a:rPr lang="en-US" dirty="0" smtClean="0"/>
              <a:t>“Typos” in Data Entry</a:t>
            </a:r>
          </a:p>
          <a:p>
            <a:pPr lvl="1"/>
            <a:r>
              <a:rPr lang="en-US" dirty="0" smtClean="0"/>
              <a:t>Or errors and drift in automated sensors</a:t>
            </a:r>
          </a:p>
          <a:p>
            <a:endParaRPr lang="en-US" dirty="0"/>
          </a:p>
          <a:p>
            <a:r>
              <a:rPr lang="en-US" dirty="0" smtClean="0"/>
              <a:t>Outliers</a:t>
            </a:r>
          </a:p>
          <a:p>
            <a:pPr lvl="1"/>
            <a:r>
              <a:rPr lang="en-US" dirty="0" smtClean="0"/>
              <a:t>What constitutes an outlier and should you remove it? In data you found have outliers </a:t>
            </a:r>
            <a:r>
              <a:rPr lang="en-US" i="1" dirty="0" smtClean="0"/>
              <a:t>already</a:t>
            </a:r>
            <a:r>
              <a:rPr lang="en-US" dirty="0" smtClean="0"/>
              <a:t> been removed?</a:t>
            </a:r>
          </a:p>
        </p:txBody>
      </p:sp>
    </p:spTree>
    <p:extLst>
      <p:ext uri="{BB962C8B-B14F-4D97-AF65-F5344CB8AC3E}">
        <p14:creationId xmlns:p14="http://schemas.microsoft.com/office/powerpoint/2010/main" val="2717565386"/>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Wrangling Tools</a:t>
            </a:r>
            <a:endParaRPr lang="en-US" dirty="0"/>
          </a:p>
        </p:txBody>
      </p:sp>
      <p:sp>
        <p:nvSpPr>
          <p:cNvPr id="3" name="Content Placeholder 2"/>
          <p:cNvSpPr>
            <a:spLocks noGrp="1"/>
          </p:cNvSpPr>
          <p:nvPr>
            <p:ph idx="1"/>
          </p:nvPr>
        </p:nvSpPr>
        <p:spPr/>
        <p:txBody>
          <a:bodyPr/>
          <a:lstStyle/>
          <a:p>
            <a:r>
              <a:rPr lang="en-US" dirty="0" smtClean="0"/>
              <a:t>Excel</a:t>
            </a:r>
          </a:p>
          <a:p>
            <a:endParaRPr lang="en-US" dirty="0"/>
          </a:p>
          <a:p>
            <a:r>
              <a:rPr lang="en-US" dirty="0" smtClean="0"/>
              <a:t>Google Refine</a:t>
            </a:r>
          </a:p>
          <a:p>
            <a:endParaRPr lang="en-US" dirty="0"/>
          </a:p>
          <a:p>
            <a:r>
              <a:rPr lang="en-US" dirty="0" err="1" smtClean="0"/>
              <a:t>Tifacta</a:t>
            </a:r>
            <a:endParaRPr lang="en-US" dirty="0"/>
          </a:p>
        </p:txBody>
      </p:sp>
    </p:spTree>
    <p:extLst>
      <p:ext uri="{BB962C8B-B14F-4D97-AF65-F5344CB8AC3E}">
        <p14:creationId xmlns:p14="http://schemas.microsoft.com/office/powerpoint/2010/main" val="564136700"/>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Readings</a:t>
            </a:r>
            <a:endParaRPr lang="en-US" dirty="0"/>
          </a:p>
        </p:txBody>
      </p:sp>
      <p:sp>
        <p:nvSpPr>
          <p:cNvPr id="3" name="Content Placeholder 2"/>
          <p:cNvSpPr>
            <a:spLocks noGrp="1"/>
          </p:cNvSpPr>
          <p:nvPr>
            <p:ph idx="1"/>
          </p:nvPr>
        </p:nvSpPr>
        <p:spPr>
          <a:xfrm>
            <a:off x="457200" y="1117600"/>
            <a:ext cx="8229600" cy="5283200"/>
          </a:xfrm>
        </p:spPr>
        <p:txBody>
          <a:bodyPr/>
          <a:lstStyle/>
          <a:p>
            <a:r>
              <a:rPr lang="en-US" dirty="0" smtClean="0"/>
              <a:t>“Rhetoric </a:t>
            </a:r>
            <a:r>
              <a:rPr lang="en-US" dirty="0" smtClean="0"/>
              <a:t>of </a:t>
            </a:r>
            <a:r>
              <a:rPr lang="en-US" dirty="0" smtClean="0"/>
              <a:t>Data”</a:t>
            </a:r>
            <a:endParaRPr lang="en-US" dirty="0" smtClean="0"/>
          </a:p>
          <a:p>
            <a:pPr lvl="1"/>
            <a:r>
              <a:rPr lang="en-US" dirty="0" smtClean="0"/>
              <a:t>What is meant by data rhetoric? What can journalists do about it? </a:t>
            </a:r>
          </a:p>
          <a:p>
            <a:pPr lvl="1"/>
            <a:endParaRPr lang="en-US" dirty="0"/>
          </a:p>
          <a:p>
            <a:r>
              <a:rPr lang="en-US" dirty="0" smtClean="0"/>
              <a:t>“Data Cleaning”</a:t>
            </a:r>
          </a:p>
          <a:p>
            <a:pPr lvl="1"/>
            <a:r>
              <a:rPr lang="en-US" dirty="0" smtClean="0"/>
              <a:t>How much cleaning should you do in business, journalism, science? Do you think data cleaning should be repeatable? </a:t>
            </a:r>
            <a:endParaRPr lang="en-US" dirty="0"/>
          </a:p>
          <a:p>
            <a:pPr lvl="1"/>
            <a:endParaRPr lang="en-US" dirty="0" smtClean="0"/>
          </a:p>
          <a:p>
            <a:pPr lvl="1"/>
            <a:endParaRPr lang="en-US" dirty="0"/>
          </a:p>
          <a:p>
            <a:pPr lvl="1"/>
            <a:endParaRPr lang="en-US" dirty="0"/>
          </a:p>
        </p:txBody>
      </p:sp>
    </p:spTree>
    <p:extLst>
      <p:ext uri="{BB962C8B-B14F-4D97-AF65-F5344CB8AC3E}">
        <p14:creationId xmlns:p14="http://schemas.microsoft.com/office/powerpoint/2010/main" val="757681129"/>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lvl="1"/>
            <a:endParaRPr lang="en-US" dirty="0"/>
          </a:p>
        </p:txBody>
      </p:sp>
    </p:spTree>
    <p:extLst>
      <p:ext uri="{BB962C8B-B14F-4D97-AF65-F5344CB8AC3E}">
        <p14:creationId xmlns:p14="http://schemas.microsoft.com/office/powerpoint/2010/main" val="1274185812"/>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Types</a:t>
            </a:r>
            <a:endParaRPr lang="en-US" dirty="0"/>
          </a:p>
        </p:txBody>
      </p:sp>
      <p:sp>
        <p:nvSpPr>
          <p:cNvPr id="3" name="Content Placeholder 2"/>
          <p:cNvSpPr>
            <a:spLocks noGrp="1"/>
          </p:cNvSpPr>
          <p:nvPr>
            <p:ph idx="1"/>
          </p:nvPr>
        </p:nvSpPr>
        <p:spPr>
          <a:xfrm>
            <a:off x="457200" y="1117600"/>
            <a:ext cx="8229600" cy="5207000"/>
          </a:xfrm>
        </p:spPr>
        <p:txBody>
          <a:bodyPr>
            <a:normAutofit/>
          </a:bodyPr>
          <a:lstStyle/>
          <a:p>
            <a:r>
              <a:rPr lang="en-US" dirty="0" smtClean="0"/>
              <a:t>Tables (items + attributes)</a:t>
            </a:r>
          </a:p>
          <a:p>
            <a:endParaRPr lang="en-US" dirty="0" smtClean="0"/>
          </a:p>
          <a:p>
            <a:r>
              <a:rPr lang="en-US" dirty="0" smtClean="0"/>
              <a:t>Geometric (2D or 3D)</a:t>
            </a:r>
          </a:p>
          <a:p>
            <a:endParaRPr lang="en-US" dirty="0" smtClean="0"/>
          </a:p>
          <a:p>
            <a:r>
              <a:rPr lang="en-US" dirty="0" smtClean="0"/>
              <a:t>Networks (graphs)</a:t>
            </a:r>
          </a:p>
          <a:p>
            <a:endParaRPr lang="en-US" dirty="0" smtClean="0"/>
          </a:p>
          <a:p>
            <a:r>
              <a:rPr lang="en-US" dirty="0" smtClean="0"/>
              <a:t>Trees (hierarchies)</a:t>
            </a:r>
          </a:p>
          <a:p>
            <a:endParaRPr lang="en-US" dirty="0" smtClean="0"/>
          </a:p>
          <a:p>
            <a:r>
              <a:rPr lang="en-US" dirty="0" smtClean="0"/>
              <a:t>Temporal </a:t>
            </a:r>
            <a:r>
              <a:rPr lang="en-US" dirty="0"/>
              <a:t>+ Time </a:t>
            </a:r>
            <a:r>
              <a:rPr lang="en-US" dirty="0" smtClean="0"/>
              <a:t>varying</a:t>
            </a:r>
          </a:p>
          <a:p>
            <a:endParaRPr lang="en-US" dirty="0" smtClean="0"/>
          </a:p>
          <a:p>
            <a:r>
              <a:rPr lang="en-US" dirty="0" smtClean="0"/>
              <a:t>Texts</a:t>
            </a:r>
          </a:p>
        </p:txBody>
      </p:sp>
      <p:pic>
        <p:nvPicPr>
          <p:cNvPr id="6" name="Picture 5"/>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248400" y="4597400"/>
            <a:ext cx="2588772" cy="1190980"/>
          </a:xfrm>
          <a:prstGeom prst="rect">
            <a:avLst/>
          </a:prstGeom>
        </p:spPr>
      </p:pic>
      <p:pic>
        <p:nvPicPr>
          <p:cNvPr id="8" name="Content Placeholder 3" descr="Survey-why do we allow.png"/>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209800" y="5473700"/>
            <a:ext cx="2166049" cy="1154055"/>
          </a:xfrm>
          <a:prstGeom prst="rect">
            <a:avLst/>
          </a:prstGeom>
          <a:effectLst/>
        </p:spPr>
      </p:pic>
      <p:pic>
        <p:nvPicPr>
          <p:cNvPr id="9" name="Picture 8"/>
          <p:cNvPicPr>
            <a:picLocks noChangeAspect="1"/>
          </p:cNvPicPr>
          <p:nvPr/>
        </p:nvPicPr>
        <p:blipFill>
          <a:blip r:embed="rId5"/>
          <a:stretch>
            <a:fillRect/>
          </a:stretch>
        </p:blipFill>
        <p:spPr>
          <a:xfrm>
            <a:off x="6642100" y="914400"/>
            <a:ext cx="2349500" cy="1485900"/>
          </a:xfrm>
          <a:prstGeom prst="rect">
            <a:avLst/>
          </a:prstGeom>
        </p:spPr>
      </p:pic>
      <p:pic>
        <p:nvPicPr>
          <p:cNvPr id="10" name="Picture 9"/>
          <p:cNvPicPr>
            <a:picLocks noChangeAspect="1"/>
          </p:cNvPicPr>
          <p:nvPr/>
        </p:nvPicPr>
        <p:blipFill>
          <a:blip r:embed="rId6"/>
          <a:stretch>
            <a:fillRect/>
          </a:stretch>
        </p:blipFill>
        <p:spPr>
          <a:xfrm>
            <a:off x="6972300" y="2667000"/>
            <a:ext cx="2019300" cy="1333500"/>
          </a:xfrm>
          <a:prstGeom prst="rect">
            <a:avLst/>
          </a:prstGeom>
        </p:spPr>
      </p:pic>
      <p:pic>
        <p:nvPicPr>
          <p:cNvPr id="11" name="Picture 10"/>
          <p:cNvPicPr>
            <a:picLocks noChangeAspect="1"/>
          </p:cNvPicPr>
          <p:nvPr/>
        </p:nvPicPr>
        <p:blipFill>
          <a:blip r:embed="rId7"/>
          <a:stretch>
            <a:fillRect/>
          </a:stretch>
        </p:blipFill>
        <p:spPr>
          <a:xfrm>
            <a:off x="4876800" y="1746250"/>
            <a:ext cx="2057400" cy="1308100"/>
          </a:xfrm>
          <a:prstGeom prst="rect">
            <a:avLst/>
          </a:prstGeom>
        </p:spPr>
      </p:pic>
      <p:pic>
        <p:nvPicPr>
          <p:cNvPr id="12" name="Picture 11"/>
          <p:cNvPicPr>
            <a:picLocks noChangeAspect="1"/>
          </p:cNvPicPr>
          <p:nvPr/>
        </p:nvPicPr>
        <p:blipFill>
          <a:blip r:embed="rId8"/>
          <a:stretch>
            <a:fillRect/>
          </a:stretch>
        </p:blipFill>
        <p:spPr>
          <a:xfrm>
            <a:off x="5181600" y="3733800"/>
            <a:ext cx="1257300" cy="863600"/>
          </a:xfrm>
          <a:prstGeom prst="rect">
            <a:avLst/>
          </a:prstGeom>
        </p:spPr>
      </p:pic>
      <p:sp>
        <p:nvSpPr>
          <p:cNvPr id="13" name="Rectangle 12"/>
          <p:cNvSpPr/>
          <p:nvPr/>
        </p:nvSpPr>
        <p:spPr>
          <a:xfrm>
            <a:off x="5105400" y="6542901"/>
            <a:ext cx="3771135" cy="276999"/>
          </a:xfrm>
          <a:prstGeom prst="rect">
            <a:avLst/>
          </a:prstGeom>
        </p:spPr>
        <p:txBody>
          <a:bodyPr wrap="none">
            <a:spAutoFit/>
          </a:bodyPr>
          <a:lstStyle/>
          <a:p>
            <a:pPr algn="r"/>
            <a:r>
              <a:rPr lang="en-US" sz="1200" dirty="0" smtClean="0"/>
              <a:t>Image Credit: T. </a:t>
            </a:r>
            <a:r>
              <a:rPr lang="en-US" sz="1200" dirty="0" err="1" smtClean="0"/>
              <a:t>Munzner</a:t>
            </a:r>
            <a:r>
              <a:rPr lang="en-US" sz="1200" dirty="0" smtClean="0"/>
              <a:t>. Visualization Analysis &amp; Design</a:t>
            </a:r>
            <a:endParaRPr lang="en-US" sz="1200" dirty="0"/>
          </a:p>
        </p:txBody>
      </p:sp>
    </p:spTree>
    <p:extLst>
      <p:ext uri="{BB962C8B-B14F-4D97-AF65-F5344CB8AC3E}">
        <p14:creationId xmlns:p14="http://schemas.microsoft.com/office/powerpoint/2010/main" val="588398988"/>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a:xfrm>
            <a:off x="457200" y="1117600"/>
            <a:ext cx="6629400" cy="5511800"/>
          </a:xfrm>
        </p:spPr>
        <p:txBody>
          <a:bodyPr>
            <a:normAutofit fontScale="92500" lnSpcReduction="20000"/>
          </a:bodyPr>
          <a:lstStyle/>
          <a:p>
            <a:r>
              <a:rPr lang="en-US" dirty="0" smtClean="0"/>
              <a:t>Nominal or Categorical (labels)</a:t>
            </a:r>
          </a:p>
          <a:p>
            <a:pPr lvl="1"/>
            <a:r>
              <a:rPr lang="en-US" dirty="0" smtClean="0"/>
              <a:t>e.g. Giraffe, Monkey, Snake; can be ordered but not intrinsically</a:t>
            </a:r>
          </a:p>
          <a:p>
            <a:pPr lvl="1"/>
            <a:endParaRPr lang="en-US" dirty="0"/>
          </a:p>
          <a:p>
            <a:r>
              <a:rPr lang="en-US" dirty="0" smtClean="0"/>
              <a:t>Ordinal (ranked)</a:t>
            </a:r>
          </a:p>
          <a:p>
            <a:pPr lvl="1"/>
            <a:r>
              <a:rPr lang="en-US" dirty="0" smtClean="0"/>
              <a:t>Day of week: Monday, Tuesday, Wed</a:t>
            </a:r>
          </a:p>
          <a:p>
            <a:pPr lvl="1"/>
            <a:r>
              <a:rPr lang="en-US" dirty="0" smtClean="0"/>
              <a:t>Restaurant Inspection Grade: A, B, C</a:t>
            </a:r>
          </a:p>
          <a:p>
            <a:pPr lvl="1"/>
            <a:r>
              <a:rPr lang="en-US" dirty="0" smtClean="0"/>
              <a:t>Small, Medium, Large</a:t>
            </a:r>
          </a:p>
          <a:p>
            <a:pPr lvl="1"/>
            <a:endParaRPr lang="en-US" dirty="0"/>
          </a:p>
          <a:p>
            <a:r>
              <a:rPr lang="en-US" dirty="0" smtClean="0"/>
              <a:t>Interval (arbitrary zero point)</a:t>
            </a:r>
          </a:p>
          <a:p>
            <a:pPr lvl="1"/>
            <a:r>
              <a:rPr lang="en-US" dirty="0" smtClean="0"/>
              <a:t>Only differences can be compared, but not their ratio</a:t>
            </a:r>
          </a:p>
          <a:p>
            <a:pPr lvl="1"/>
            <a:r>
              <a:rPr lang="en-US" dirty="0" smtClean="0"/>
              <a:t>Temperature, e.g. 20 C is not twice as hot as 10C</a:t>
            </a:r>
          </a:p>
          <a:p>
            <a:pPr lvl="1"/>
            <a:endParaRPr lang="en-US" dirty="0"/>
          </a:p>
          <a:p>
            <a:r>
              <a:rPr lang="en-US" dirty="0" smtClean="0"/>
              <a:t>Ratio (fixed zero point)</a:t>
            </a:r>
          </a:p>
          <a:p>
            <a:pPr lvl="1"/>
            <a:r>
              <a:rPr lang="en-US" dirty="0" smtClean="0"/>
              <a:t>Counts</a:t>
            </a:r>
          </a:p>
          <a:p>
            <a:pPr lvl="1"/>
            <a:r>
              <a:rPr lang="en-US" dirty="0" smtClean="0"/>
              <a:t>Physical measurements, e.g. 6 feet is twice as long as 3 feet</a:t>
            </a:r>
            <a:endParaRPr lang="en-US" dirty="0"/>
          </a:p>
        </p:txBody>
      </p:sp>
      <p:pic>
        <p:nvPicPr>
          <p:cNvPr id="5" name="Picture 4"/>
          <p:cNvPicPr>
            <a:picLocks noChangeAspect="1"/>
          </p:cNvPicPr>
          <p:nvPr/>
        </p:nvPicPr>
        <p:blipFill>
          <a:blip r:embed="rId3"/>
          <a:stretch>
            <a:fillRect/>
          </a:stretch>
        </p:blipFill>
        <p:spPr>
          <a:xfrm>
            <a:off x="6858000" y="1155700"/>
            <a:ext cx="1993900" cy="520700"/>
          </a:xfrm>
          <a:prstGeom prst="rect">
            <a:avLst/>
          </a:prstGeom>
        </p:spPr>
      </p:pic>
      <p:pic>
        <p:nvPicPr>
          <p:cNvPr id="6" name="Picture 5"/>
          <p:cNvPicPr>
            <a:picLocks noChangeAspect="1"/>
          </p:cNvPicPr>
          <p:nvPr/>
        </p:nvPicPr>
        <p:blipFill>
          <a:blip r:embed="rId4"/>
          <a:stretch>
            <a:fillRect/>
          </a:stretch>
        </p:blipFill>
        <p:spPr>
          <a:xfrm>
            <a:off x="7315200" y="1953683"/>
            <a:ext cx="1435100" cy="939800"/>
          </a:xfrm>
          <a:prstGeom prst="rect">
            <a:avLst/>
          </a:prstGeom>
        </p:spPr>
      </p:pic>
      <p:pic>
        <p:nvPicPr>
          <p:cNvPr id="7" name="Picture 6"/>
          <p:cNvPicPr>
            <a:picLocks noChangeAspect="1"/>
          </p:cNvPicPr>
          <p:nvPr/>
        </p:nvPicPr>
        <p:blipFill>
          <a:blip r:embed="rId5"/>
          <a:stretch>
            <a:fillRect/>
          </a:stretch>
        </p:blipFill>
        <p:spPr>
          <a:xfrm>
            <a:off x="5181600" y="2916767"/>
            <a:ext cx="3810000" cy="740833"/>
          </a:xfrm>
          <a:prstGeom prst="rect">
            <a:avLst/>
          </a:prstGeom>
        </p:spPr>
      </p:pic>
      <p:pic>
        <p:nvPicPr>
          <p:cNvPr id="8" name="Picture 7"/>
          <p:cNvPicPr>
            <a:picLocks noChangeAspect="1"/>
          </p:cNvPicPr>
          <p:nvPr/>
        </p:nvPicPr>
        <p:blipFill>
          <a:blip r:embed="rId6"/>
          <a:stretch>
            <a:fillRect/>
          </a:stretch>
        </p:blipFill>
        <p:spPr>
          <a:xfrm>
            <a:off x="7264400" y="4343400"/>
            <a:ext cx="1485900" cy="1016000"/>
          </a:xfrm>
          <a:prstGeom prst="rect">
            <a:avLst/>
          </a:prstGeom>
        </p:spPr>
      </p:pic>
      <p:sp>
        <p:nvSpPr>
          <p:cNvPr id="10" name="Rectangle 9"/>
          <p:cNvSpPr/>
          <p:nvPr/>
        </p:nvSpPr>
        <p:spPr>
          <a:xfrm>
            <a:off x="5105400" y="6542901"/>
            <a:ext cx="3771135" cy="276999"/>
          </a:xfrm>
          <a:prstGeom prst="rect">
            <a:avLst/>
          </a:prstGeom>
        </p:spPr>
        <p:txBody>
          <a:bodyPr wrap="none">
            <a:spAutoFit/>
          </a:bodyPr>
          <a:lstStyle/>
          <a:p>
            <a:pPr algn="r"/>
            <a:r>
              <a:rPr lang="en-US" sz="1200" dirty="0" smtClean="0"/>
              <a:t>Image Credit: T. </a:t>
            </a:r>
            <a:r>
              <a:rPr lang="en-US" sz="1200" dirty="0" err="1" smtClean="0"/>
              <a:t>Munzner</a:t>
            </a:r>
            <a:r>
              <a:rPr lang="en-US" sz="1200" dirty="0" smtClean="0"/>
              <a:t>. Visualization Analysis &amp; Design</a:t>
            </a:r>
            <a:endParaRPr lang="en-US" sz="1200" dirty="0"/>
          </a:p>
        </p:txBody>
      </p:sp>
    </p:spTree>
    <p:extLst>
      <p:ext uri="{BB962C8B-B14F-4D97-AF65-F5344CB8AC3E}">
        <p14:creationId xmlns:p14="http://schemas.microsoft.com/office/powerpoint/2010/main" val="2979866418"/>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Formats</a:t>
            </a:r>
            <a:endParaRPr lang="en-US" dirty="0"/>
          </a:p>
        </p:txBody>
      </p:sp>
      <p:sp>
        <p:nvSpPr>
          <p:cNvPr id="3" name="Content Placeholder 2"/>
          <p:cNvSpPr>
            <a:spLocks noGrp="1"/>
          </p:cNvSpPr>
          <p:nvPr>
            <p:ph idx="1"/>
          </p:nvPr>
        </p:nvSpPr>
        <p:spPr>
          <a:xfrm>
            <a:off x="457200" y="1117600"/>
            <a:ext cx="8229600" cy="5130800"/>
          </a:xfrm>
        </p:spPr>
        <p:txBody>
          <a:bodyPr>
            <a:normAutofit fontScale="85000" lnSpcReduction="20000"/>
          </a:bodyPr>
          <a:lstStyle/>
          <a:p>
            <a:r>
              <a:rPr lang="en-US" dirty="0"/>
              <a:t>JSON</a:t>
            </a:r>
          </a:p>
          <a:p>
            <a:pPr lvl="1"/>
            <a:r>
              <a:rPr lang="en-US" dirty="0" err="1"/>
              <a:t>Javascript</a:t>
            </a:r>
            <a:r>
              <a:rPr lang="en-US" dirty="0"/>
              <a:t> Object Notation</a:t>
            </a:r>
          </a:p>
          <a:p>
            <a:pPr lvl="1"/>
            <a:r>
              <a:rPr lang="en-US" dirty="0"/>
              <a:t>{</a:t>
            </a:r>
          </a:p>
          <a:p>
            <a:pPr lvl="1"/>
            <a:r>
              <a:rPr lang="en-US" dirty="0"/>
              <a:t>     “key”: value,</a:t>
            </a:r>
          </a:p>
          <a:p>
            <a:pPr lvl="1"/>
            <a:r>
              <a:rPr lang="en-US" dirty="0"/>
              <a:t>     </a:t>
            </a:r>
            <a:r>
              <a:rPr lang="en-US" dirty="0" smtClean="0"/>
              <a:t>“</a:t>
            </a:r>
            <a:r>
              <a:rPr lang="en-US" dirty="0" err="1" smtClean="0"/>
              <a:t>array_key</a:t>
            </a:r>
            <a:r>
              <a:rPr lang="en-US" dirty="0" smtClean="0"/>
              <a:t>”</a:t>
            </a:r>
            <a:r>
              <a:rPr lang="en-US" dirty="0"/>
              <a:t>: </a:t>
            </a:r>
            <a:r>
              <a:rPr lang="en-US" dirty="0" smtClean="0"/>
              <a:t>[{“key1”: value1}, {“key2”: value2}],</a:t>
            </a:r>
            <a:endParaRPr lang="en-US" dirty="0"/>
          </a:p>
          <a:p>
            <a:pPr lvl="1"/>
            <a:r>
              <a:rPr lang="en-US" dirty="0"/>
              <a:t>}</a:t>
            </a:r>
          </a:p>
          <a:p>
            <a:endParaRPr lang="en-US" dirty="0"/>
          </a:p>
          <a:p>
            <a:r>
              <a:rPr lang="en-US" dirty="0" smtClean="0"/>
              <a:t>Delimited Text, e.g. CSV</a:t>
            </a:r>
            <a:endParaRPr lang="en-US" dirty="0"/>
          </a:p>
          <a:p>
            <a:pPr lvl="1"/>
            <a:r>
              <a:rPr lang="en-US" dirty="0"/>
              <a:t>Comma separated </a:t>
            </a:r>
            <a:r>
              <a:rPr lang="en-US" dirty="0" smtClean="0"/>
              <a:t>value </a:t>
            </a:r>
          </a:p>
          <a:p>
            <a:pPr lvl="1"/>
            <a:r>
              <a:rPr lang="en-US" dirty="0" smtClean="0"/>
              <a:t>X , Y,  Z</a:t>
            </a:r>
          </a:p>
          <a:p>
            <a:pPr lvl="1"/>
            <a:r>
              <a:rPr lang="en-US" dirty="0" smtClean="0"/>
              <a:t>10, 8, 5</a:t>
            </a:r>
          </a:p>
          <a:p>
            <a:endParaRPr lang="en-US" dirty="0" smtClean="0"/>
          </a:p>
          <a:p>
            <a:r>
              <a:rPr lang="en-US" dirty="0" smtClean="0"/>
              <a:t>XML</a:t>
            </a:r>
            <a:endParaRPr lang="en-US" dirty="0"/>
          </a:p>
          <a:p>
            <a:pPr lvl="1"/>
            <a:r>
              <a:rPr lang="en-US" dirty="0" smtClean="0"/>
              <a:t>Extensible Markup Language</a:t>
            </a:r>
            <a:endParaRPr lang="en-US" dirty="0"/>
          </a:p>
          <a:p>
            <a:endParaRPr lang="en-US" dirty="0"/>
          </a:p>
          <a:p>
            <a:r>
              <a:rPr lang="en-US" dirty="0" smtClean="0"/>
              <a:t>Converters</a:t>
            </a:r>
            <a:endParaRPr lang="en-US" dirty="0"/>
          </a:p>
          <a:p>
            <a:pPr lvl="1"/>
            <a:r>
              <a:rPr lang="en-US" dirty="0"/>
              <a:t>http://</a:t>
            </a:r>
            <a:r>
              <a:rPr lang="en-US" dirty="0" err="1"/>
              <a:t>www.convertcsv.com</a:t>
            </a:r>
            <a:r>
              <a:rPr lang="en-US" dirty="0"/>
              <a:t>/</a:t>
            </a:r>
            <a:r>
              <a:rPr lang="en-US" dirty="0" err="1"/>
              <a:t>json</a:t>
            </a:r>
            <a:r>
              <a:rPr lang="en-US" dirty="0"/>
              <a:t>-to-</a:t>
            </a:r>
            <a:r>
              <a:rPr lang="en-US" dirty="0" err="1"/>
              <a:t>csv.htm</a:t>
            </a:r>
            <a:r>
              <a:rPr lang="en-US" dirty="0"/>
              <a:t>  </a:t>
            </a:r>
          </a:p>
          <a:p>
            <a:pPr lvl="1"/>
            <a:r>
              <a:rPr lang="en-US" dirty="0"/>
              <a:t>http://</a:t>
            </a:r>
            <a:r>
              <a:rPr lang="en-US" dirty="0" err="1"/>
              <a:t>shancarter.github.io</a:t>
            </a:r>
            <a:r>
              <a:rPr lang="en-US" dirty="0"/>
              <a:t>/</a:t>
            </a:r>
            <a:r>
              <a:rPr lang="en-US" dirty="0" err="1"/>
              <a:t>mr</a:t>
            </a:r>
            <a:r>
              <a:rPr lang="en-US" dirty="0"/>
              <a:t>-data-converter/ </a:t>
            </a:r>
          </a:p>
        </p:txBody>
      </p:sp>
    </p:spTree>
    <p:extLst>
      <p:ext uri="{BB962C8B-B14F-4D97-AF65-F5344CB8AC3E}">
        <p14:creationId xmlns:p14="http://schemas.microsoft.com/office/powerpoint/2010/main" val="4119000326"/>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Acquisition</a:t>
            </a:r>
            <a:endParaRPr lang="en-US" dirty="0"/>
          </a:p>
        </p:txBody>
      </p:sp>
      <p:sp>
        <p:nvSpPr>
          <p:cNvPr id="3" name="Content Placeholder 2"/>
          <p:cNvSpPr>
            <a:spLocks noGrp="1"/>
          </p:cNvSpPr>
          <p:nvPr>
            <p:ph idx="1"/>
          </p:nvPr>
        </p:nvSpPr>
        <p:spPr>
          <a:xfrm>
            <a:off x="457200" y="990600"/>
            <a:ext cx="8229600" cy="5511800"/>
          </a:xfrm>
        </p:spPr>
        <p:txBody>
          <a:bodyPr>
            <a:normAutofit/>
          </a:bodyPr>
          <a:lstStyle/>
          <a:p>
            <a:r>
              <a:rPr lang="en-US" dirty="0" smtClean="0"/>
              <a:t>Finding</a:t>
            </a:r>
          </a:p>
          <a:p>
            <a:pPr lvl="1"/>
            <a:r>
              <a:rPr lang="en-US" dirty="0">
                <a:hlinkClick r:id="rId3"/>
              </a:rPr>
              <a:t>https://research.google.com/</a:t>
            </a:r>
            <a:r>
              <a:rPr lang="en-US" dirty="0" smtClean="0">
                <a:hlinkClick r:id="rId3"/>
              </a:rPr>
              <a:t>tables</a:t>
            </a:r>
            <a:endParaRPr lang="en-US" dirty="0" smtClean="0"/>
          </a:p>
          <a:p>
            <a:pPr lvl="1"/>
            <a:r>
              <a:rPr lang="en-US" dirty="0">
                <a:hlinkClick r:id="rId4"/>
              </a:rPr>
              <a:t>http://www.data.gov</a:t>
            </a:r>
            <a:r>
              <a:rPr lang="en-US" dirty="0" smtClean="0">
                <a:hlinkClick r:id="rId4"/>
              </a:rPr>
              <a:t>/</a:t>
            </a:r>
            <a:r>
              <a:rPr lang="en-US" dirty="0" smtClean="0"/>
              <a:t> </a:t>
            </a:r>
          </a:p>
          <a:p>
            <a:pPr lvl="1"/>
            <a:r>
              <a:rPr lang="en-US" dirty="0">
                <a:hlinkClick r:id="rId5"/>
              </a:rPr>
              <a:t>http://enigma.io</a:t>
            </a:r>
            <a:r>
              <a:rPr lang="en-US" dirty="0" smtClean="0">
                <a:hlinkClick r:id="rId5"/>
              </a:rPr>
              <a:t>/</a:t>
            </a:r>
            <a:r>
              <a:rPr lang="en-US" dirty="0" smtClean="0"/>
              <a:t> </a:t>
            </a:r>
          </a:p>
          <a:p>
            <a:pPr lvl="1"/>
            <a:r>
              <a:rPr lang="en-US" dirty="0" smtClean="0"/>
              <a:t>Government Agencies; TIGER, FRED, OECD, UN</a:t>
            </a:r>
          </a:p>
          <a:p>
            <a:pPr lvl="1"/>
            <a:r>
              <a:rPr lang="en-US" dirty="0" smtClean="0"/>
              <a:t>Companies</a:t>
            </a:r>
          </a:p>
          <a:p>
            <a:pPr lvl="1"/>
            <a:r>
              <a:rPr lang="en-US" dirty="0" smtClean="0"/>
              <a:t>Surveys</a:t>
            </a:r>
          </a:p>
          <a:p>
            <a:pPr lvl="1"/>
            <a:r>
              <a:rPr lang="en-US" dirty="0" smtClean="0"/>
              <a:t>Ask experts: officials, professors, industry insiders</a:t>
            </a:r>
          </a:p>
          <a:p>
            <a:pPr lvl="1"/>
            <a:r>
              <a:rPr lang="en-US" dirty="0" smtClean="0"/>
              <a:t>Newsletter: Data is Plural (spreadsheet: </a:t>
            </a:r>
            <a:r>
              <a:rPr lang="en-US" dirty="0">
                <a:hlinkClick r:id="rId6"/>
              </a:rPr>
              <a:t>http://bit.ly/</a:t>
            </a:r>
            <a:r>
              <a:rPr lang="en-US" dirty="0" smtClean="0">
                <a:hlinkClick r:id="rId6"/>
              </a:rPr>
              <a:t>1Vmw1jH</a:t>
            </a:r>
            <a:r>
              <a:rPr lang="en-US" dirty="0"/>
              <a:t>)</a:t>
            </a:r>
            <a:endParaRPr lang="en-US" dirty="0" smtClean="0"/>
          </a:p>
          <a:p>
            <a:pPr lvl="1"/>
            <a:endParaRPr lang="en-US" dirty="0" smtClean="0"/>
          </a:p>
          <a:p>
            <a:r>
              <a:rPr lang="en-US" dirty="0" smtClean="0"/>
              <a:t>Gathering</a:t>
            </a:r>
            <a:endParaRPr lang="en-US" dirty="0"/>
          </a:p>
          <a:p>
            <a:pPr lvl="1"/>
            <a:r>
              <a:rPr lang="en-US" dirty="0" smtClean="0"/>
              <a:t>Programmatic: Scraping</a:t>
            </a:r>
            <a:r>
              <a:rPr lang="en-US" dirty="0"/>
              <a:t>, e.g</a:t>
            </a:r>
            <a:r>
              <a:rPr lang="en-US" dirty="0" smtClean="0"/>
              <a:t>. </a:t>
            </a:r>
            <a:r>
              <a:rPr lang="en-US" dirty="0" err="1" smtClean="0"/>
              <a:t>Import.io</a:t>
            </a:r>
            <a:r>
              <a:rPr lang="en-US" dirty="0"/>
              <a:t> </a:t>
            </a:r>
            <a:r>
              <a:rPr lang="en-US" dirty="0" smtClean="0"/>
              <a:t>from web; Extraction e.g. Tabula from PDFs;  APIs</a:t>
            </a:r>
          </a:p>
          <a:p>
            <a:pPr lvl="1"/>
            <a:r>
              <a:rPr lang="en-US" dirty="0" smtClean="0"/>
              <a:t>FOIA, knowing what to ask for to get a DB</a:t>
            </a:r>
            <a:endParaRPr lang="en-US" dirty="0"/>
          </a:p>
          <a:p>
            <a:pPr lvl="1"/>
            <a:endParaRPr lang="en-US" dirty="0"/>
          </a:p>
          <a:p>
            <a:pPr lvl="1"/>
            <a:endParaRPr lang="en-US" dirty="0"/>
          </a:p>
        </p:txBody>
      </p:sp>
    </p:spTree>
    <p:extLst>
      <p:ext uri="{BB962C8B-B14F-4D97-AF65-F5344CB8AC3E}">
        <p14:creationId xmlns:p14="http://schemas.microsoft.com/office/powerpoint/2010/main" val="2658007732"/>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Scraping Caveats</a:t>
            </a:r>
            <a:endParaRPr lang="en-US" dirty="0"/>
          </a:p>
        </p:txBody>
      </p:sp>
      <p:sp>
        <p:nvSpPr>
          <p:cNvPr id="3" name="Content Placeholder 2"/>
          <p:cNvSpPr>
            <a:spLocks noGrp="1"/>
          </p:cNvSpPr>
          <p:nvPr>
            <p:ph idx="1"/>
          </p:nvPr>
        </p:nvSpPr>
        <p:spPr>
          <a:xfrm>
            <a:off x="457200" y="1117600"/>
            <a:ext cx="5334000" cy="5435600"/>
          </a:xfrm>
        </p:spPr>
        <p:txBody>
          <a:bodyPr/>
          <a:lstStyle/>
          <a:p>
            <a:r>
              <a:rPr lang="en-US" dirty="0" smtClean="0"/>
              <a:t>Badly formatted webpages won’t work</a:t>
            </a:r>
          </a:p>
          <a:p>
            <a:endParaRPr lang="en-US" dirty="0"/>
          </a:p>
          <a:p>
            <a:r>
              <a:rPr lang="en-US" dirty="0" smtClean="0"/>
              <a:t>Authentication systems with CAPTCHA</a:t>
            </a:r>
          </a:p>
          <a:p>
            <a:endParaRPr lang="en-US" dirty="0"/>
          </a:p>
          <a:p>
            <a:r>
              <a:rPr lang="en-US" dirty="0" smtClean="0"/>
              <a:t>Be considerate (use rate)</a:t>
            </a:r>
            <a:endParaRPr lang="en-US" dirty="0"/>
          </a:p>
        </p:txBody>
      </p:sp>
      <p:pic>
        <p:nvPicPr>
          <p:cNvPr id="4" name="Picture 3"/>
          <p:cNvPicPr>
            <a:picLocks noChangeAspect="1"/>
          </p:cNvPicPr>
          <p:nvPr/>
        </p:nvPicPr>
        <p:blipFill>
          <a:blip r:embed="rId2"/>
          <a:stretch>
            <a:fillRect/>
          </a:stretch>
        </p:blipFill>
        <p:spPr>
          <a:xfrm>
            <a:off x="5943600" y="2514600"/>
            <a:ext cx="2908300" cy="1158685"/>
          </a:xfrm>
          <a:prstGeom prst="rect">
            <a:avLst/>
          </a:prstGeom>
        </p:spPr>
      </p:pic>
    </p:spTree>
    <p:extLst>
      <p:ext uri="{BB962C8B-B14F-4D97-AF65-F5344CB8AC3E}">
        <p14:creationId xmlns:p14="http://schemas.microsoft.com/office/powerpoint/2010/main" val="4077442251"/>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20638"/>
            <a:ext cx="9144000" cy="855662"/>
          </a:xfrm>
        </p:spPr>
        <p:txBody>
          <a:bodyPr>
            <a:normAutofit/>
          </a:bodyPr>
          <a:lstStyle/>
          <a:p>
            <a:pPr algn="ctr"/>
            <a:r>
              <a:rPr lang="en-US" sz="3200" b="1" dirty="0" smtClean="0">
                <a:solidFill>
                  <a:srgbClr val="BFBFBF"/>
                </a:solidFill>
              </a:rPr>
              <a:t>APIs (Application Programming Interfaces)</a:t>
            </a:r>
            <a:endParaRPr lang="en-US" sz="3200" b="1" dirty="0">
              <a:solidFill>
                <a:srgbClr val="BFBFBF"/>
              </a:solidFill>
              <a:latin typeface="Abadi MT Condensed Extra Bold"/>
            </a:endParaRPr>
          </a:p>
        </p:txBody>
      </p:sp>
      <p:sp>
        <p:nvSpPr>
          <p:cNvPr id="8" name="Content Placeholder 2"/>
          <p:cNvSpPr>
            <a:spLocks noGrp="1"/>
          </p:cNvSpPr>
          <p:nvPr>
            <p:ph idx="1"/>
          </p:nvPr>
        </p:nvSpPr>
        <p:spPr>
          <a:xfrm>
            <a:off x="457200" y="1241760"/>
            <a:ext cx="8272133" cy="5006640"/>
          </a:xfrm>
        </p:spPr>
        <p:txBody>
          <a:bodyPr>
            <a:normAutofit/>
          </a:bodyPr>
          <a:lstStyle/>
          <a:p>
            <a:pPr indent="6350"/>
            <a:r>
              <a:rPr lang="en-US" sz="3000" dirty="0" smtClean="0"/>
              <a:t>What are they?</a:t>
            </a:r>
          </a:p>
          <a:p>
            <a:pPr lvl="1" indent="6350"/>
            <a:r>
              <a:rPr lang="en-US" sz="2400" dirty="0" smtClean="0">
                <a:solidFill>
                  <a:srgbClr val="7F7F7F"/>
                </a:solidFill>
              </a:rPr>
              <a:t>Bits of software that sit in-between other software</a:t>
            </a:r>
          </a:p>
          <a:p>
            <a:pPr lvl="1" indent="6350"/>
            <a:endParaRPr lang="en-US" sz="2400" dirty="0" smtClean="0">
              <a:solidFill>
                <a:srgbClr val="7F7F7F"/>
              </a:solidFill>
            </a:endParaRPr>
          </a:p>
          <a:p>
            <a:pPr indent="6350"/>
            <a:r>
              <a:rPr lang="en-US" sz="3000" dirty="0" smtClean="0">
                <a:solidFill>
                  <a:srgbClr val="000000"/>
                </a:solidFill>
              </a:rPr>
              <a:t>What are they used for?</a:t>
            </a:r>
          </a:p>
          <a:p>
            <a:pPr lvl="1" indent="6350"/>
            <a:r>
              <a:rPr lang="en-US" sz="2400" dirty="0" smtClean="0">
                <a:solidFill>
                  <a:srgbClr val="7F7F7F"/>
                </a:solidFill>
              </a:rPr>
              <a:t>Sharing data systematically, abstraction and component building</a:t>
            </a:r>
          </a:p>
          <a:p>
            <a:pPr lvl="1" indent="6350"/>
            <a:endParaRPr lang="en-US" sz="2400" dirty="0" smtClean="0">
              <a:solidFill>
                <a:srgbClr val="7F7F7F"/>
              </a:solidFill>
            </a:endParaRPr>
          </a:p>
          <a:p>
            <a:pPr indent="6350"/>
            <a:r>
              <a:rPr lang="en-US" sz="3000" dirty="0" smtClean="0">
                <a:solidFill>
                  <a:srgbClr val="000000"/>
                </a:solidFill>
              </a:rPr>
              <a:t>Why do people even have them?</a:t>
            </a:r>
          </a:p>
          <a:p>
            <a:pPr lvl="1" indent="6350"/>
            <a:r>
              <a:rPr lang="en-US" sz="2400" dirty="0" smtClean="0">
                <a:solidFill>
                  <a:srgbClr val="7F7F7F"/>
                </a:solidFill>
              </a:rPr>
              <a:t>Data platforms, 3</a:t>
            </a:r>
            <a:r>
              <a:rPr lang="en-US" sz="2400" baseline="30000" dirty="0" smtClean="0">
                <a:solidFill>
                  <a:srgbClr val="7F7F7F"/>
                </a:solidFill>
              </a:rPr>
              <a:t>rd</a:t>
            </a:r>
            <a:r>
              <a:rPr lang="en-US" sz="2400" dirty="0" smtClean="0">
                <a:solidFill>
                  <a:srgbClr val="7F7F7F"/>
                </a:solidFill>
              </a:rPr>
              <a:t> party innovation, ease of use in sharing</a:t>
            </a:r>
          </a:p>
          <a:p>
            <a:pPr lvl="1" indent="6350"/>
            <a:endParaRPr lang="en-US" sz="2400" dirty="0">
              <a:solidFill>
                <a:srgbClr val="7F7F7F"/>
              </a:solidFill>
            </a:endParaRPr>
          </a:p>
          <a:p>
            <a:pPr indent="6350"/>
            <a:r>
              <a:rPr lang="en-US" sz="3000" dirty="0" smtClean="0">
                <a:solidFill>
                  <a:srgbClr val="000000"/>
                </a:solidFill>
              </a:rPr>
              <a:t>What to Consider for Data Collection</a:t>
            </a:r>
          </a:p>
          <a:p>
            <a:pPr lvl="1" indent="6350"/>
            <a:r>
              <a:rPr lang="en-US" dirty="0">
                <a:solidFill>
                  <a:srgbClr val="7F7F7F"/>
                </a:solidFill>
              </a:rPr>
              <a:t>C</a:t>
            </a:r>
            <a:r>
              <a:rPr lang="en-US" sz="2400" dirty="0" smtClean="0">
                <a:solidFill>
                  <a:srgbClr val="7F7F7F"/>
                </a:solidFill>
              </a:rPr>
              <a:t>omprehensiveness, rate limits, filters, legal liability, sampling strategy</a:t>
            </a:r>
          </a:p>
          <a:p>
            <a:pPr marL="0" lvl="1" indent="6350">
              <a:spcBef>
                <a:spcPts val="0"/>
              </a:spcBef>
              <a:buNone/>
            </a:pPr>
            <a:endParaRPr lang="en-US" sz="1800" dirty="0">
              <a:solidFill>
                <a:srgbClr val="000000"/>
              </a:solidFill>
            </a:endParaRPr>
          </a:p>
          <a:p>
            <a:pPr lvl="1" indent="6350"/>
            <a:endParaRPr lang="en-US" sz="2400" dirty="0">
              <a:solidFill>
                <a:srgbClr val="7F7F7F"/>
              </a:solidFill>
            </a:endParaRPr>
          </a:p>
          <a:p>
            <a:pPr lvl="1" indent="6350"/>
            <a:endParaRPr lang="en-US" sz="1800" dirty="0">
              <a:solidFill>
                <a:srgbClr val="000000"/>
              </a:solidFill>
            </a:endParaRPr>
          </a:p>
        </p:txBody>
      </p:sp>
    </p:spTree>
    <p:extLst>
      <p:ext uri="{BB962C8B-B14F-4D97-AF65-F5344CB8AC3E}">
        <p14:creationId xmlns:p14="http://schemas.microsoft.com/office/powerpoint/2010/main" val="3318430283"/>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41362"/>
          </a:xfrm>
        </p:spPr>
        <p:txBody>
          <a:bodyPr>
            <a:normAutofit/>
          </a:bodyPr>
          <a:lstStyle/>
          <a:p>
            <a:r>
              <a:rPr lang="en-US" dirty="0" err="1" smtClean="0"/>
              <a:t>Diagramatically</a:t>
            </a:r>
            <a:endParaRPr lang="en-US" dirty="0"/>
          </a:p>
        </p:txBody>
      </p:sp>
      <p:pic>
        <p:nvPicPr>
          <p:cNvPr id="4" name="Picture 3"/>
          <p:cNvPicPr>
            <a:picLocks noChangeAspect="1"/>
          </p:cNvPicPr>
          <p:nvPr/>
        </p:nvPicPr>
        <p:blipFill rotWithShape="1">
          <a:blip r:embed="rId2"/>
          <a:srcRect l="14039" t="8789" r="15767" b="6911"/>
          <a:stretch/>
        </p:blipFill>
        <p:spPr>
          <a:xfrm>
            <a:off x="2438400" y="914399"/>
            <a:ext cx="4267200" cy="5778947"/>
          </a:xfrm>
          <a:prstGeom prst="rect">
            <a:avLst/>
          </a:prstGeom>
        </p:spPr>
      </p:pic>
    </p:spTree>
    <p:extLst>
      <p:ext uri="{BB962C8B-B14F-4D97-AF65-F5344CB8AC3E}">
        <p14:creationId xmlns:p14="http://schemas.microsoft.com/office/powerpoint/2010/main" val="210545240"/>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xmlns:mv="urn:schemas-microsoft-com:mac:vml">
      <p:transition spd="slow" advClick="0" advTm="15000"/>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FACEB"/>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48434</TotalTime>
  <Words>1866</Words>
  <Application>Microsoft Macintosh PowerPoint</Application>
  <PresentationFormat>On-screen Show (4:3)</PresentationFormat>
  <Paragraphs>276</Paragraphs>
  <Slides>26</Slides>
  <Notes>18</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Data</vt:lpstr>
      <vt:lpstr>Dataset Types</vt:lpstr>
      <vt:lpstr>Data Types</vt:lpstr>
      <vt:lpstr>Data Formats</vt:lpstr>
      <vt:lpstr>Data Acquisition</vt:lpstr>
      <vt:lpstr>Scraping Caveats</vt:lpstr>
      <vt:lpstr>APIs (Application Programming Interfaces)</vt:lpstr>
      <vt:lpstr>Diagramatically</vt:lpstr>
      <vt:lpstr>Where are APIs?</vt:lpstr>
      <vt:lpstr>NYT APIs</vt:lpstr>
      <vt:lpstr>API Caveats</vt:lpstr>
      <vt:lpstr>CSVKit</vt:lpstr>
      <vt:lpstr>Data Skepticism</vt:lpstr>
      <vt:lpstr>Data Editing</vt:lpstr>
      <vt:lpstr>PowerPoint Presentation</vt:lpstr>
      <vt:lpstr>Data Editing</vt:lpstr>
      <vt:lpstr>Data Editing</vt:lpstr>
      <vt:lpstr>Missing Data</vt:lpstr>
      <vt:lpstr>LA Times Crime Mapping</vt:lpstr>
      <vt:lpstr>Data Transform Errors</vt:lpstr>
      <vt:lpstr>Data Cleaning /  Wrangling</vt:lpstr>
      <vt:lpstr>Data Cleaning /  Wrangling</vt:lpstr>
      <vt:lpstr>Data Wrangling Tools</vt:lpstr>
      <vt:lpstr>Readings</vt:lpstr>
      <vt:lpstr>Questions?</vt:lpstr>
    </vt:vector>
  </TitlesOfParts>
  <Company>Rutgers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Nicholas Diakopoulos, Ph.D. Rutgers University School of Communication and Information</dc:title>
  <dc:creator>Nick Diakopoulos</dc:creator>
  <cp:lastModifiedBy>Nick</cp:lastModifiedBy>
  <cp:revision>475</cp:revision>
  <cp:lastPrinted>2013-12-04T21:25:42Z</cp:lastPrinted>
  <dcterms:created xsi:type="dcterms:W3CDTF">2011-09-25T22:28:55Z</dcterms:created>
  <dcterms:modified xsi:type="dcterms:W3CDTF">2016-09-11T13:03:49Z</dcterms:modified>
</cp:coreProperties>
</file>