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xo 2"/>
      <p:regular r:id="rId17"/>
      <p:bold r:id="rId18"/>
      <p:italic r:id="rId19"/>
      <p:boldItalic r:id="rId20"/>
    </p:embeddedFont>
    <p:embeddedFont>
      <p:font typeface="Orbitron"/>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gBw8OmRUy0ByejmVzMBTuncFEI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xo2-boldItalic.fntdata"/><Relationship Id="rId11" Type="http://schemas.openxmlformats.org/officeDocument/2006/relationships/slide" Target="slides/slide6.xml"/><Relationship Id="rId22" Type="http://schemas.openxmlformats.org/officeDocument/2006/relationships/font" Target="fonts/Orbitron-bold.fntdata"/><Relationship Id="rId10" Type="http://schemas.openxmlformats.org/officeDocument/2006/relationships/slide" Target="slides/slide5.xml"/><Relationship Id="rId21" Type="http://schemas.openxmlformats.org/officeDocument/2006/relationships/font" Target="fonts/Orbitron-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xo2-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xo2-italic.fntdata"/><Relationship Id="rId6" Type="http://schemas.openxmlformats.org/officeDocument/2006/relationships/slide" Target="slides/slide1.xml"/><Relationship Id="rId18" Type="http://schemas.openxmlformats.org/officeDocument/2006/relationships/font" Target="fonts/Exo2-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t>Dev Quiz est un projet personnel, réalisé pour cette soutenance.</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1385b0b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1385b0b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version 2.0 du site pourrait apporter les fonctionnalités suivantes :</a:t>
            </a:r>
            <a:endParaRPr/>
          </a:p>
          <a:p>
            <a:pPr indent="-298450" lvl="0" marL="457200" rtl="0" algn="l">
              <a:spcBef>
                <a:spcPts val="0"/>
              </a:spcBef>
              <a:spcAft>
                <a:spcPts val="0"/>
              </a:spcAft>
              <a:buSzPts val="1100"/>
              <a:buChar char="-"/>
            </a:pPr>
            <a:r>
              <a:rPr lang="fr"/>
              <a:t>Voir les bonnes et mauvaises réponses données au Quiz</a:t>
            </a:r>
            <a:endParaRPr/>
          </a:p>
          <a:p>
            <a:pPr indent="-298450" lvl="0" marL="457200" rtl="0" algn="l">
              <a:spcBef>
                <a:spcPts val="0"/>
              </a:spcBef>
              <a:spcAft>
                <a:spcPts val="0"/>
              </a:spcAft>
              <a:buSzPts val="1100"/>
              <a:buChar char="-"/>
            </a:pPr>
            <a:r>
              <a:rPr lang="fr"/>
              <a:t>Le timer pour ajouter du challenge</a:t>
            </a:r>
            <a:endParaRPr/>
          </a:p>
          <a:p>
            <a:pPr indent="-298450" lvl="0" marL="457200" rtl="0" algn="l">
              <a:spcBef>
                <a:spcPts val="0"/>
              </a:spcBef>
              <a:spcAft>
                <a:spcPts val="0"/>
              </a:spcAft>
              <a:buSzPts val="1100"/>
              <a:buChar char="-"/>
            </a:pPr>
            <a:r>
              <a:rPr lang="fr"/>
              <a:t>Classement général des joueurs</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Mon refus d’avoir recours à des frameworks m’a énormément fait </a:t>
            </a:r>
            <a:r>
              <a:rPr lang="fr"/>
              <a:t>progresser</a:t>
            </a:r>
            <a:r>
              <a:rPr lang="fr"/>
              <a:t> dans la </a:t>
            </a:r>
            <a:r>
              <a:rPr lang="fr"/>
              <a:t>compréhension</a:t>
            </a:r>
            <a:r>
              <a:rPr lang="fr"/>
              <a:t> des concept de Programmation Orientée Objet et dans le développement en PHP.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Cette année d’alternance m’a permis de confirmer mon projet professionnel et mon attrait pour le métier de développeuse web.</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Mon projet pour la suite est de continuer en alternance et de passer le titre de Concepteur Développeur d’applications puis celui de lead </a:t>
            </a:r>
            <a:r>
              <a:rPr lang="fr"/>
              <a:t>développeur</a:t>
            </a:r>
            <a:r>
              <a:rPr lang="f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“Dev quiz” est un site qui propose des quiz sur différents langages de développement et de programmation tels que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fr">
                <a:solidFill>
                  <a:schemeClr val="dk1"/>
                </a:solidFill>
              </a:rPr>
              <a:t>HTML</a:t>
            </a:r>
            <a:endParaRPr>
              <a:solidFill>
                <a:schemeClr val="dk1"/>
              </a:solidFill>
            </a:endParaRPr>
          </a:p>
          <a:p>
            <a:pPr indent="-298450" lvl="0" marL="457200" rtl="0" algn="l">
              <a:spcBef>
                <a:spcPts val="0"/>
              </a:spcBef>
              <a:spcAft>
                <a:spcPts val="0"/>
              </a:spcAft>
              <a:buClr>
                <a:schemeClr val="dk1"/>
              </a:buClr>
              <a:buSzPts val="1100"/>
              <a:buChar char="-"/>
            </a:pPr>
            <a:r>
              <a:rPr lang="fr">
                <a:solidFill>
                  <a:schemeClr val="dk1"/>
                </a:solidFill>
              </a:rPr>
              <a:t>CSS</a:t>
            </a:r>
            <a:endParaRPr>
              <a:solidFill>
                <a:schemeClr val="dk1"/>
              </a:solidFill>
            </a:endParaRPr>
          </a:p>
          <a:p>
            <a:pPr indent="-298450" lvl="0" marL="457200" rtl="0" algn="l">
              <a:spcBef>
                <a:spcPts val="0"/>
              </a:spcBef>
              <a:spcAft>
                <a:spcPts val="0"/>
              </a:spcAft>
              <a:buClr>
                <a:schemeClr val="dk1"/>
              </a:buClr>
              <a:buSzPts val="1100"/>
              <a:buChar char="-"/>
            </a:pPr>
            <a:r>
              <a:rPr lang="fr">
                <a:solidFill>
                  <a:schemeClr val="dk1"/>
                </a:solidFill>
              </a:rPr>
              <a:t>JAVASCRIPT</a:t>
            </a:r>
            <a:endParaRPr>
              <a:solidFill>
                <a:schemeClr val="dk1"/>
              </a:solidFill>
            </a:endParaRPr>
          </a:p>
          <a:p>
            <a:pPr indent="-298450" lvl="0" marL="457200" rtl="0" algn="l">
              <a:spcBef>
                <a:spcPts val="0"/>
              </a:spcBef>
              <a:spcAft>
                <a:spcPts val="0"/>
              </a:spcAft>
              <a:buClr>
                <a:schemeClr val="dk1"/>
              </a:buClr>
              <a:buSzPts val="1100"/>
              <a:buChar char="-"/>
            </a:pPr>
            <a:r>
              <a:rPr lang="fr">
                <a:solidFill>
                  <a:schemeClr val="dk1"/>
                </a:solidFill>
              </a:rPr>
              <a:t>PHP </a:t>
            </a:r>
            <a:endParaRPr>
              <a:solidFill>
                <a:schemeClr val="dk1"/>
              </a:solidFill>
            </a:endParaRPr>
          </a:p>
          <a:p>
            <a:pPr indent="-298450" lvl="0" marL="457200" rtl="0" algn="l">
              <a:spcBef>
                <a:spcPts val="0"/>
              </a:spcBef>
              <a:spcAft>
                <a:spcPts val="0"/>
              </a:spcAft>
              <a:buClr>
                <a:schemeClr val="dk1"/>
              </a:buClr>
              <a:buSzPts val="1100"/>
              <a:buChar char="-"/>
            </a:pPr>
            <a:r>
              <a:rPr lang="fr">
                <a:solidFill>
                  <a:schemeClr val="dk1"/>
                </a:solidFill>
              </a:rPr>
              <a:t>SQL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rPr lang="fr">
                <a:solidFill>
                  <a:schemeClr val="dk1"/>
                </a:solidFill>
              </a:rPr>
              <a:t>Il permet de tester ses connaissances et garder une trace de sa progression.</a:t>
            </a:r>
            <a:endParaRPr>
              <a:solidFill>
                <a:schemeClr val="dk1"/>
              </a:solidFill>
            </a:endParaRPr>
          </a:p>
          <a:p>
            <a:pPr indent="0" lvl="0" marL="0" rtl="0" algn="l">
              <a:spcBef>
                <a:spcPts val="0"/>
              </a:spcBef>
              <a:spcAft>
                <a:spcPts val="0"/>
              </a:spcAft>
              <a:buSzPts val="1100"/>
              <a:buNone/>
            </a:pPr>
            <a:r>
              <a:rPr lang="fr">
                <a:solidFill>
                  <a:schemeClr val="dk1"/>
                </a:solidFill>
              </a:rPr>
              <a:t>Les scores sont enregistrés et accessibles depuis l’espace privé de l’utilisateur.</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Un panneau d’administration complet permet de gérer les utilisateurs, les quiz, mais aussi une messagerie de contact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La cible de ce site, sont les personnes intéressées par le développement web et la programmation informatique, quel que soit leur niveau de compétence sur le sujet.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1385b0b5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1385b0b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projet a été réalisé sans aucun framework.</a:t>
            </a:r>
            <a:endParaRPr/>
          </a:p>
          <a:p>
            <a:pPr indent="0" lvl="0" marL="0" rtl="0" algn="l">
              <a:spcBef>
                <a:spcPts val="0"/>
              </a:spcBef>
              <a:spcAft>
                <a:spcPts val="0"/>
              </a:spcAft>
              <a:buNone/>
            </a:pPr>
            <a:br>
              <a:rPr lang="fr"/>
            </a:br>
            <a:r>
              <a:rPr lang="fr"/>
              <a:t>J’ai déjà réalisé des projets en Symfony, que je maitrise assez bien, et je souhaitais revenir aux bases de la Programmation Orientée Objet afin de mieux en appréhender les concepts, sans les béquilles que nous offrent les frameworks.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 projets utilise donc :</a:t>
            </a:r>
            <a:endParaRPr/>
          </a:p>
          <a:p>
            <a:pPr indent="-298450" lvl="0" marL="457200" rtl="0" algn="l">
              <a:spcBef>
                <a:spcPts val="0"/>
              </a:spcBef>
              <a:spcAft>
                <a:spcPts val="0"/>
              </a:spcAft>
              <a:buSzPts val="1100"/>
              <a:buChar char="-"/>
            </a:pPr>
            <a:r>
              <a:rPr lang="fr"/>
              <a:t>PHP 8.1 en Programmation Orientée Objet</a:t>
            </a:r>
            <a:endParaRPr/>
          </a:p>
          <a:p>
            <a:pPr indent="-298450" lvl="0" marL="457200" rtl="0" algn="l">
              <a:spcBef>
                <a:spcPts val="0"/>
              </a:spcBef>
              <a:spcAft>
                <a:spcPts val="0"/>
              </a:spcAft>
              <a:buSzPts val="1100"/>
              <a:buChar char="-"/>
            </a:pPr>
            <a:r>
              <a:rPr lang="fr"/>
              <a:t>HTML</a:t>
            </a:r>
            <a:endParaRPr/>
          </a:p>
          <a:p>
            <a:pPr indent="-298450" lvl="0" marL="457200" rtl="0" algn="l">
              <a:spcBef>
                <a:spcPts val="0"/>
              </a:spcBef>
              <a:spcAft>
                <a:spcPts val="0"/>
              </a:spcAft>
              <a:buSzPts val="1100"/>
              <a:buChar char="-"/>
            </a:pPr>
            <a:r>
              <a:rPr lang="fr"/>
              <a:t>CSS (avec le préprocesseur SASS)</a:t>
            </a:r>
            <a:endParaRPr/>
          </a:p>
          <a:p>
            <a:pPr indent="-298450" lvl="0" marL="457200" rtl="0" algn="l">
              <a:spcBef>
                <a:spcPts val="0"/>
              </a:spcBef>
              <a:spcAft>
                <a:spcPts val="0"/>
              </a:spcAft>
              <a:buSzPts val="1100"/>
              <a:buChar char="-"/>
            </a:pPr>
            <a:r>
              <a:rPr lang="fr"/>
              <a:t>Javascript (et Ajax pour l’affichage de certaines données)</a:t>
            </a:r>
            <a:endParaRPr/>
          </a:p>
          <a:p>
            <a:pPr indent="-298450" lvl="0" marL="457200" rtl="0" algn="l">
              <a:spcBef>
                <a:spcPts val="0"/>
              </a:spcBef>
              <a:spcAft>
                <a:spcPts val="0"/>
              </a:spcAft>
              <a:buSzPts val="1100"/>
              <a:buChar char="-"/>
            </a:pPr>
            <a:r>
              <a:rPr lang="fr"/>
              <a:t>SQL (MariaDB comme SGBDR)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le développement, je ne voulais pas avoir recours à Node en plus de Composer, uniquement pour gérer le scss et le javascript. </a:t>
            </a:r>
            <a:endParaRPr/>
          </a:p>
          <a:p>
            <a:pPr indent="0" lvl="0" marL="0" rtl="0" algn="l">
              <a:spcBef>
                <a:spcPts val="0"/>
              </a:spcBef>
              <a:spcAft>
                <a:spcPts val="0"/>
              </a:spcAft>
              <a:buNone/>
            </a:pPr>
            <a:r>
              <a:rPr lang="fr"/>
              <a:t>Il est très lourd, installe plein de trucs dont on a pas forcément besoin.</a:t>
            </a:r>
            <a:endParaRPr/>
          </a:p>
          <a:p>
            <a:pPr indent="0" lvl="0" marL="0" rtl="0" algn="l">
              <a:spcBef>
                <a:spcPts val="0"/>
              </a:spcBef>
              <a:spcAft>
                <a:spcPts val="0"/>
              </a:spcAft>
              <a:buNone/>
            </a:pPr>
            <a:r>
              <a:rPr lang="fr"/>
              <a:t>J’ai donc trouvé une solution alternative avec Composer :</a:t>
            </a:r>
            <a:endParaRPr/>
          </a:p>
          <a:p>
            <a:pPr indent="-298450" lvl="0" marL="457200" rtl="0" algn="l">
              <a:spcBef>
                <a:spcPts val="0"/>
              </a:spcBef>
              <a:spcAft>
                <a:spcPts val="0"/>
              </a:spcAft>
              <a:buSzPts val="1100"/>
              <a:buChar char="-"/>
            </a:pPr>
            <a:r>
              <a:rPr lang="fr"/>
              <a:t>Symfony Console Component qui m’a permit de créer une commande pour unifier et minimiser les scripts JS</a:t>
            </a:r>
            <a:endParaRPr/>
          </a:p>
          <a:p>
            <a:pPr indent="-298450" lvl="0" marL="457200" rtl="0" algn="l">
              <a:spcBef>
                <a:spcPts val="0"/>
              </a:spcBef>
              <a:spcAft>
                <a:spcPts val="0"/>
              </a:spcAft>
              <a:buSzPts val="1100"/>
              <a:buChar char="-"/>
            </a:pPr>
            <a:r>
              <a:rPr lang="fr"/>
              <a:t>scssphp est une librairie qui permet de compiler le scss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J’utilise également PSR4 Autoloader pour gérer le routing du projet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Le thème est d’inspiration </a:t>
            </a:r>
            <a:r>
              <a:rPr lang="fr"/>
              <a:t>futuriste</a:t>
            </a:r>
            <a:r>
              <a:rPr lang="fr"/>
              <a:t>, avec différents tons de verts et des polices carrés, anguleuses, qui </a:t>
            </a:r>
            <a:r>
              <a:rPr lang="fr"/>
              <a:t>rappellent</a:t>
            </a:r>
            <a:r>
              <a:rPr lang="fr"/>
              <a:t> un peu Matrix.</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Le contraste entre la couleur des polices et de l’arrière plan correspond aux standards préconisés par le WCAG (Web Content Accessibility Guidelines) pour l’accessibilité des contenus web, avec un ratio de 12.8 en moyenne, qui correspond au niveau AAA.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Voici les principales fonctionnalités selon le type d’utilisateur.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Pour qu’un utilisateur puisse devenir administrateur, son </a:t>
            </a:r>
            <a:r>
              <a:rPr lang="fr"/>
              <a:t>statut</a:t>
            </a:r>
            <a:r>
              <a:rPr lang="fr"/>
              <a:t> doit être modifié par un autre administrateur dans le panneau de gestion des utilisateurs du Back-Office.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Le diagramme de classe UML montre la façon dont sont reliées les différentes classes.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On peut ainsi y voir que : </a:t>
            </a:r>
            <a:endParaRPr/>
          </a:p>
          <a:p>
            <a:pPr indent="-298450" lvl="0" marL="457200" rtl="0" algn="l">
              <a:lnSpc>
                <a:spcPct val="100000"/>
              </a:lnSpc>
              <a:spcBef>
                <a:spcPts val="0"/>
              </a:spcBef>
              <a:spcAft>
                <a:spcPts val="0"/>
              </a:spcAft>
              <a:buSzPts val="1100"/>
              <a:buChar char="-"/>
            </a:pPr>
            <a:r>
              <a:rPr lang="fr"/>
              <a:t>Chaque User peut avoir 0, 1 ou plusieurs Scores mais que chaque Score n’est relié qu’à 1 User</a:t>
            </a:r>
            <a:endParaRPr/>
          </a:p>
          <a:p>
            <a:pPr indent="-298450" lvl="0" marL="457200" rtl="0" algn="l">
              <a:lnSpc>
                <a:spcPct val="100000"/>
              </a:lnSpc>
              <a:spcBef>
                <a:spcPts val="0"/>
              </a:spcBef>
              <a:spcAft>
                <a:spcPts val="0"/>
              </a:spcAft>
              <a:buSzPts val="1100"/>
              <a:buChar char="-"/>
            </a:pPr>
            <a:r>
              <a:rPr lang="fr"/>
              <a:t>Un Score possède 1 Category</a:t>
            </a:r>
            <a:endParaRPr/>
          </a:p>
          <a:p>
            <a:pPr indent="-298450" lvl="0" marL="457200" rtl="0" algn="l">
              <a:lnSpc>
                <a:spcPct val="100000"/>
              </a:lnSpc>
              <a:spcBef>
                <a:spcPts val="0"/>
              </a:spcBef>
              <a:spcAft>
                <a:spcPts val="0"/>
              </a:spcAft>
              <a:buSzPts val="1100"/>
              <a:buChar char="-"/>
            </a:pPr>
            <a:r>
              <a:rPr lang="fr"/>
              <a:t>Et chaque Question appartient à une seule Category</a:t>
            </a:r>
            <a:endParaRPr/>
          </a:p>
          <a:p>
            <a:pPr indent="-298450" lvl="0" marL="457200" rtl="0" algn="l">
              <a:lnSpc>
                <a:spcPct val="100000"/>
              </a:lnSpc>
              <a:spcBef>
                <a:spcPts val="0"/>
              </a:spcBef>
              <a:spcAft>
                <a:spcPts val="0"/>
              </a:spcAft>
              <a:buSzPts val="1100"/>
              <a:buChar char="-"/>
            </a:pPr>
            <a:r>
              <a:rPr lang="fr"/>
              <a:t>Tandis qu’une Category peut être associée à plusieurs Scores ou Questions</a:t>
            </a:r>
            <a:endParaRPr/>
          </a:p>
          <a:p>
            <a:pPr indent="-298450" lvl="0" marL="457200" rtl="0" algn="l">
              <a:lnSpc>
                <a:spcPct val="100000"/>
              </a:lnSpc>
              <a:spcBef>
                <a:spcPts val="0"/>
              </a:spcBef>
              <a:spcAft>
                <a:spcPts val="0"/>
              </a:spcAft>
              <a:buSzPts val="1100"/>
              <a:buChar char="-"/>
            </a:pPr>
            <a:r>
              <a:rPr lang="fr"/>
              <a:t>Une Answer ne répond qu’à une Question et une Question peut avoir plusieurs Answers</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
              <a:t>On remarque également que les classes Score, Question et Answer sont des classes composant d’autres classes :</a:t>
            </a:r>
            <a:br>
              <a:rPr lang="fr"/>
            </a:br>
            <a:r>
              <a:rPr lang="fr"/>
              <a:t>respectivement User, Category et Question.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
              <a:t>Cela signifie qu’un Score ne peut exister sans son User, une Answer sans sa Question et une Question sans sa Category.</a:t>
            </a:r>
            <a:endParaRPr/>
          </a:p>
          <a:p>
            <a:pPr indent="0" lvl="0" marL="0" rtl="0" algn="l">
              <a:lnSpc>
                <a:spcPct val="100000"/>
              </a:lnSpc>
              <a:spcBef>
                <a:spcPts val="0"/>
              </a:spcBef>
              <a:spcAft>
                <a:spcPts val="0"/>
              </a:spcAft>
              <a:buNone/>
            </a:pPr>
            <a:r>
              <a:rPr lang="fr"/>
              <a:t>La suppression des uns entraînera la suppression des autres.</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fr">
                <a:solidFill>
                  <a:schemeClr val="dk1"/>
                </a:solidFill>
              </a:rPr>
              <a:t>En ce qui concerne la classe message, elle sert uniquement à la persistance des données du formulaire de contact qui peut être utilisé sans être authentifié et n'est donc relié à aucune autre classe.</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Voici le schéma de la base de données, réalisé avec MySql Workbench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Nous avons 6 tables qui correspondent aux 6 classes: </a:t>
            </a:r>
            <a:endParaRPr/>
          </a:p>
          <a:p>
            <a:pPr indent="-298450" lvl="0" marL="457200" rtl="0" algn="l">
              <a:lnSpc>
                <a:spcPct val="100000"/>
              </a:lnSpc>
              <a:spcBef>
                <a:spcPts val="0"/>
              </a:spcBef>
              <a:spcAft>
                <a:spcPts val="0"/>
              </a:spcAft>
              <a:buSzPts val="1100"/>
              <a:buChar char="-"/>
            </a:pPr>
            <a:r>
              <a:rPr lang="fr"/>
              <a:t>la table User qui contient 2 type d’utilisateurs : les utilisateurs normaux et les administrateurs</a:t>
            </a:r>
            <a:endParaRPr/>
          </a:p>
          <a:p>
            <a:pPr indent="-298450" lvl="0" marL="457200" rtl="0" algn="l">
              <a:lnSpc>
                <a:spcPct val="100000"/>
              </a:lnSpc>
              <a:spcBef>
                <a:spcPts val="0"/>
              </a:spcBef>
              <a:spcAft>
                <a:spcPts val="0"/>
              </a:spcAft>
              <a:buSzPts val="1100"/>
              <a:buChar char="-"/>
            </a:pPr>
            <a:r>
              <a:rPr lang="fr">
                <a:solidFill>
                  <a:schemeClr val="dk1"/>
                </a:solidFill>
              </a:rPr>
              <a:t>la table </a:t>
            </a:r>
            <a:r>
              <a:rPr lang="fr"/>
              <a:t>Score, qui est reliée aux tables User et Category </a:t>
            </a:r>
            <a:r>
              <a:rPr lang="fr">
                <a:solidFill>
                  <a:schemeClr val="dk1"/>
                </a:solidFill>
              </a:rPr>
              <a:t>par des clés étrangères</a:t>
            </a:r>
            <a:endParaRPr/>
          </a:p>
          <a:p>
            <a:pPr indent="-298450" lvl="0" marL="457200" rtl="0" algn="l">
              <a:lnSpc>
                <a:spcPct val="100000"/>
              </a:lnSpc>
              <a:spcBef>
                <a:spcPts val="0"/>
              </a:spcBef>
              <a:spcAft>
                <a:spcPts val="0"/>
              </a:spcAft>
              <a:buSzPts val="1100"/>
              <a:buChar char="-"/>
            </a:pPr>
            <a:r>
              <a:rPr lang="fr">
                <a:solidFill>
                  <a:schemeClr val="dk1"/>
                </a:solidFill>
              </a:rPr>
              <a:t>la table </a:t>
            </a:r>
            <a:r>
              <a:rPr lang="fr"/>
              <a:t>Category, qui contient les catégories de langages pour les quiz</a:t>
            </a:r>
            <a:endParaRPr/>
          </a:p>
          <a:p>
            <a:pPr indent="-298450" lvl="0" marL="457200" rtl="0" algn="l">
              <a:lnSpc>
                <a:spcPct val="100000"/>
              </a:lnSpc>
              <a:spcBef>
                <a:spcPts val="0"/>
              </a:spcBef>
              <a:spcAft>
                <a:spcPts val="0"/>
              </a:spcAft>
              <a:buSzPts val="1100"/>
              <a:buChar char="-"/>
            </a:pPr>
            <a:r>
              <a:rPr lang="fr">
                <a:solidFill>
                  <a:schemeClr val="dk1"/>
                </a:solidFill>
              </a:rPr>
              <a:t>la table </a:t>
            </a:r>
            <a:r>
              <a:rPr lang="fr"/>
              <a:t>Question, qui est reliée à la table Category par une clé étrangère</a:t>
            </a:r>
            <a:endParaRPr/>
          </a:p>
          <a:p>
            <a:pPr indent="-298450" lvl="0" marL="457200" rtl="0" algn="l">
              <a:lnSpc>
                <a:spcPct val="100000"/>
              </a:lnSpc>
              <a:spcBef>
                <a:spcPts val="0"/>
              </a:spcBef>
              <a:spcAft>
                <a:spcPts val="0"/>
              </a:spcAft>
              <a:buSzPts val="1100"/>
              <a:buChar char="-"/>
            </a:pPr>
            <a:r>
              <a:rPr lang="fr">
                <a:solidFill>
                  <a:schemeClr val="dk1"/>
                </a:solidFill>
              </a:rPr>
              <a:t>la table </a:t>
            </a:r>
            <a:r>
              <a:rPr lang="fr"/>
              <a:t>Answer, qui est reliée à la table Question par une clé étrangère</a:t>
            </a:r>
            <a:endParaRPr/>
          </a:p>
          <a:p>
            <a:pPr indent="-298450" lvl="0" marL="457200" rtl="0" algn="l">
              <a:lnSpc>
                <a:spcPct val="100000"/>
              </a:lnSpc>
              <a:spcBef>
                <a:spcPts val="0"/>
              </a:spcBef>
              <a:spcAft>
                <a:spcPts val="0"/>
              </a:spcAft>
              <a:buSzPts val="1100"/>
              <a:buChar char="-"/>
            </a:pPr>
            <a:r>
              <a:rPr lang="fr">
                <a:solidFill>
                  <a:schemeClr val="dk1"/>
                </a:solidFill>
              </a:rPr>
              <a:t>la table </a:t>
            </a:r>
            <a:r>
              <a:rPr lang="fr"/>
              <a:t>Message qui n’est reliée à aucune autre table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2a2be7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2a2be7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fr">
                <a:solidFill>
                  <a:schemeClr val="dk1"/>
                </a:solidFill>
              </a:rPr>
              <a:t>Le site est entièrement responsive, le style ayant été conçu en mobile-first.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Et il est compatible avec les principaux navigateurs internet tels que Chrome, Edge, Firefox et Safari.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Par ailleurs, le code HTML est validé par le W3C markup validation service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7"/>
          <p:cNvSpPr txBox="1"/>
          <p:nvPr>
            <p:ph idx="1" type="subTitle"/>
          </p:nvPr>
        </p:nvSpPr>
        <p:spPr>
          <a:xfrm>
            <a:off x="311700" y="2834125"/>
            <a:ext cx="8520600" cy="10272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6"/>
          <p:cNvSpPr txBox="1"/>
          <p:nvPr>
            <p:ph hasCustomPrompt="1" type="title"/>
          </p:nvPr>
        </p:nvSpPr>
        <p:spPr>
          <a:xfrm>
            <a:off x="311700" y="332450"/>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6" name="Google Shape;46;p36"/>
          <p:cNvSpPr txBox="1"/>
          <p:nvPr>
            <p:ph idx="1" type="body"/>
          </p:nvPr>
        </p:nvSpPr>
        <p:spPr>
          <a:xfrm>
            <a:off x="311700" y="2220725"/>
            <a:ext cx="8520600" cy="25431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47" name="Google Shape;4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8"/>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 name="Google Shape;15;p28"/>
          <p:cNvSpPr txBox="1"/>
          <p:nvPr>
            <p:ph idx="1" type="body"/>
          </p:nvPr>
        </p:nvSpPr>
        <p:spPr>
          <a:xfrm>
            <a:off x="562050" y="1362313"/>
            <a:ext cx="8019900" cy="31860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6" name="Google Shape;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0"/>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3" name="Google Shape;23;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1"/>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 name="Google Shape;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2"/>
          <p:cNvSpPr txBox="1"/>
          <p:nvPr>
            <p:ph type="title"/>
          </p:nvPr>
        </p:nvSpPr>
        <p:spPr>
          <a:xfrm>
            <a:off x="440650" y="541275"/>
            <a:ext cx="44592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0" name="Google Shape;30;p32"/>
          <p:cNvSpPr txBox="1"/>
          <p:nvPr>
            <p:ph idx="1" type="body"/>
          </p:nvPr>
        </p:nvSpPr>
        <p:spPr>
          <a:xfrm>
            <a:off x="311700" y="1389600"/>
            <a:ext cx="43518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1" name="Google Shape;3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4" name="Google Shape;3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4"/>
          <p:cNvSpPr/>
          <p:nvPr/>
        </p:nvSpPr>
        <p:spPr>
          <a:xfrm>
            <a:off x="4572000" y="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 name="Google Shape;37;p34"/>
          <p:cNvSpPr txBox="1"/>
          <p:nvPr>
            <p:ph type="title"/>
          </p:nvPr>
        </p:nvSpPr>
        <p:spPr>
          <a:xfrm>
            <a:off x="265500" y="537275"/>
            <a:ext cx="4045200" cy="25077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8" name="Google Shape;38;p34"/>
          <p:cNvSpPr txBox="1"/>
          <p:nvPr>
            <p:ph idx="1" type="subTitle"/>
          </p:nvPr>
        </p:nvSpPr>
        <p:spPr>
          <a:xfrm>
            <a:off x="265500" y="342812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dk1"/>
              </a:buClr>
              <a:buSzPts val="1800"/>
              <a:buChar char="●"/>
              <a:defRPr>
                <a:solidFill>
                  <a:schemeClr val="dk1"/>
                </a:solidFill>
              </a:defRPr>
            </a:lvl1pPr>
            <a:lvl2pPr indent="-317500" lvl="1" marL="914400" rtl="0" algn="l">
              <a:lnSpc>
                <a:spcPct val="115000"/>
              </a:lnSpc>
              <a:spcBef>
                <a:spcPts val="0"/>
              </a:spcBef>
              <a:spcAft>
                <a:spcPts val="0"/>
              </a:spcAft>
              <a:buClr>
                <a:schemeClr val="dk1"/>
              </a:buClr>
              <a:buSzPts val="1400"/>
              <a:buChar char="○"/>
              <a:defRPr>
                <a:solidFill>
                  <a:schemeClr val="dk1"/>
                </a:solidFill>
              </a:defRPr>
            </a:lvl2pPr>
            <a:lvl3pPr indent="-317500" lvl="2" marL="1371600" rtl="0" algn="l">
              <a:lnSpc>
                <a:spcPct val="115000"/>
              </a:lnSpc>
              <a:spcBef>
                <a:spcPts val="0"/>
              </a:spcBef>
              <a:spcAft>
                <a:spcPts val="0"/>
              </a:spcAft>
              <a:buClr>
                <a:schemeClr val="dk1"/>
              </a:buClr>
              <a:buSzPts val="1400"/>
              <a:buChar char="■"/>
              <a:defRPr>
                <a:solidFill>
                  <a:schemeClr val="dk1"/>
                </a:solidFill>
              </a:defRPr>
            </a:lvl3pPr>
            <a:lvl4pPr indent="-317500" lvl="3" marL="1828800" rtl="0" algn="l">
              <a:lnSpc>
                <a:spcPct val="115000"/>
              </a:lnSpc>
              <a:spcBef>
                <a:spcPts val="0"/>
              </a:spcBef>
              <a:spcAft>
                <a:spcPts val="0"/>
              </a:spcAft>
              <a:buClr>
                <a:schemeClr val="dk1"/>
              </a:buClr>
              <a:buSzPts val="1400"/>
              <a:buChar char="●"/>
              <a:defRPr>
                <a:solidFill>
                  <a:schemeClr val="dk1"/>
                </a:solidFill>
              </a:defRPr>
            </a:lvl4pPr>
            <a:lvl5pPr indent="-317500" lvl="4" marL="2286000" rtl="0" algn="l">
              <a:lnSpc>
                <a:spcPct val="115000"/>
              </a:lnSpc>
              <a:spcBef>
                <a:spcPts val="0"/>
              </a:spcBef>
              <a:spcAft>
                <a:spcPts val="0"/>
              </a:spcAft>
              <a:buClr>
                <a:schemeClr val="dk1"/>
              </a:buClr>
              <a:buSzPts val="1400"/>
              <a:buChar char="○"/>
              <a:defRPr>
                <a:solidFill>
                  <a:schemeClr val="dk1"/>
                </a:solidFill>
              </a:defRPr>
            </a:lvl5pPr>
            <a:lvl6pPr indent="-317500" lvl="5" marL="2743200" rtl="0" algn="l">
              <a:lnSpc>
                <a:spcPct val="115000"/>
              </a:lnSpc>
              <a:spcBef>
                <a:spcPts val="0"/>
              </a:spcBef>
              <a:spcAft>
                <a:spcPts val="0"/>
              </a:spcAft>
              <a:buClr>
                <a:schemeClr val="dk1"/>
              </a:buClr>
              <a:buSzPts val="1400"/>
              <a:buChar char="■"/>
              <a:defRPr>
                <a:solidFill>
                  <a:schemeClr val="dk1"/>
                </a:solidFill>
              </a:defRPr>
            </a:lvl6pPr>
            <a:lvl7pPr indent="-317500" lvl="6" marL="3200400" rtl="0" algn="l">
              <a:lnSpc>
                <a:spcPct val="115000"/>
              </a:lnSpc>
              <a:spcBef>
                <a:spcPts val="0"/>
              </a:spcBef>
              <a:spcAft>
                <a:spcPts val="0"/>
              </a:spcAft>
              <a:buClr>
                <a:schemeClr val="dk1"/>
              </a:buClr>
              <a:buSzPts val="1400"/>
              <a:buChar char="●"/>
              <a:defRPr>
                <a:solidFill>
                  <a:schemeClr val="dk1"/>
                </a:solidFill>
              </a:defRPr>
            </a:lvl7pPr>
            <a:lvl8pPr indent="-317500" lvl="7" marL="3657600" rtl="0" algn="l">
              <a:lnSpc>
                <a:spcPct val="115000"/>
              </a:lnSpc>
              <a:spcBef>
                <a:spcPts val="0"/>
              </a:spcBef>
              <a:spcAft>
                <a:spcPts val="0"/>
              </a:spcAft>
              <a:buClr>
                <a:schemeClr val="dk1"/>
              </a:buClr>
              <a:buSzPts val="1400"/>
              <a:buChar char="○"/>
              <a:defRPr>
                <a:solidFill>
                  <a:schemeClr val="dk1"/>
                </a:solidFill>
              </a:defRPr>
            </a:lvl8pPr>
            <a:lvl9pPr indent="-317500" lvl="8" marL="4114800" rtl="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43" name="Google Shape;4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72430"/>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88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FFFF"/>
              </a:buClr>
              <a:buSzPts val="2800"/>
              <a:buFont typeface="Orbitron"/>
              <a:buNone/>
              <a:defRPr b="1" i="0" sz="2800" u="none" cap="none" strike="noStrike">
                <a:solidFill>
                  <a:srgbClr val="00FFFF"/>
                </a:solidFill>
                <a:latin typeface="Orbitron"/>
                <a:ea typeface="Orbitron"/>
                <a:cs typeface="Orbitron"/>
                <a:sym typeface="Orbitron"/>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508050"/>
            <a:ext cx="8520600" cy="3060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Exo 2"/>
              <a:buChar char="●"/>
              <a:defRPr i="0" sz="1800" u="none" cap="none" strike="noStrike">
                <a:solidFill>
                  <a:schemeClr val="lt2"/>
                </a:solidFill>
                <a:latin typeface="Exo 2"/>
                <a:ea typeface="Exo 2"/>
                <a:cs typeface="Exo 2"/>
                <a:sym typeface="Exo 2"/>
              </a:defRPr>
            </a:lvl1pPr>
            <a:lvl2pPr indent="-317500" lvl="1" marL="9144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2pPr>
            <a:lvl3pPr indent="-317500" lvl="2" marL="13716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3pPr>
            <a:lvl4pPr indent="-317500" lvl="3" marL="18288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4pPr>
            <a:lvl5pPr indent="-317500" lvl="4" marL="22860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5pPr>
            <a:lvl6pPr indent="-317500" lvl="5" marL="27432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6pPr>
            <a:lvl7pPr indent="-317500" lvl="6" marL="32004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7pPr>
            <a:lvl8pPr indent="-317500" lvl="7" marL="36576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8pPr>
            <a:lvl9pPr indent="-317500" lvl="8" marL="4114800" marR="0" rtl="0" algn="l">
              <a:lnSpc>
                <a:spcPct val="115000"/>
              </a:lnSpc>
              <a:spcBef>
                <a:spcPts val="0"/>
              </a:spcBef>
              <a:spcAft>
                <a:spcPts val="0"/>
              </a:spcAft>
              <a:buClr>
                <a:schemeClr val="lt2"/>
              </a:buClr>
              <a:buSzPts val="1400"/>
              <a:buFont typeface="Exo 2"/>
              <a:buChar char="■"/>
              <a:defRPr i="0" sz="1400" u="none" cap="none" strike="noStrike">
                <a:solidFill>
                  <a:schemeClr val="lt2"/>
                </a:solidFill>
                <a:latin typeface="Exo 2"/>
                <a:ea typeface="Exo 2"/>
                <a:cs typeface="Exo 2"/>
                <a:sym typeface="Exo 2"/>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2430"/>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843448"/>
            <a:ext cx="8520600" cy="1728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fr" sz="4000">
                <a:solidFill>
                  <a:srgbClr val="00FFFF"/>
                </a:solidFill>
                <a:latin typeface="Orbitron"/>
                <a:ea typeface="Orbitron"/>
                <a:cs typeface="Orbitron"/>
                <a:sym typeface="Orbitron"/>
              </a:rPr>
              <a:t>Dev Quiz</a:t>
            </a:r>
            <a:endParaRPr sz="4000">
              <a:solidFill>
                <a:srgbClr val="00FFFF"/>
              </a:solidFill>
              <a:latin typeface="Orbitron"/>
              <a:ea typeface="Orbitron"/>
              <a:cs typeface="Orbitron"/>
              <a:sym typeface="Orbitron"/>
            </a:endParaRPr>
          </a:p>
        </p:txBody>
      </p:sp>
      <p:sp>
        <p:nvSpPr>
          <p:cNvPr id="55" name="Google Shape;55;p1"/>
          <p:cNvSpPr txBox="1"/>
          <p:nvPr>
            <p:ph idx="1" type="subTitle"/>
          </p:nvPr>
        </p:nvSpPr>
        <p:spPr>
          <a:xfrm>
            <a:off x="311700" y="3088006"/>
            <a:ext cx="8520600" cy="1146900"/>
          </a:xfrm>
          <a:prstGeom prst="rect">
            <a:avLst/>
          </a:prstGeom>
          <a:noFill/>
          <a:ln>
            <a:noFill/>
          </a:ln>
        </p:spPr>
        <p:txBody>
          <a:bodyPr anchorCtr="0" anchor="ctr" bIns="91425" lIns="91425" spcFirstLastPara="1" rIns="91425" wrap="square" tIns="91425">
            <a:normAutofit fontScale="85000"/>
          </a:bodyPr>
          <a:lstStyle/>
          <a:p>
            <a:pPr indent="0" lvl="0" marL="0" rtl="0" algn="ctr">
              <a:lnSpc>
                <a:spcPct val="115000"/>
              </a:lnSpc>
              <a:spcBef>
                <a:spcPts val="0"/>
              </a:spcBef>
              <a:spcAft>
                <a:spcPts val="0"/>
              </a:spcAft>
              <a:buSzPct val="100000"/>
              <a:buNone/>
            </a:pPr>
            <a:r>
              <a:rPr b="1" lang="fr">
                <a:solidFill>
                  <a:srgbClr val="00FFFF"/>
                </a:solidFill>
              </a:rPr>
              <a:t>Projet de soutenance au titre professionnel RNCP</a:t>
            </a:r>
            <a:endParaRPr b="1">
              <a:solidFill>
                <a:srgbClr val="00FFFF"/>
              </a:solidFill>
            </a:endParaRPr>
          </a:p>
          <a:p>
            <a:pPr indent="0" lvl="0" marL="0" rtl="0" algn="ctr">
              <a:lnSpc>
                <a:spcPct val="115000"/>
              </a:lnSpc>
              <a:spcBef>
                <a:spcPts val="0"/>
              </a:spcBef>
              <a:spcAft>
                <a:spcPts val="0"/>
              </a:spcAft>
              <a:buSzPct val="100000"/>
              <a:buNone/>
            </a:pPr>
            <a:r>
              <a:rPr b="1" lang="fr">
                <a:solidFill>
                  <a:srgbClr val="00FFFF"/>
                </a:solidFill>
              </a:rPr>
              <a:t>Développeur intégrateur en réalisation d’applications web</a:t>
            </a:r>
            <a:endParaRPr b="1">
              <a:solidFill>
                <a:srgbClr val="00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91385b0b5c_1_0"/>
          <p:cNvSpPr txBox="1"/>
          <p:nvPr>
            <p:ph type="title"/>
          </p:nvPr>
        </p:nvSpPr>
        <p:spPr>
          <a:xfrm>
            <a:off x="311700" y="360000"/>
            <a:ext cx="8520600" cy="88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fr">
                <a:solidFill>
                  <a:schemeClr val="lt2"/>
                </a:solidFill>
              </a:rPr>
              <a:t>7</a:t>
            </a:r>
            <a:r>
              <a:rPr lang="fr">
                <a:solidFill>
                  <a:schemeClr val="lt2"/>
                </a:solidFill>
              </a:rPr>
              <a:t>. Améliorations et évolution</a:t>
            </a:r>
            <a:endParaRPr>
              <a:solidFill>
                <a:schemeClr val="lt2"/>
              </a:solidFill>
            </a:endParaRPr>
          </a:p>
          <a:p>
            <a:pPr indent="0" lvl="0" marL="0" rtl="0" algn="l">
              <a:spcBef>
                <a:spcPts val="0"/>
              </a:spcBef>
              <a:spcAft>
                <a:spcPts val="0"/>
              </a:spcAft>
              <a:buNone/>
            </a:pPr>
            <a:r>
              <a:t/>
            </a:r>
            <a:endParaRPr/>
          </a:p>
        </p:txBody>
      </p:sp>
      <p:sp>
        <p:nvSpPr>
          <p:cNvPr id="129" name="Google Shape;129;g291385b0b5c_1_0"/>
          <p:cNvSpPr txBox="1"/>
          <p:nvPr>
            <p:ph idx="1" type="body"/>
          </p:nvPr>
        </p:nvSpPr>
        <p:spPr>
          <a:xfrm>
            <a:off x="562050" y="1362313"/>
            <a:ext cx="8019900" cy="318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Possibilité de visualiser les résultats du Quiz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fr"/>
              <a:t>Ajouter un timer sur les Quiz</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fr"/>
              <a:t>Possibilité de voir les scores des autres joueurs pour chaque langage et sa position par rapport à eux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fr"/>
              <a:t>8. Conclusion</a:t>
            </a:r>
            <a:endParaRPr/>
          </a:p>
        </p:txBody>
      </p:sp>
      <p:sp>
        <p:nvSpPr>
          <p:cNvPr id="135" name="Google Shape;135;p25"/>
          <p:cNvSpPr txBox="1"/>
          <p:nvPr>
            <p:ph idx="1" type="body"/>
          </p:nvPr>
        </p:nvSpPr>
        <p:spPr>
          <a:xfrm>
            <a:off x="562050" y="1362313"/>
            <a:ext cx="8019900" cy="3186000"/>
          </a:xfrm>
          <a:prstGeom prst="rect">
            <a:avLst/>
          </a:prstGeom>
          <a:noFill/>
          <a:ln>
            <a:noFill/>
          </a:ln>
        </p:spPr>
        <p:txBody>
          <a:bodyPr anchorCtr="0" anchor="ctr"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fr"/>
              <a:t>Montée en compétence</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fr"/>
              <a:t>Gain en autonomie</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fr"/>
              <a:t>Confirmation de l’attrait pour le métier</a:t>
            </a:r>
            <a:endParaRPr/>
          </a:p>
          <a:p>
            <a:pPr indent="0" lvl="0" marL="0" rtl="0" algn="l">
              <a:lnSpc>
                <a:spcPct val="115000"/>
              </a:lnSpc>
              <a:spcBef>
                <a:spcPts val="1200"/>
              </a:spcBef>
              <a:spcAft>
                <a:spcPts val="0"/>
              </a:spcAft>
              <a:buSzPts val="1800"/>
              <a:buNone/>
            </a:pPr>
            <a:r>
              <a:t/>
            </a:r>
            <a:endParaRPr/>
          </a:p>
          <a:p>
            <a:pPr indent="457200" lvl="0" marL="3657600" rtl="0" algn="ctr">
              <a:lnSpc>
                <a:spcPct val="115000"/>
              </a:lnSpc>
              <a:spcBef>
                <a:spcPts val="1200"/>
              </a:spcBef>
              <a:spcAft>
                <a:spcPts val="0"/>
              </a:spcAft>
              <a:buSzPts val="1800"/>
              <a:buNone/>
            </a:pPr>
            <a:r>
              <a:t/>
            </a:r>
            <a:endParaRPr b="1" sz="2000">
              <a:solidFill>
                <a:schemeClr val="dk1"/>
              </a:solidFill>
            </a:endParaRPr>
          </a:p>
          <a:p>
            <a:pPr indent="457200" lvl="0" marL="3657600" rtl="0" algn="ctr">
              <a:lnSpc>
                <a:spcPct val="115000"/>
              </a:lnSpc>
              <a:spcBef>
                <a:spcPts val="1200"/>
              </a:spcBef>
              <a:spcAft>
                <a:spcPts val="1200"/>
              </a:spcAft>
              <a:buSzPts val="1800"/>
              <a:buNone/>
            </a:pPr>
            <a:r>
              <a:rPr b="1" lang="fr" sz="2000">
                <a:solidFill>
                  <a:schemeClr val="dk1"/>
                </a:solidFill>
              </a:rPr>
              <a:t>www.lecharnetdesante.life</a:t>
            </a:r>
            <a:endParaRPr b="1"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193125"/>
            <a:ext cx="8520600" cy="887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fr">
                <a:solidFill>
                  <a:schemeClr val="lt2"/>
                </a:solidFill>
              </a:rPr>
              <a:t>Plan</a:t>
            </a:r>
            <a:endParaRPr>
              <a:solidFill>
                <a:schemeClr val="lt2"/>
              </a:solidFill>
            </a:endParaRPr>
          </a:p>
        </p:txBody>
      </p:sp>
      <p:sp>
        <p:nvSpPr>
          <p:cNvPr id="61" name="Google Shape;61;p2"/>
          <p:cNvSpPr txBox="1"/>
          <p:nvPr>
            <p:ph idx="1" type="body"/>
          </p:nvPr>
        </p:nvSpPr>
        <p:spPr>
          <a:xfrm>
            <a:off x="562050" y="855900"/>
            <a:ext cx="8019900" cy="3975600"/>
          </a:xfrm>
          <a:prstGeom prst="rect">
            <a:avLst/>
          </a:prstGeom>
          <a:noFill/>
          <a:ln>
            <a:noFill/>
          </a:ln>
        </p:spPr>
        <p:txBody>
          <a:bodyPr anchorCtr="0" anchor="t" bIns="91425" lIns="91425" spcFirstLastPara="1" rIns="91425" wrap="square" tIns="91425">
            <a:noAutofit/>
          </a:bodyPr>
          <a:lstStyle/>
          <a:p>
            <a:pPr indent="-344805" lvl="0" marL="457200" rtl="0" algn="l">
              <a:lnSpc>
                <a:spcPct val="180000"/>
              </a:lnSpc>
              <a:spcBef>
                <a:spcPts val="0"/>
              </a:spcBef>
              <a:spcAft>
                <a:spcPts val="0"/>
              </a:spcAft>
              <a:buSzPts val="1830"/>
              <a:buAutoNum type="arabicPeriod"/>
            </a:pPr>
            <a:r>
              <a:rPr lang="fr" sz="1829"/>
              <a:t>Présentation du projet</a:t>
            </a:r>
            <a:endParaRPr sz="1829"/>
          </a:p>
          <a:p>
            <a:pPr indent="-344741" lvl="0" marL="457200" rtl="0" algn="l">
              <a:lnSpc>
                <a:spcPct val="180000"/>
              </a:lnSpc>
              <a:spcBef>
                <a:spcPts val="0"/>
              </a:spcBef>
              <a:spcAft>
                <a:spcPts val="0"/>
              </a:spcAft>
              <a:buSzPts val="1829"/>
              <a:buAutoNum type="arabicPeriod"/>
            </a:pPr>
            <a:r>
              <a:rPr lang="fr" sz="1829"/>
              <a:t>Stack technique</a:t>
            </a:r>
            <a:endParaRPr sz="1829"/>
          </a:p>
          <a:p>
            <a:pPr indent="-344741" lvl="0" marL="457200" rtl="0" algn="l">
              <a:lnSpc>
                <a:spcPct val="180000"/>
              </a:lnSpc>
              <a:spcBef>
                <a:spcPts val="0"/>
              </a:spcBef>
              <a:spcAft>
                <a:spcPts val="0"/>
              </a:spcAft>
              <a:buSzPts val="1829"/>
              <a:buAutoNum type="arabicPeriod"/>
            </a:pPr>
            <a:r>
              <a:rPr lang="fr" sz="1829"/>
              <a:t>Charte Graphique</a:t>
            </a:r>
            <a:endParaRPr sz="1829"/>
          </a:p>
          <a:p>
            <a:pPr indent="-344741" lvl="0" marL="457200" rtl="0" algn="l">
              <a:lnSpc>
                <a:spcPct val="180000"/>
              </a:lnSpc>
              <a:spcBef>
                <a:spcPts val="0"/>
              </a:spcBef>
              <a:spcAft>
                <a:spcPts val="0"/>
              </a:spcAft>
              <a:buSzPts val="1829"/>
              <a:buAutoNum type="arabicPeriod"/>
            </a:pPr>
            <a:r>
              <a:rPr lang="fr" sz="1829"/>
              <a:t>Fonctionnalités</a:t>
            </a:r>
            <a:endParaRPr sz="1829"/>
          </a:p>
          <a:p>
            <a:pPr indent="-344805" lvl="0" marL="457200" rtl="0" algn="l">
              <a:lnSpc>
                <a:spcPct val="180000"/>
              </a:lnSpc>
              <a:spcBef>
                <a:spcPts val="0"/>
              </a:spcBef>
              <a:spcAft>
                <a:spcPts val="0"/>
              </a:spcAft>
              <a:buSzPts val="1830"/>
              <a:buAutoNum type="arabicPeriod"/>
            </a:pPr>
            <a:r>
              <a:rPr lang="fr" sz="1829"/>
              <a:t>Conception de la base de données</a:t>
            </a:r>
            <a:endParaRPr sz="1829"/>
          </a:p>
          <a:p>
            <a:pPr indent="-344741" lvl="0" marL="457200" rtl="0" algn="l">
              <a:lnSpc>
                <a:spcPct val="180000"/>
              </a:lnSpc>
              <a:spcBef>
                <a:spcPts val="0"/>
              </a:spcBef>
              <a:spcAft>
                <a:spcPts val="0"/>
              </a:spcAft>
              <a:buSzPts val="1829"/>
              <a:buAutoNum type="arabicPeriod"/>
            </a:pPr>
            <a:r>
              <a:rPr lang="fr" sz="1829"/>
              <a:t>Démonstration d’un CRUD</a:t>
            </a:r>
            <a:endParaRPr sz="1829"/>
          </a:p>
          <a:p>
            <a:pPr indent="-344741" lvl="0" marL="457200" rtl="0" algn="l">
              <a:lnSpc>
                <a:spcPct val="180000"/>
              </a:lnSpc>
              <a:spcBef>
                <a:spcPts val="0"/>
              </a:spcBef>
              <a:spcAft>
                <a:spcPts val="0"/>
              </a:spcAft>
              <a:buSzPts val="1829"/>
              <a:buAutoNum type="arabicPeriod"/>
            </a:pPr>
            <a:r>
              <a:rPr lang="fr" sz="1829"/>
              <a:t>Améliorations et évolutions</a:t>
            </a:r>
            <a:endParaRPr sz="1829"/>
          </a:p>
          <a:p>
            <a:pPr indent="-344741" lvl="0" marL="457200" rtl="0" algn="l">
              <a:lnSpc>
                <a:spcPct val="180000"/>
              </a:lnSpc>
              <a:spcBef>
                <a:spcPts val="0"/>
              </a:spcBef>
              <a:spcAft>
                <a:spcPts val="0"/>
              </a:spcAft>
              <a:buSzPts val="1829"/>
              <a:buAutoNum type="arabicPeriod"/>
            </a:pPr>
            <a:r>
              <a:rPr lang="fr" sz="1829"/>
              <a:t>Conclusion</a:t>
            </a:r>
            <a:endParaRPr sz="1829"/>
          </a:p>
          <a:p>
            <a:pPr indent="0" lvl="0" marL="0" rtl="0" algn="l">
              <a:lnSpc>
                <a:spcPct val="180000"/>
              </a:lnSpc>
              <a:spcBef>
                <a:spcPts val="0"/>
              </a:spcBef>
              <a:spcAft>
                <a:spcPts val="0"/>
              </a:spcAft>
              <a:buNone/>
            </a:pPr>
            <a:r>
              <a:t/>
            </a:r>
            <a:endParaRPr sz="18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sp>
        <p:nvSpPr>
          <p:cNvPr id="66" name="Google Shape;66;p3"/>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p>
            <a:pPr indent="-406400" lvl="0" marL="457200" rtl="0" algn="l">
              <a:lnSpc>
                <a:spcPct val="100000"/>
              </a:lnSpc>
              <a:spcBef>
                <a:spcPts val="0"/>
              </a:spcBef>
              <a:spcAft>
                <a:spcPts val="0"/>
              </a:spcAft>
              <a:buClr>
                <a:schemeClr val="lt2"/>
              </a:buClr>
              <a:buSzPts val="2800"/>
              <a:buAutoNum type="arabicPeriod"/>
            </a:pPr>
            <a:r>
              <a:rPr lang="fr">
                <a:solidFill>
                  <a:schemeClr val="lt2"/>
                </a:solidFill>
              </a:rPr>
              <a:t>Présentation</a:t>
            </a:r>
            <a:endParaRPr>
              <a:solidFill>
                <a:schemeClr val="lt2"/>
              </a:solidFill>
            </a:endParaRPr>
          </a:p>
        </p:txBody>
      </p:sp>
      <p:sp>
        <p:nvSpPr>
          <p:cNvPr id="67" name="Google Shape;67;p3"/>
          <p:cNvSpPr txBox="1"/>
          <p:nvPr>
            <p:ph idx="1" type="body"/>
          </p:nvPr>
        </p:nvSpPr>
        <p:spPr>
          <a:xfrm>
            <a:off x="311700" y="1017725"/>
            <a:ext cx="4791900" cy="3600000"/>
          </a:xfrm>
          <a:prstGeom prst="rect">
            <a:avLst/>
          </a:prstGeom>
          <a:noFill/>
          <a:ln>
            <a:noFill/>
          </a:ln>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fr"/>
              <a:t>Quiz en ligne</a:t>
            </a:r>
            <a:endParaRPr/>
          </a:p>
          <a:p>
            <a:pPr indent="-342900" lvl="0" marL="457200" rtl="0" algn="l">
              <a:lnSpc>
                <a:spcPct val="150000"/>
              </a:lnSpc>
              <a:spcBef>
                <a:spcPts val="0"/>
              </a:spcBef>
              <a:spcAft>
                <a:spcPts val="0"/>
              </a:spcAft>
              <a:buSzPts val="1800"/>
              <a:buChar char="●"/>
            </a:pPr>
            <a:r>
              <a:rPr lang="fr"/>
              <a:t>Langages de développement et de programmation</a:t>
            </a:r>
            <a:endParaRPr/>
          </a:p>
          <a:p>
            <a:pPr indent="-342900" lvl="0" marL="457200" rtl="0" algn="l">
              <a:lnSpc>
                <a:spcPct val="150000"/>
              </a:lnSpc>
              <a:spcBef>
                <a:spcPts val="0"/>
              </a:spcBef>
              <a:spcAft>
                <a:spcPts val="0"/>
              </a:spcAft>
              <a:buSzPts val="1800"/>
              <a:buChar char="●"/>
            </a:pPr>
            <a:r>
              <a:rPr lang="fr"/>
              <a:t>Enregistrement des scores</a:t>
            </a:r>
            <a:endParaRPr/>
          </a:p>
          <a:p>
            <a:pPr indent="-342900" lvl="0" marL="457200" rtl="0" algn="l">
              <a:lnSpc>
                <a:spcPct val="150000"/>
              </a:lnSpc>
              <a:spcBef>
                <a:spcPts val="0"/>
              </a:spcBef>
              <a:spcAft>
                <a:spcPts val="0"/>
              </a:spcAft>
              <a:buSzPts val="1800"/>
              <a:buChar char="●"/>
            </a:pPr>
            <a:r>
              <a:rPr lang="fr"/>
              <a:t>Panneau d’administration complet</a:t>
            </a:r>
            <a:endParaRPr/>
          </a:p>
        </p:txBody>
      </p:sp>
      <p:pic>
        <p:nvPicPr>
          <p:cNvPr id="68" name="Google Shape;68;p3"/>
          <p:cNvPicPr preferRelativeResize="0"/>
          <p:nvPr/>
        </p:nvPicPr>
        <p:blipFill rotWithShape="1">
          <a:blip r:embed="rId3">
            <a:alphaModFix/>
          </a:blip>
          <a:srcRect b="0" l="16961" r="16961" t="0"/>
          <a:stretch/>
        </p:blipFill>
        <p:spPr>
          <a:xfrm>
            <a:off x="5586542" y="1017725"/>
            <a:ext cx="3171727" cy="3600000"/>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91385b0b5c_0_46"/>
          <p:cNvSpPr txBox="1"/>
          <p:nvPr>
            <p:ph type="title"/>
          </p:nvPr>
        </p:nvSpPr>
        <p:spPr>
          <a:xfrm>
            <a:off x="311700" y="360000"/>
            <a:ext cx="8520600" cy="88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Stack technique</a:t>
            </a:r>
            <a:endParaRPr/>
          </a:p>
        </p:txBody>
      </p:sp>
      <p:sp>
        <p:nvSpPr>
          <p:cNvPr id="74" name="Google Shape;74;g291385b0b5c_0_46"/>
          <p:cNvSpPr txBox="1"/>
          <p:nvPr>
            <p:ph idx="1" type="body"/>
          </p:nvPr>
        </p:nvSpPr>
        <p:spPr>
          <a:xfrm>
            <a:off x="587125" y="1247400"/>
            <a:ext cx="3653100" cy="21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Langages :</a:t>
            </a:r>
            <a:endParaRPr/>
          </a:p>
          <a:p>
            <a:pPr indent="-342900" lvl="0" marL="457200" rtl="0" algn="l">
              <a:spcBef>
                <a:spcPts val="0"/>
              </a:spcBef>
              <a:spcAft>
                <a:spcPts val="0"/>
              </a:spcAft>
              <a:buSzPts val="1800"/>
              <a:buChar char="●"/>
            </a:pPr>
            <a:r>
              <a:rPr lang="fr"/>
              <a:t>PHP 8.1 (POO)</a:t>
            </a:r>
            <a:endParaRPr/>
          </a:p>
          <a:p>
            <a:pPr indent="-342900" lvl="0" marL="457200" rtl="0" algn="l">
              <a:spcBef>
                <a:spcPts val="0"/>
              </a:spcBef>
              <a:spcAft>
                <a:spcPts val="0"/>
              </a:spcAft>
              <a:buSzPts val="1800"/>
              <a:buChar char="●"/>
            </a:pPr>
            <a:r>
              <a:rPr lang="fr"/>
              <a:t>HTML</a:t>
            </a:r>
            <a:endParaRPr/>
          </a:p>
          <a:p>
            <a:pPr indent="-342900" lvl="0" marL="457200" rtl="0" algn="l">
              <a:spcBef>
                <a:spcPts val="0"/>
              </a:spcBef>
              <a:spcAft>
                <a:spcPts val="0"/>
              </a:spcAft>
              <a:buSzPts val="1800"/>
              <a:buChar char="●"/>
            </a:pPr>
            <a:r>
              <a:rPr lang="fr"/>
              <a:t>CSS (SASS)</a:t>
            </a:r>
            <a:endParaRPr/>
          </a:p>
          <a:p>
            <a:pPr indent="-342900" lvl="0" marL="457200" rtl="0" algn="l">
              <a:spcBef>
                <a:spcPts val="0"/>
              </a:spcBef>
              <a:spcAft>
                <a:spcPts val="0"/>
              </a:spcAft>
              <a:buSzPts val="1800"/>
              <a:buChar char="●"/>
            </a:pPr>
            <a:r>
              <a:rPr lang="fr"/>
              <a:t>JavaScript (Ajax)</a:t>
            </a:r>
            <a:endParaRPr/>
          </a:p>
          <a:p>
            <a:pPr indent="-342900" lvl="0" marL="457200" rtl="0" algn="l">
              <a:spcBef>
                <a:spcPts val="0"/>
              </a:spcBef>
              <a:spcAft>
                <a:spcPts val="0"/>
              </a:spcAft>
              <a:buSzPts val="1800"/>
              <a:buChar char="●"/>
            </a:pPr>
            <a:r>
              <a:rPr lang="fr"/>
              <a:t>SQL (MariaDB)</a:t>
            </a:r>
            <a:endParaRPr/>
          </a:p>
        </p:txBody>
      </p:sp>
      <p:sp>
        <p:nvSpPr>
          <p:cNvPr id="75" name="Google Shape;75;g291385b0b5c_0_46"/>
          <p:cNvSpPr txBox="1"/>
          <p:nvPr>
            <p:ph idx="1" type="body"/>
          </p:nvPr>
        </p:nvSpPr>
        <p:spPr>
          <a:xfrm>
            <a:off x="4816700" y="1247400"/>
            <a:ext cx="3653100" cy="21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Packages:</a:t>
            </a:r>
            <a:endParaRPr/>
          </a:p>
          <a:p>
            <a:pPr indent="-342900" lvl="0" marL="457200" rtl="0" algn="l">
              <a:spcBef>
                <a:spcPts val="0"/>
              </a:spcBef>
              <a:spcAft>
                <a:spcPts val="0"/>
              </a:spcAft>
              <a:buSzPts val="1800"/>
              <a:buChar char="●"/>
            </a:pPr>
            <a:r>
              <a:rPr lang="fr"/>
              <a:t>Composer </a:t>
            </a:r>
            <a:endParaRPr/>
          </a:p>
          <a:p>
            <a:pPr indent="-342900" lvl="1" marL="914400" rtl="0" algn="l">
              <a:spcBef>
                <a:spcPts val="0"/>
              </a:spcBef>
              <a:spcAft>
                <a:spcPts val="0"/>
              </a:spcAft>
              <a:buSzPts val="1800"/>
              <a:buChar char="○"/>
            </a:pPr>
            <a:r>
              <a:rPr lang="fr" sz="1800"/>
              <a:t>Symfony Console Component</a:t>
            </a:r>
            <a:endParaRPr sz="1800"/>
          </a:p>
          <a:p>
            <a:pPr indent="-342900" lvl="1" marL="914400" rtl="0" algn="l">
              <a:spcBef>
                <a:spcPts val="0"/>
              </a:spcBef>
              <a:spcAft>
                <a:spcPts val="0"/>
              </a:spcAft>
              <a:buSzPts val="1800"/>
              <a:buChar char="○"/>
            </a:pPr>
            <a:r>
              <a:rPr lang="fr" sz="1800"/>
              <a:t>scssphp</a:t>
            </a:r>
            <a:endParaRPr sz="1800"/>
          </a:p>
          <a:p>
            <a:pPr indent="-342900" lvl="1" marL="914400" rtl="0" algn="l">
              <a:spcBef>
                <a:spcPts val="0"/>
              </a:spcBef>
              <a:spcAft>
                <a:spcPts val="0"/>
              </a:spcAft>
              <a:buSzPts val="1800"/>
              <a:buChar char="○"/>
            </a:pPr>
            <a:r>
              <a:rPr lang="fr" sz="1800"/>
              <a:t>PSR4 Autoloader</a:t>
            </a:r>
            <a:endParaRPr/>
          </a:p>
        </p:txBody>
      </p:sp>
      <p:pic>
        <p:nvPicPr>
          <p:cNvPr id="76" name="Google Shape;76;g291385b0b5c_0_46"/>
          <p:cNvPicPr preferRelativeResize="0"/>
          <p:nvPr/>
        </p:nvPicPr>
        <p:blipFill>
          <a:blip r:embed="rId3">
            <a:alphaModFix/>
          </a:blip>
          <a:stretch>
            <a:fillRect/>
          </a:stretch>
        </p:blipFill>
        <p:spPr>
          <a:xfrm>
            <a:off x="544200" y="3630175"/>
            <a:ext cx="720000" cy="720000"/>
          </a:xfrm>
          <a:prstGeom prst="rect">
            <a:avLst/>
          </a:prstGeom>
          <a:noFill/>
          <a:ln>
            <a:noFill/>
          </a:ln>
        </p:spPr>
      </p:pic>
      <p:pic>
        <p:nvPicPr>
          <p:cNvPr id="77" name="Google Shape;77;g291385b0b5c_0_46"/>
          <p:cNvPicPr preferRelativeResize="0"/>
          <p:nvPr/>
        </p:nvPicPr>
        <p:blipFill>
          <a:blip r:embed="rId4">
            <a:alphaModFix/>
          </a:blip>
          <a:stretch>
            <a:fillRect/>
          </a:stretch>
        </p:blipFill>
        <p:spPr>
          <a:xfrm>
            <a:off x="1788675" y="4062450"/>
            <a:ext cx="720000" cy="720000"/>
          </a:xfrm>
          <a:prstGeom prst="rect">
            <a:avLst/>
          </a:prstGeom>
          <a:noFill/>
          <a:ln>
            <a:noFill/>
          </a:ln>
        </p:spPr>
      </p:pic>
      <p:pic>
        <p:nvPicPr>
          <p:cNvPr id="78" name="Google Shape;78;g291385b0b5c_0_46"/>
          <p:cNvPicPr preferRelativeResize="0"/>
          <p:nvPr/>
        </p:nvPicPr>
        <p:blipFill>
          <a:blip r:embed="rId5">
            <a:alphaModFix/>
          </a:blip>
          <a:stretch>
            <a:fillRect/>
          </a:stretch>
        </p:blipFill>
        <p:spPr>
          <a:xfrm>
            <a:off x="3356675" y="3630175"/>
            <a:ext cx="720000" cy="720000"/>
          </a:xfrm>
          <a:prstGeom prst="rect">
            <a:avLst/>
          </a:prstGeom>
          <a:noFill/>
          <a:ln>
            <a:noFill/>
          </a:ln>
        </p:spPr>
      </p:pic>
      <p:pic>
        <p:nvPicPr>
          <p:cNvPr id="79" name="Google Shape;79;g291385b0b5c_0_46"/>
          <p:cNvPicPr preferRelativeResize="0"/>
          <p:nvPr/>
        </p:nvPicPr>
        <p:blipFill>
          <a:blip r:embed="rId6">
            <a:alphaModFix/>
          </a:blip>
          <a:stretch>
            <a:fillRect/>
          </a:stretch>
        </p:blipFill>
        <p:spPr>
          <a:xfrm>
            <a:off x="4924675" y="4062450"/>
            <a:ext cx="720000" cy="720000"/>
          </a:xfrm>
          <a:prstGeom prst="rect">
            <a:avLst/>
          </a:prstGeom>
          <a:noFill/>
          <a:ln>
            <a:noFill/>
          </a:ln>
        </p:spPr>
      </p:pic>
      <p:pic>
        <p:nvPicPr>
          <p:cNvPr id="80" name="Google Shape;80;g291385b0b5c_0_46"/>
          <p:cNvPicPr preferRelativeResize="0"/>
          <p:nvPr/>
        </p:nvPicPr>
        <p:blipFill>
          <a:blip r:embed="rId7">
            <a:alphaModFix/>
          </a:blip>
          <a:stretch>
            <a:fillRect/>
          </a:stretch>
        </p:blipFill>
        <p:spPr>
          <a:xfrm>
            <a:off x="6283250" y="3698000"/>
            <a:ext cx="720000" cy="720000"/>
          </a:xfrm>
          <a:prstGeom prst="rect">
            <a:avLst/>
          </a:prstGeom>
          <a:noFill/>
          <a:ln>
            <a:noFill/>
          </a:ln>
        </p:spPr>
      </p:pic>
      <p:pic>
        <p:nvPicPr>
          <p:cNvPr id="81" name="Google Shape;81;g291385b0b5c_0_46"/>
          <p:cNvPicPr preferRelativeResize="0"/>
          <p:nvPr/>
        </p:nvPicPr>
        <p:blipFill>
          <a:blip r:embed="rId8">
            <a:alphaModFix/>
          </a:blip>
          <a:stretch>
            <a:fillRect/>
          </a:stretch>
        </p:blipFill>
        <p:spPr>
          <a:xfrm>
            <a:off x="7749800" y="4062450"/>
            <a:ext cx="720000" cy="72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a:solidFill>
                  <a:schemeClr val="lt2"/>
                </a:solidFill>
              </a:rPr>
              <a:t>3. Charte graphique</a:t>
            </a:r>
            <a:endParaRPr>
              <a:solidFill>
                <a:schemeClr val="lt2"/>
              </a:solidFill>
            </a:endParaRPr>
          </a:p>
        </p:txBody>
      </p:sp>
      <p:sp>
        <p:nvSpPr>
          <p:cNvPr id="87" name="Google Shape;87;p4"/>
          <p:cNvSpPr txBox="1"/>
          <p:nvPr>
            <p:ph idx="1" type="body"/>
          </p:nvPr>
        </p:nvSpPr>
        <p:spPr>
          <a:xfrm>
            <a:off x="478000" y="1183300"/>
            <a:ext cx="2035800" cy="787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fr"/>
              <a:t>Futuriste</a:t>
            </a:r>
            <a:endParaRPr/>
          </a:p>
          <a:p>
            <a:pPr indent="-342900" lvl="0" marL="457200" rtl="0" algn="l">
              <a:spcBef>
                <a:spcPts val="0"/>
              </a:spcBef>
              <a:spcAft>
                <a:spcPts val="0"/>
              </a:spcAft>
              <a:buSzPts val="1800"/>
              <a:buChar char="●"/>
            </a:pPr>
            <a:r>
              <a:rPr lang="fr"/>
              <a:t>Tons de vert</a:t>
            </a:r>
            <a:endParaRPr/>
          </a:p>
        </p:txBody>
      </p:sp>
      <p:pic>
        <p:nvPicPr>
          <p:cNvPr id="88" name="Google Shape;88;p4"/>
          <p:cNvPicPr preferRelativeResize="0"/>
          <p:nvPr/>
        </p:nvPicPr>
        <p:blipFill>
          <a:blip r:embed="rId3">
            <a:alphaModFix/>
          </a:blip>
          <a:stretch>
            <a:fillRect/>
          </a:stretch>
        </p:blipFill>
        <p:spPr>
          <a:xfrm>
            <a:off x="4311425" y="1247400"/>
            <a:ext cx="4520875" cy="2265500"/>
          </a:xfrm>
          <a:prstGeom prst="rect">
            <a:avLst/>
          </a:prstGeom>
          <a:noFill/>
          <a:ln cap="flat" cmpd="sng" w="19050">
            <a:solidFill>
              <a:schemeClr val="lt2"/>
            </a:solidFill>
            <a:prstDash val="solid"/>
            <a:round/>
            <a:headEnd len="sm" w="sm" type="none"/>
            <a:tailEnd len="sm" w="sm" type="none"/>
          </a:ln>
        </p:spPr>
      </p:pic>
      <p:pic>
        <p:nvPicPr>
          <p:cNvPr id="89" name="Google Shape;89;p4"/>
          <p:cNvPicPr preferRelativeResize="0"/>
          <p:nvPr/>
        </p:nvPicPr>
        <p:blipFill>
          <a:blip r:embed="rId4">
            <a:alphaModFix/>
          </a:blip>
          <a:stretch>
            <a:fillRect/>
          </a:stretch>
        </p:blipFill>
        <p:spPr>
          <a:xfrm>
            <a:off x="4533363" y="3709650"/>
            <a:ext cx="4077000" cy="1080000"/>
          </a:xfrm>
          <a:prstGeom prst="rect">
            <a:avLst/>
          </a:prstGeom>
          <a:noFill/>
          <a:ln cap="flat" cmpd="sng" w="19050">
            <a:solidFill>
              <a:schemeClr val="lt2"/>
            </a:solidFill>
            <a:prstDash val="solid"/>
            <a:round/>
            <a:headEnd len="sm" w="sm" type="none"/>
            <a:tailEnd len="sm" w="sm" type="none"/>
          </a:ln>
        </p:spPr>
      </p:pic>
      <p:pic>
        <p:nvPicPr>
          <p:cNvPr id="90" name="Google Shape;90;p4"/>
          <p:cNvPicPr preferRelativeResize="0"/>
          <p:nvPr/>
        </p:nvPicPr>
        <p:blipFill>
          <a:blip r:embed="rId5">
            <a:alphaModFix/>
          </a:blip>
          <a:stretch>
            <a:fillRect/>
          </a:stretch>
        </p:blipFill>
        <p:spPr>
          <a:xfrm>
            <a:off x="255088" y="2872300"/>
            <a:ext cx="2209499" cy="900000"/>
          </a:xfrm>
          <a:prstGeom prst="rect">
            <a:avLst/>
          </a:prstGeom>
          <a:noFill/>
          <a:ln cap="flat" cmpd="sng" w="19050">
            <a:solidFill>
              <a:schemeClr val="lt2"/>
            </a:solidFill>
            <a:prstDash val="solid"/>
            <a:round/>
            <a:headEnd len="sm" w="sm" type="none"/>
            <a:tailEnd len="sm" w="sm" type="none"/>
          </a:ln>
        </p:spPr>
      </p:pic>
      <p:pic>
        <p:nvPicPr>
          <p:cNvPr id="91" name="Google Shape;91;p4"/>
          <p:cNvPicPr preferRelativeResize="0"/>
          <p:nvPr/>
        </p:nvPicPr>
        <p:blipFill>
          <a:blip r:embed="rId6">
            <a:alphaModFix/>
          </a:blip>
          <a:stretch>
            <a:fillRect/>
          </a:stretch>
        </p:blipFill>
        <p:spPr>
          <a:xfrm>
            <a:off x="2015938" y="3931288"/>
            <a:ext cx="1741500" cy="900000"/>
          </a:xfrm>
          <a:prstGeom prst="rect">
            <a:avLst/>
          </a:prstGeom>
          <a:noFill/>
          <a:ln cap="flat" cmpd="sng" w="19050">
            <a:solidFill>
              <a:schemeClr val="lt2"/>
            </a:solidFill>
            <a:prstDash val="solid"/>
            <a:round/>
            <a:headEnd len="sm" w="sm" type="none"/>
            <a:tailEnd len="sm" w="sm" type="none"/>
          </a:ln>
        </p:spPr>
      </p:pic>
      <p:sp>
        <p:nvSpPr>
          <p:cNvPr id="92" name="Google Shape;92;p4"/>
          <p:cNvSpPr txBox="1"/>
          <p:nvPr/>
        </p:nvSpPr>
        <p:spPr>
          <a:xfrm>
            <a:off x="3036550" y="3122200"/>
            <a:ext cx="72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2"/>
                </a:solidFill>
                <a:latin typeface="Exo 2"/>
                <a:ea typeface="Exo 2"/>
                <a:cs typeface="Exo 2"/>
                <a:sym typeface="Exo 2"/>
              </a:rPr>
              <a:t>Titres</a:t>
            </a:r>
            <a:endParaRPr>
              <a:solidFill>
                <a:schemeClr val="lt2"/>
              </a:solidFill>
              <a:latin typeface="Exo 2"/>
              <a:ea typeface="Exo 2"/>
              <a:cs typeface="Exo 2"/>
              <a:sym typeface="Exo 2"/>
            </a:endParaRPr>
          </a:p>
        </p:txBody>
      </p:sp>
      <p:sp>
        <p:nvSpPr>
          <p:cNvPr id="93" name="Google Shape;93;p4"/>
          <p:cNvSpPr txBox="1"/>
          <p:nvPr/>
        </p:nvSpPr>
        <p:spPr>
          <a:xfrm>
            <a:off x="254950" y="4181200"/>
            <a:ext cx="720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2"/>
                </a:solidFill>
                <a:latin typeface="Exo 2"/>
                <a:ea typeface="Exo 2"/>
                <a:cs typeface="Exo 2"/>
                <a:sym typeface="Exo 2"/>
              </a:rPr>
              <a:t>Textes</a:t>
            </a:r>
            <a:endParaRPr>
              <a:solidFill>
                <a:schemeClr val="lt2"/>
              </a:solidFill>
              <a:latin typeface="Exo 2"/>
              <a:ea typeface="Exo 2"/>
              <a:cs typeface="Exo 2"/>
              <a:sym typeface="Exo 2"/>
            </a:endParaRPr>
          </a:p>
        </p:txBody>
      </p:sp>
      <p:cxnSp>
        <p:nvCxnSpPr>
          <p:cNvPr id="94" name="Google Shape;94;p4"/>
          <p:cNvCxnSpPr>
            <a:stCxn id="90" idx="3"/>
            <a:endCxn id="92" idx="1"/>
          </p:cNvCxnSpPr>
          <p:nvPr/>
        </p:nvCxnSpPr>
        <p:spPr>
          <a:xfrm>
            <a:off x="2464587" y="3322300"/>
            <a:ext cx="572100" cy="0"/>
          </a:xfrm>
          <a:prstGeom prst="straightConnector1">
            <a:avLst/>
          </a:prstGeom>
          <a:noFill/>
          <a:ln cap="flat" cmpd="sng" w="19050">
            <a:solidFill>
              <a:schemeClr val="lt2"/>
            </a:solidFill>
            <a:prstDash val="solid"/>
            <a:round/>
            <a:headEnd len="med" w="med" type="none"/>
            <a:tailEnd len="med" w="med" type="none"/>
          </a:ln>
        </p:spPr>
      </p:cxnSp>
      <p:cxnSp>
        <p:nvCxnSpPr>
          <p:cNvPr id="95" name="Google Shape;95;p4"/>
          <p:cNvCxnSpPr/>
          <p:nvPr/>
        </p:nvCxnSpPr>
        <p:spPr>
          <a:xfrm rot="10800000">
            <a:off x="975988" y="4381288"/>
            <a:ext cx="1039800" cy="0"/>
          </a:xfrm>
          <a:prstGeom prst="straightConnector1">
            <a:avLst/>
          </a:prstGeom>
          <a:noFill/>
          <a:ln cap="flat" cmpd="sng" w="19050">
            <a:solidFill>
              <a:schemeClr val="lt2"/>
            </a:solidFill>
            <a:prstDash val="solid"/>
            <a:round/>
            <a:headEnd len="med" w="med" type="none"/>
            <a:tailEnd len="med" w="med" type="none"/>
          </a:ln>
        </p:spPr>
      </p:cxnSp>
      <p:pic>
        <p:nvPicPr>
          <p:cNvPr id="96" name="Google Shape;96;p4"/>
          <p:cNvPicPr preferRelativeResize="0"/>
          <p:nvPr/>
        </p:nvPicPr>
        <p:blipFill>
          <a:blip r:embed="rId7">
            <a:alphaModFix/>
          </a:blip>
          <a:stretch>
            <a:fillRect/>
          </a:stretch>
        </p:blipFill>
        <p:spPr>
          <a:xfrm>
            <a:off x="2023325" y="2104850"/>
            <a:ext cx="1454595" cy="36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fr">
                <a:solidFill>
                  <a:schemeClr val="lt2"/>
                </a:solidFill>
              </a:rPr>
              <a:t>4. Fonctionnalités</a:t>
            </a:r>
            <a:endParaRPr>
              <a:solidFill>
                <a:schemeClr val="lt2"/>
              </a:solidFill>
            </a:endParaRPr>
          </a:p>
        </p:txBody>
      </p:sp>
      <p:sp>
        <p:nvSpPr>
          <p:cNvPr id="102" name="Google Shape;102;p6"/>
          <p:cNvSpPr txBox="1"/>
          <p:nvPr>
            <p:ph idx="1" type="body"/>
          </p:nvPr>
        </p:nvSpPr>
        <p:spPr>
          <a:xfrm>
            <a:off x="562050" y="1093950"/>
            <a:ext cx="4219200" cy="35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t>Utilisateur normal :</a:t>
            </a:r>
            <a:endParaRPr/>
          </a:p>
          <a:p>
            <a:pPr indent="-342900" lvl="0" marL="457200" rtl="0" algn="l">
              <a:lnSpc>
                <a:spcPct val="115000"/>
              </a:lnSpc>
              <a:spcBef>
                <a:spcPts val="1200"/>
              </a:spcBef>
              <a:spcAft>
                <a:spcPts val="0"/>
              </a:spcAft>
              <a:buSzPts val="1800"/>
              <a:buChar char="●"/>
            </a:pPr>
            <a:r>
              <a:rPr lang="fr"/>
              <a:t>Inscription et connexion</a:t>
            </a:r>
            <a:endParaRPr/>
          </a:p>
          <a:p>
            <a:pPr indent="-342900" lvl="0" marL="457200" rtl="0" algn="l">
              <a:lnSpc>
                <a:spcPct val="115000"/>
              </a:lnSpc>
              <a:spcBef>
                <a:spcPts val="0"/>
              </a:spcBef>
              <a:spcAft>
                <a:spcPts val="0"/>
              </a:spcAft>
              <a:buSzPts val="1800"/>
              <a:buChar char="●"/>
            </a:pPr>
            <a:r>
              <a:rPr lang="fr"/>
              <a:t>Accès à un espace personnel </a:t>
            </a:r>
            <a:endParaRPr/>
          </a:p>
          <a:p>
            <a:pPr indent="-342900" lvl="0" marL="457200" rtl="0" algn="l">
              <a:lnSpc>
                <a:spcPct val="115000"/>
              </a:lnSpc>
              <a:spcBef>
                <a:spcPts val="0"/>
              </a:spcBef>
              <a:spcAft>
                <a:spcPts val="0"/>
              </a:spcAft>
              <a:buSzPts val="1800"/>
              <a:buChar char="●"/>
            </a:pPr>
            <a:r>
              <a:rPr lang="fr"/>
              <a:t>Modification / suppression des données personnelles ou du compte</a:t>
            </a:r>
            <a:endParaRPr/>
          </a:p>
          <a:p>
            <a:pPr indent="-342900" lvl="0" marL="457200" rtl="0" algn="l">
              <a:lnSpc>
                <a:spcPct val="115000"/>
              </a:lnSpc>
              <a:spcBef>
                <a:spcPts val="0"/>
              </a:spcBef>
              <a:spcAft>
                <a:spcPts val="0"/>
              </a:spcAft>
              <a:buSzPts val="1800"/>
              <a:buChar char="●"/>
            </a:pPr>
            <a:r>
              <a:rPr lang="fr"/>
              <a:t>Accès à la liste des scores triés par catégorie de langage</a:t>
            </a:r>
            <a:endParaRPr/>
          </a:p>
          <a:p>
            <a:pPr indent="-342900" lvl="0" marL="457200" rtl="0" algn="l">
              <a:lnSpc>
                <a:spcPct val="115000"/>
              </a:lnSpc>
              <a:spcBef>
                <a:spcPts val="0"/>
              </a:spcBef>
              <a:spcAft>
                <a:spcPts val="0"/>
              </a:spcAft>
              <a:buSzPts val="1800"/>
              <a:buChar char="●"/>
            </a:pPr>
            <a:r>
              <a:rPr lang="fr"/>
              <a:t>Accès aux quiz</a:t>
            </a:r>
            <a:endParaRPr/>
          </a:p>
        </p:txBody>
      </p:sp>
      <p:sp>
        <p:nvSpPr>
          <p:cNvPr id="103" name="Google Shape;103;p6"/>
          <p:cNvSpPr txBox="1"/>
          <p:nvPr>
            <p:ph idx="1" type="body"/>
          </p:nvPr>
        </p:nvSpPr>
        <p:spPr>
          <a:xfrm>
            <a:off x="5045400" y="1093950"/>
            <a:ext cx="3641700" cy="358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fr"/>
              <a:t>Utilisateur administrateur :</a:t>
            </a:r>
            <a:endParaRPr/>
          </a:p>
          <a:p>
            <a:pPr indent="-342900" lvl="0" marL="457200" rtl="0" algn="l">
              <a:lnSpc>
                <a:spcPct val="115000"/>
              </a:lnSpc>
              <a:spcBef>
                <a:spcPts val="1200"/>
              </a:spcBef>
              <a:spcAft>
                <a:spcPts val="0"/>
              </a:spcAft>
              <a:buSzPts val="1800"/>
              <a:buChar char="●"/>
            </a:pPr>
            <a:r>
              <a:rPr lang="fr"/>
              <a:t>Inscription et connexion</a:t>
            </a:r>
            <a:endParaRPr/>
          </a:p>
          <a:p>
            <a:pPr indent="-342900" lvl="0" marL="457200" rtl="0" algn="l">
              <a:lnSpc>
                <a:spcPct val="115000"/>
              </a:lnSpc>
              <a:spcBef>
                <a:spcPts val="0"/>
              </a:spcBef>
              <a:spcAft>
                <a:spcPts val="0"/>
              </a:spcAft>
              <a:buSzPts val="1800"/>
              <a:buChar char="●"/>
            </a:pPr>
            <a:r>
              <a:rPr lang="fr"/>
              <a:t>Accès à un espace personnel </a:t>
            </a:r>
            <a:endParaRPr/>
          </a:p>
          <a:p>
            <a:pPr indent="-342900" lvl="0" marL="457200" rtl="0" algn="l">
              <a:lnSpc>
                <a:spcPct val="115000"/>
              </a:lnSpc>
              <a:spcBef>
                <a:spcPts val="0"/>
              </a:spcBef>
              <a:spcAft>
                <a:spcPts val="0"/>
              </a:spcAft>
              <a:buSzPts val="1800"/>
              <a:buChar char="●"/>
            </a:pPr>
            <a:r>
              <a:rPr lang="fr"/>
              <a:t>Modification / suppression des données personnelles ou du compte</a:t>
            </a:r>
            <a:endParaRPr/>
          </a:p>
          <a:p>
            <a:pPr indent="-342900" lvl="0" marL="457200" rtl="0" algn="l">
              <a:lnSpc>
                <a:spcPct val="115000"/>
              </a:lnSpc>
              <a:spcBef>
                <a:spcPts val="0"/>
              </a:spcBef>
              <a:spcAft>
                <a:spcPts val="0"/>
              </a:spcAft>
              <a:buSzPts val="1800"/>
              <a:buChar char="●"/>
            </a:pPr>
            <a:r>
              <a:rPr lang="fr"/>
              <a:t>Panneau d’administration complet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fr"/>
              <a:t>5. Conception de la base de données</a:t>
            </a:r>
            <a:endParaRPr/>
          </a:p>
          <a:p>
            <a:pPr indent="0" lvl="0" marL="0" rtl="0" algn="l">
              <a:lnSpc>
                <a:spcPct val="100000"/>
              </a:lnSpc>
              <a:spcBef>
                <a:spcPts val="0"/>
              </a:spcBef>
              <a:spcAft>
                <a:spcPts val="0"/>
              </a:spcAft>
              <a:buSzPct val="111111"/>
              <a:buNone/>
            </a:pPr>
            <a:r>
              <a:t/>
            </a:r>
            <a:endParaRPr/>
          </a:p>
        </p:txBody>
      </p:sp>
      <p:sp>
        <p:nvSpPr>
          <p:cNvPr id="109" name="Google Shape;109;p8"/>
          <p:cNvSpPr txBox="1"/>
          <p:nvPr>
            <p:ph idx="1" type="body"/>
          </p:nvPr>
        </p:nvSpPr>
        <p:spPr>
          <a:xfrm>
            <a:off x="311700" y="1247400"/>
            <a:ext cx="1786200" cy="3300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fr"/>
              <a:t>Diagramme de classe UML</a:t>
            </a:r>
            <a:endParaRPr/>
          </a:p>
        </p:txBody>
      </p:sp>
      <p:pic>
        <p:nvPicPr>
          <p:cNvPr id="110" name="Google Shape;110;p8"/>
          <p:cNvPicPr preferRelativeResize="0"/>
          <p:nvPr/>
        </p:nvPicPr>
        <p:blipFill>
          <a:blip r:embed="rId3">
            <a:alphaModFix/>
          </a:blip>
          <a:stretch>
            <a:fillRect/>
          </a:stretch>
        </p:blipFill>
        <p:spPr>
          <a:xfrm>
            <a:off x="2460300" y="1247400"/>
            <a:ext cx="6372001" cy="36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311700" y="360000"/>
            <a:ext cx="8520600" cy="88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fr"/>
              <a:t>5. Conception de la base de données</a:t>
            </a:r>
            <a:endParaRPr/>
          </a:p>
        </p:txBody>
      </p:sp>
      <p:sp>
        <p:nvSpPr>
          <p:cNvPr id="116" name="Google Shape;116;p7"/>
          <p:cNvSpPr txBox="1"/>
          <p:nvPr>
            <p:ph idx="1" type="body"/>
          </p:nvPr>
        </p:nvSpPr>
        <p:spPr>
          <a:xfrm>
            <a:off x="424375" y="1362325"/>
            <a:ext cx="3112200" cy="3186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fr"/>
              <a:t>Schéma de base de données</a:t>
            </a:r>
            <a:endParaRPr/>
          </a:p>
          <a:p>
            <a:pPr indent="0" lvl="0" marL="0" rtl="0" algn="ctr">
              <a:lnSpc>
                <a:spcPct val="115000"/>
              </a:lnSpc>
              <a:spcBef>
                <a:spcPts val="0"/>
              </a:spcBef>
              <a:spcAft>
                <a:spcPts val="0"/>
              </a:spcAft>
              <a:buNone/>
            </a:pPr>
            <a:r>
              <a:t/>
            </a:r>
            <a:endParaRPr/>
          </a:p>
          <a:p>
            <a:pPr indent="0" lvl="0" marL="0" rtl="0" algn="ctr">
              <a:lnSpc>
                <a:spcPct val="115000"/>
              </a:lnSpc>
              <a:spcBef>
                <a:spcPts val="0"/>
              </a:spcBef>
              <a:spcAft>
                <a:spcPts val="0"/>
              </a:spcAft>
              <a:buNone/>
            </a:pPr>
            <a:r>
              <a:rPr lang="fr"/>
              <a:t>Système de gestion de base de données relationnelle : </a:t>
            </a:r>
            <a:endParaRPr/>
          </a:p>
          <a:p>
            <a:pPr indent="0" lvl="0" marL="0" rtl="0" algn="l">
              <a:lnSpc>
                <a:spcPct val="115000"/>
              </a:lnSpc>
              <a:spcBef>
                <a:spcPts val="0"/>
              </a:spcBef>
              <a:spcAft>
                <a:spcPts val="0"/>
              </a:spcAft>
              <a:buNone/>
            </a:pPr>
            <a:r>
              <a:t/>
            </a:r>
            <a:endParaRPr/>
          </a:p>
          <a:p>
            <a:pPr indent="0" lvl="0" marL="0" rtl="0" algn="ctr">
              <a:lnSpc>
                <a:spcPct val="115000"/>
              </a:lnSpc>
              <a:spcBef>
                <a:spcPts val="0"/>
              </a:spcBef>
              <a:spcAft>
                <a:spcPts val="0"/>
              </a:spcAft>
              <a:buNone/>
            </a:pPr>
            <a:r>
              <a:rPr lang="fr"/>
              <a:t>MariaDB</a:t>
            </a:r>
            <a:endParaRPr/>
          </a:p>
        </p:txBody>
      </p:sp>
      <p:pic>
        <p:nvPicPr>
          <p:cNvPr id="117" name="Google Shape;117;p7"/>
          <p:cNvPicPr preferRelativeResize="0"/>
          <p:nvPr/>
        </p:nvPicPr>
        <p:blipFill>
          <a:blip r:embed="rId3">
            <a:alphaModFix/>
          </a:blip>
          <a:stretch>
            <a:fillRect/>
          </a:stretch>
        </p:blipFill>
        <p:spPr>
          <a:xfrm>
            <a:off x="3879450" y="1200238"/>
            <a:ext cx="4849092" cy="3600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92a2be7cb5_0_0"/>
          <p:cNvSpPr txBox="1"/>
          <p:nvPr>
            <p:ph type="title"/>
          </p:nvPr>
        </p:nvSpPr>
        <p:spPr>
          <a:xfrm>
            <a:off x="311700" y="360000"/>
            <a:ext cx="8520600" cy="88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6. Démonstration d’un CRUD</a:t>
            </a:r>
            <a:endParaRPr/>
          </a:p>
        </p:txBody>
      </p:sp>
      <p:sp>
        <p:nvSpPr>
          <p:cNvPr id="123" name="Google Shape;123;g292a2be7cb5_0_0"/>
          <p:cNvSpPr txBox="1"/>
          <p:nvPr>
            <p:ph idx="1" type="body"/>
          </p:nvPr>
        </p:nvSpPr>
        <p:spPr>
          <a:xfrm>
            <a:off x="562050" y="1362313"/>
            <a:ext cx="80199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Création, modification et suppression d’une question de quiz.</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uturistic">
  <a:themeElements>
    <a:clrScheme name="Simple Dark">
      <a:dk1>
        <a:srgbClr val="072430"/>
      </a:dk1>
      <a:lt1>
        <a:srgbClr val="00535A"/>
      </a:lt1>
      <a:dk2>
        <a:srgbClr val="107377"/>
      </a:dk2>
      <a:lt2>
        <a:srgbClr val="00FFFF"/>
      </a:lt2>
      <a:accent1>
        <a:srgbClr val="0CAABE"/>
      </a:accent1>
      <a:accent2>
        <a:srgbClr val="FF3366"/>
      </a:accent2>
      <a:accent3>
        <a:srgbClr val="FFFFFF"/>
      </a:accent3>
      <a:accent4>
        <a:srgbClr val="FFFFFF"/>
      </a:accent4>
      <a:accent5>
        <a:srgbClr val="FFFFFF"/>
      </a:accent5>
      <a:accent6>
        <a:srgbClr val="FFFFFF"/>
      </a:accent6>
      <a:hlink>
        <a:srgbClr val="00FFFF"/>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