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7ab00730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7ab00730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85f5b649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85f5b649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85f5b649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85f5b649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7ab00730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7ab00730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7ab00730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7ab00730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85f5b64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85f5b64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ab00730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7ab00730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7ab00730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7ab00730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fr" sz="140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the  Organisation for Economic Co-operation and Development</a:t>
            </a:r>
            <a:endParaRPr sz="1400">
              <a:solidFill>
                <a:srgbClr val="0B1E2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1E2D"/>
              </a:buClr>
              <a:buSzPts val="1400"/>
              <a:buFont typeface="Lato"/>
              <a:buChar char="●"/>
            </a:pPr>
            <a:r>
              <a:rPr b="1" i="1" lang="fr" sz="140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PISA = The Programme for International Student Assessment </a:t>
            </a:r>
            <a:endParaRPr b="1" i="1" sz="1400">
              <a:solidFill>
                <a:srgbClr val="0B1E2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1E2D"/>
              </a:buClr>
              <a:buSzPts val="1400"/>
              <a:buFont typeface="Lato"/>
              <a:buChar char="●"/>
            </a:pPr>
            <a:r>
              <a:t/>
            </a:r>
            <a:endParaRPr b="1" i="1" sz="1400">
              <a:solidFill>
                <a:srgbClr val="0B1E2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7ab00730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7ab00730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7ab00730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7ab00730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7ab00730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7ab00730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7ab00730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7ab00730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7ab00730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7ab00730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6500" y="1430550"/>
            <a:ext cx="7802700" cy="22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422">
                <a:latin typeface="Lato"/>
                <a:ea typeface="Lato"/>
                <a:cs typeface="Lato"/>
                <a:sym typeface="Lato"/>
              </a:rPr>
              <a:t>Impact  of PISA indexes on economic aspects: </a:t>
            </a:r>
            <a:r>
              <a:rPr i="1" lang="fr" sz="4433">
                <a:latin typeface="Lato"/>
                <a:ea typeface="Lato"/>
                <a:cs typeface="Lato"/>
                <a:sym typeface="Lato"/>
              </a:rPr>
              <a:t>social inequality analysis</a:t>
            </a:r>
            <a:endParaRPr i="1" sz="4433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6953025" y="4496450"/>
            <a:ext cx="2588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Aurélie LE DUIGOU</a:t>
            </a:r>
            <a:endParaRPr i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54475" y="82400"/>
            <a:ext cx="2325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3800">
                <a:latin typeface="Lato"/>
                <a:ea typeface="Lato"/>
                <a:cs typeface="Lato"/>
                <a:sym typeface="Lato"/>
              </a:rPr>
              <a:t>Insights(4)</a:t>
            </a:r>
            <a:endParaRPr i="1" sz="3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84925" y="995850"/>
            <a:ext cx="2500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700">
                <a:latin typeface="Roboto"/>
                <a:ea typeface="Roboto"/>
                <a:cs typeface="Roboto"/>
                <a:sym typeface="Roboto"/>
              </a:rPr>
              <a:t>Correlation matrix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0" y="1442250"/>
            <a:ext cx="22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PISA data from  2006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54475" y="1754700"/>
            <a:ext cx="23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Economic data from 2016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925" y="360825"/>
            <a:ext cx="4547271" cy="42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153525" y="2719800"/>
            <a:ext cx="41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0" y="2401025"/>
            <a:ext cx="4836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fr" sz="1700">
                <a:latin typeface="Roboto"/>
                <a:ea typeface="Roboto"/>
                <a:cs typeface="Roboto"/>
                <a:sym typeface="Roboto"/>
              </a:rPr>
              <a:t>Corr. Math-Emp(boy) &lt; </a:t>
            </a:r>
            <a:r>
              <a:rPr lang="fr" sz="1700">
                <a:latin typeface="Roboto"/>
                <a:ea typeface="Roboto"/>
                <a:cs typeface="Roboto"/>
                <a:sym typeface="Roboto"/>
              </a:rPr>
              <a:t>Corr. Math-EMP(girl)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7632975" y="1842450"/>
            <a:ext cx="340200" cy="446400"/>
          </a:xfrm>
          <a:prstGeom prst="ellipse">
            <a:avLst/>
          </a:prstGeom>
          <a:noFill/>
          <a:ln cap="flat" cmpd="sng" w="76200">
            <a:solidFill>
              <a:srgbClr val="0B1E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7292775" y="1227150"/>
            <a:ext cx="340200" cy="446400"/>
          </a:xfrm>
          <a:prstGeom prst="ellipse">
            <a:avLst/>
          </a:prstGeom>
          <a:noFill/>
          <a:ln cap="flat" cmpd="sng" w="76200">
            <a:solidFill>
              <a:srgbClr val="0B1E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230300" y="3312025"/>
            <a:ext cx="34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54475" y="82400"/>
            <a:ext cx="2325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3800">
                <a:latin typeface="Lato"/>
                <a:ea typeface="Lato"/>
                <a:cs typeface="Lato"/>
                <a:sym typeface="Lato"/>
              </a:rPr>
              <a:t>Insights(4)</a:t>
            </a:r>
            <a:endParaRPr i="1" sz="3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84925" y="995850"/>
            <a:ext cx="2500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700">
                <a:latin typeface="Roboto"/>
                <a:ea typeface="Roboto"/>
                <a:cs typeface="Roboto"/>
                <a:sym typeface="Roboto"/>
              </a:rPr>
              <a:t>Correlation matrix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0" y="1442250"/>
            <a:ext cx="22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PISA data from  2006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54475" y="1754700"/>
            <a:ext cx="23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Economic data from 2016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925" y="360825"/>
            <a:ext cx="4547271" cy="42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153525" y="2719800"/>
            <a:ext cx="41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0" y="2401025"/>
            <a:ext cx="4836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fr" sz="1700">
                <a:latin typeface="Roboto"/>
                <a:ea typeface="Roboto"/>
                <a:cs typeface="Roboto"/>
                <a:sym typeface="Roboto"/>
              </a:rPr>
              <a:t>Corr. Math-Emp(boy) </a:t>
            </a:r>
            <a:r>
              <a:rPr b="1" lang="fr" sz="1700">
                <a:latin typeface="Roboto"/>
                <a:ea typeface="Roboto"/>
                <a:cs typeface="Roboto"/>
                <a:sym typeface="Roboto"/>
              </a:rPr>
              <a:t>&lt; </a:t>
            </a:r>
            <a:r>
              <a:rPr lang="fr" sz="1700">
                <a:latin typeface="Roboto"/>
                <a:ea typeface="Roboto"/>
                <a:cs typeface="Roboto"/>
                <a:sym typeface="Roboto"/>
              </a:rPr>
              <a:t>Corr. Math-EMP(girl)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6996875" y="1897275"/>
            <a:ext cx="340200" cy="446400"/>
          </a:xfrm>
          <a:prstGeom prst="ellipse">
            <a:avLst/>
          </a:prstGeom>
          <a:noFill/>
          <a:ln cap="flat" cmpd="sng" w="76200">
            <a:solidFill>
              <a:srgbClr val="0B1E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6656675" y="1238125"/>
            <a:ext cx="340200" cy="446400"/>
          </a:xfrm>
          <a:prstGeom prst="ellipse">
            <a:avLst/>
          </a:prstGeom>
          <a:noFill/>
          <a:ln cap="flat" cmpd="sng" w="76200">
            <a:solidFill>
              <a:srgbClr val="0B1E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54475" y="3355150"/>
            <a:ext cx="3498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fr" sz="1700">
                <a:latin typeface="Roboto"/>
                <a:ea typeface="Roboto"/>
                <a:cs typeface="Roboto"/>
                <a:sym typeface="Roboto"/>
              </a:rPr>
              <a:t>Corr. Read-Emp(boy) </a:t>
            </a:r>
            <a:r>
              <a:rPr b="1" lang="fr" sz="1700"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fr" sz="1700">
                <a:latin typeface="Roboto"/>
                <a:ea typeface="Roboto"/>
                <a:cs typeface="Roboto"/>
                <a:sym typeface="Roboto"/>
              </a:rPr>
              <a:t> Corr. Read-EMP(girl)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54475" y="82400"/>
            <a:ext cx="2325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3800">
                <a:latin typeface="Lato"/>
                <a:ea typeface="Lato"/>
                <a:cs typeface="Lato"/>
                <a:sym typeface="Lato"/>
              </a:rPr>
              <a:t>Insights(4)</a:t>
            </a:r>
            <a:endParaRPr i="1" sz="3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84925" y="995850"/>
            <a:ext cx="2500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700">
                <a:latin typeface="Roboto"/>
                <a:ea typeface="Roboto"/>
                <a:cs typeface="Roboto"/>
                <a:sym typeface="Roboto"/>
              </a:rPr>
              <a:t>Correlation matrix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0" y="1442250"/>
            <a:ext cx="22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 PISA data from  2006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54475" y="1754700"/>
            <a:ext cx="23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Economic data from 2016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925" y="360825"/>
            <a:ext cx="4547271" cy="42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153525" y="2719800"/>
            <a:ext cx="41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0" y="2401025"/>
            <a:ext cx="4836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fr" sz="17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fr" sz="1700">
                <a:latin typeface="Roboto"/>
                <a:ea typeface="Roboto"/>
                <a:cs typeface="Roboto"/>
                <a:sym typeface="Roboto"/>
              </a:rPr>
              <a:t>orr. math-Emp(boy) </a:t>
            </a:r>
            <a:r>
              <a:rPr b="1" lang="fr" sz="1700">
                <a:latin typeface="Roboto"/>
                <a:ea typeface="Roboto"/>
                <a:cs typeface="Roboto"/>
                <a:sym typeface="Roboto"/>
              </a:rPr>
              <a:t>&lt; </a:t>
            </a:r>
            <a:r>
              <a:rPr lang="fr" sz="17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fr" sz="1700">
                <a:latin typeface="Roboto"/>
                <a:ea typeface="Roboto"/>
                <a:cs typeface="Roboto"/>
                <a:sym typeface="Roboto"/>
              </a:rPr>
              <a:t>orr. math-EMP(girl)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6316475" y="1842450"/>
            <a:ext cx="340200" cy="446400"/>
          </a:xfrm>
          <a:prstGeom prst="ellipse">
            <a:avLst/>
          </a:prstGeom>
          <a:noFill/>
          <a:ln cap="flat" cmpd="sng" w="76200">
            <a:solidFill>
              <a:srgbClr val="0B1E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5976275" y="1238125"/>
            <a:ext cx="340200" cy="446400"/>
          </a:xfrm>
          <a:prstGeom prst="ellipse">
            <a:avLst/>
          </a:prstGeom>
          <a:noFill/>
          <a:ln cap="flat" cmpd="sng" w="76200">
            <a:solidFill>
              <a:srgbClr val="0B1E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54475" y="3355150"/>
            <a:ext cx="3498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fr" sz="17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fr" sz="1700">
                <a:latin typeface="Roboto"/>
                <a:ea typeface="Roboto"/>
                <a:cs typeface="Roboto"/>
                <a:sym typeface="Roboto"/>
              </a:rPr>
              <a:t>orr. read-Emp(boy) </a:t>
            </a:r>
            <a:r>
              <a:rPr b="1" lang="fr" sz="1700"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fr" sz="1700">
                <a:latin typeface="Roboto"/>
                <a:ea typeface="Roboto"/>
                <a:cs typeface="Roboto"/>
                <a:sym typeface="Roboto"/>
              </a:rPr>
              <a:t> corr. read-EMP(girl)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54475" y="4298300"/>
            <a:ext cx="3498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fr" sz="1700">
                <a:latin typeface="Roboto"/>
                <a:ea typeface="Roboto"/>
                <a:cs typeface="Roboto"/>
                <a:sym typeface="Roboto"/>
              </a:rPr>
              <a:t>corr. science-EMP(boy) </a:t>
            </a:r>
            <a:r>
              <a:rPr b="1" lang="fr" sz="1700">
                <a:latin typeface="Roboto"/>
                <a:ea typeface="Roboto"/>
                <a:cs typeface="Roboto"/>
                <a:sym typeface="Roboto"/>
              </a:rPr>
              <a:t>&lt; </a:t>
            </a:r>
            <a:r>
              <a:rPr lang="fr" sz="1700">
                <a:latin typeface="Roboto"/>
                <a:ea typeface="Roboto"/>
                <a:cs typeface="Roboto"/>
                <a:sym typeface="Roboto"/>
              </a:rPr>
              <a:t>corr.science-EMP(girl)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Going further….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311700" y="1767250"/>
            <a:ext cx="8520600" cy="17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1E2D"/>
              </a:buClr>
              <a:buSzPts val="1800"/>
              <a:buChar char="●"/>
            </a:pPr>
            <a:r>
              <a:rPr lang="fr">
                <a:solidFill>
                  <a:srgbClr val="0B1E2D"/>
                </a:solidFill>
              </a:rPr>
              <a:t>Analysis with other economic variables (GDP): use of linear regressions</a:t>
            </a:r>
            <a:endParaRPr>
              <a:solidFill>
                <a:srgbClr val="0B1E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1E2D"/>
              </a:buClr>
              <a:buSzPts val="1800"/>
              <a:buChar char="●"/>
            </a:pPr>
            <a:r>
              <a:rPr lang="fr">
                <a:solidFill>
                  <a:srgbClr val="0B1E2D"/>
                </a:solidFill>
              </a:rPr>
              <a:t>Datasets from AFD </a:t>
            </a:r>
            <a:endParaRPr>
              <a:solidFill>
                <a:srgbClr val="0B1E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1E2D"/>
              </a:buClr>
              <a:buSzPts val="1800"/>
              <a:buChar char="●"/>
            </a:pPr>
            <a:r>
              <a:rPr lang="fr">
                <a:solidFill>
                  <a:srgbClr val="0B1E2D"/>
                </a:solidFill>
              </a:rPr>
              <a:t>Analysis with 2022 PISA assessments and datasets about COVID-19</a:t>
            </a:r>
            <a:endParaRPr>
              <a:solidFill>
                <a:srgbClr val="0B1E2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396925" y="155640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Thank you!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274175" y="98700"/>
            <a:ext cx="3388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3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Summary</a:t>
            </a:r>
            <a:endParaRPr b="1" i="1" sz="3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469575" y="1074750"/>
            <a:ext cx="66351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to"/>
              <a:buChar char="●"/>
            </a:pPr>
            <a:r>
              <a:rPr lang="fr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Datasets 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f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Limits and issues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f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Steps and tools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f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Insights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f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Executive summary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f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Going further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56875" y="102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400">
                <a:solidFill>
                  <a:srgbClr val="0B1E2D"/>
                </a:solidFill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Executive summary</a:t>
            </a:r>
            <a:endParaRPr b="1" i="1" sz="2400">
              <a:solidFill>
                <a:srgbClr val="0B1E2D"/>
              </a:solidFill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482575" y="800575"/>
            <a:ext cx="1107650" cy="1002500"/>
          </a:xfrm>
          <a:prstGeom prst="flowChartOffpageConnector">
            <a:avLst/>
          </a:prstGeom>
          <a:solidFill>
            <a:srgbClr val="EAD1D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Question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2478525" y="879575"/>
            <a:ext cx="6514500" cy="842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600"/>
              <a:buChar char="●"/>
            </a:pPr>
            <a:r>
              <a:rPr lang="fr" sz="1600">
                <a:solidFill>
                  <a:srgbClr val="1B212C"/>
                </a:solidFill>
              </a:rPr>
              <a:t> What are the </a:t>
            </a:r>
            <a:r>
              <a:rPr lang="fr" sz="1600">
                <a:solidFill>
                  <a:srgbClr val="1B212C"/>
                </a:solidFill>
              </a:rPr>
              <a:t>Impacts of PISA indexes on some economic aspects ? </a:t>
            </a:r>
            <a:endParaRPr sz="1600"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482575" y="1985175"/>
            <a:ext cx="1107650" cy="1002500"/>
          </a:xfrm>
          <a:prstGeom prst="flowChartOffpageConnector">
            <a:avLst/>
          </a:prstGeom>
          <a:solidFill>
            <a:srgbClr val="EAD1D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processing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478475" y="1985025"/>
            <a:ext cx="6514500" cy="844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EDA with tableau public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Cleaning data and EDA in python with pandas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Performance and correlation calculations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482575" y="3245200"/>
            <a:ext cx="1107650" cy="1002500"/>
          </a:xfrm>
          <a:prstGeom prst="flowChartOffpageConnector">
            <a:avLst/>
          </a:prstGeom>
          <a:solidFill>
            <a:srgbClr val="EAD1D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2478525" y="3037825"/>
            <a:ext cx="6514500" cy="1831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400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Countries with higher % employment = higher rates in PISA</a:t>
            </a:r>
            <a:endParaRPr>
              <a:solidFill>
                <a:srgbClr val="1B212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In reading :  Girl’s rate &gt; Boy’s rate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In maths : Boy’s rate &gt; Girl’s rate</a:t>
            </a:r>
            <a:endParaRPr>
              <a:solidFill>
                <a:srgbClr val="1B212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400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More &gt; rate in PISA, &gt; % employment</a:t>
            </a:r>
            <a:endParaRPr>
              <a:solidFill>
                <a:srgbClr val="1B212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400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More &gt; rate in PISA, &lt; income inequality</a:t>
            </a:r>
            <a:endParaRPr>
              <a:solidFill>
                <a:srgbClr val="1B212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400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Corr. math/read/science-EMP(boy)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&lt;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corr. math/read/science-EMP(girl)</a:t>
            </a:r>
            <a:endParaRPr>
              <a:solidFill>
                <a:srgbClr val="1B212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213000" y="157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fr" sz="2700"/>
              <a:t>Datasets</a:t>
            </a:r>
            <a:endParaRPr i="1" sz="2700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213000" y="1703325"/>
            <a:ext cx="7211700" cy="320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E2D"/>
              </a:buClr>
              <a:buSzPct val="100000"/>
              <a:buFont typeface="Lato"/>
              <a:buChar char="●"/>
            </a:pPr>
            <a:r>
              <a:rPr b="1" lang="fr" sz="560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Income inequality</a:t>
            </a:r>
            <a:r>
              <a:rPr lang="fr" sz="560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 (1976 to 2020 ) </a:t>
            </a:r>
            <a:r>
              <a:rPr i="1" lang="fr" sz="560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0&lt;</a:t>
            </a:r>
            <a:r>
              <a:rPr b="1" i="1" lang="fr" sz="560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i="1" lang="fr" sz="560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&lt;1</a:t>
            </a:r>
            <a:endParaRPr i="1" sz="5600">
              <a:solidFill>
                <a:srgbClr val="0B1E2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60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 0=  perfect equality , 1= perfect inequality</a:t>
            </a:r>
            <a:endParaRPr sz="5600">
              <a:solidFill>
                <a:srgbClr val="0B1E2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B1E2D"/>
              </a:buClr>
              <a:buSzPct val="100000"/>
              <a:buFont typeface="Lato"/>
              <a:buChar char="●"/>
            </a:pPr>
            <a:r>
              <a:rPr b="1" lang="fr" sz="560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Employment rate</a:t>
            </a:r>
            <a:r>
              <a:rPr lang="fr" sz="560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(1955 to 2021)= ratio of the employed to the working age </a:t>
            </a:r>
            <a:endParaRPr sz="5600">
              <a:solidFill>
                <a:srgbClr val="0B1E2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E2D"/>
              </a:buClr>
              <a:buSzPct val="119506"/>
              <a:buFont typeface="Lato"/>
              <a:buChar char="●"/>
            </a:pPr>
            <a:r>
              <a:rPr b="1" lang="fr" sz="569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PISA Indexes:</a:t>
            </a:r>
            <a:endParaRPr b="1" sz="5690">
              <a:solidFill>
                <a:srgbClr val="0B1E2D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69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standardised assessment </a:t>
            </a:r>
            <a:endParaRPr sz="5690">
              <a:solidFill>
                <a:srgbClr val="0B1E2D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690" u="sng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15-year-olds</a:t>
            </a:r>
            <a:r>
              <a:rPr lang="fr" sz="569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 in schools</a:t>
            </a:r>
            <a:endParaRPr sz="5690">
              <a:solidFill>
                <a:srgbClr val="0B1E2D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690" u="sng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4 500 and 10 000 students</a:t>
            </a:r>
            <a:r>
              <a:rPr i="1" lang="fr" sz="569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 sz="569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in each country.</a:t>
            </a:r>
            <a:endParaRPr sz="5690">
              <a:solidFill>
                <a:srgbClr val="0B1E2D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69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PISA indexes based on several </a:t>
            </a:r>
            <a:r>
              <a:rPr b="1" lang="fr" sz="569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socio-economic variables</a:t>
            </a:r>
            <a:r>
              <a:rPr lang="fr" sz="569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 such as </a:t>
            </a:r>
            <a:r>
              <a:rPr lang="fr" sz="559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the PISA index</a:t>
            </a:r>
            <a:endParaRPr sz="5590">
              <a:solidFill>
                <a:srgbClr val="0B1E2D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59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 of home educational resources, the PISA index of family wealth</a:t>
            </a:r>
            <a:endParaRPr sz="5590">
              <a:solidFill>
                <a:srgbClr val="0B1E2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B1E2D"/>
              </a:buClr>
              <a:buSzPct val="119506"/>
              <a:buFont typeface="Lato"/>
              <a:buChar char="●"/>
            </a:pPr>
            <a:r>
              <a:rPr b="1" lang="fr" sz="569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PISA assessments </a:t>
            </a:r>
            <a:r>
              <a:rPr lang="fr" sz="569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based on  </a:t>
            </a:r>
            <a:r>
              <a:rPr b="1" lang="fr" sz="569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reading</a:t>
            </a:r>
            <a:r>
              <a:rPr lang="fr" sz="569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fr" sz="569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mathematics </a:t>
            </a:r>
            <a:r>
              <a:rPr lang="fr" sz="569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b="1" lang="fr" sz="569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science</a:t>
            </a:r>
            <a:r>
              <a:rPr lang="fr" sz="5690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 performance</a:t>
            </a:r>
            <a:endParaRPr sz="5590">
              <a:solidFill>
                <a:srgbClr val="0B1E2D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90">
              <a:solidFill>
                <a:srgbClr val="0B1E2D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90">
              <a:solidFill>
                <a:srgbClr val="0B1E2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00">
              <a:solidFill>
                <a:srgbClr val="0B1E2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500" y="0"/>
            <a:ext cx="3203500" cy="10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263200" y="833500"/>
            <a:ext cx="5488200" cy="801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Datasets</a:t>
            </a:r>
            <a:r>
              <a:rPr lang="fr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 from (OECD)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Countries</a:t>
            </a:r>
            <a:r>
              <a:rPr lang="fr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  from Europe, Asia, South America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Limits and issues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29875"/>
            <a:ext cx="85206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1E2D"/>
              </a:buClr>
              <a:buSzPts val="1800"/>
              <a:buChar char="●"/>
            </a:pPr>
            <a:r>
              <a:rPr lang="fr">
                <a:solidFill>
                  <a:srgbClr val="0B1E2D"/>
                </a:solidFill>
              </a:rPr>
              <a:t>Missing values </a:t>
            </a:r>
            <a:endParaRPr>
              <a:solidFill>
                <a:srgbClr val="0B1E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1E2D"/>
              </a:buClr>
              <a:buSzPts val="1800"/>
              <a:buChar char="●"/>
            </a:pPr>
            <a:r>
              <a:rPr lang="fr">
                <a:solidFill>
                  <a:srgbClr val="0B1E2D"/>
                </a:solidFill>
              </a:rPr>
              <a:t>Joining the 5 csv files all together</a:t>
            </a:r>
            <a:endParaRPr>
              <a:solidFill>
                <a:srgbClr val="0B1E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1E2D"/>
              </a:buClr>
              <a:buSzPts val="1800"/>
              <a:buChar char="●"/>
            </a:pPr>
            <a:r>
              <a:rPr lang="fr">
                <a:solidFill>
                  <a:srgbClr val="0B1E2D"/>
                </a:solidFill>
              </a:rPr>
              <a:t>Selecting right values </a:t>
            </a:r>
            <a:endParaRPr>
              <a:solidFill>
                <a:srgbClr val="0B1E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1E2D"/>
              </a:buClr>
              <a:buSzPts val="1800"/>
              <a:buChar char="●"/>
            </a:pPr>
            <a:r>
              <a:rPr lang="fr">
                <a:solidFill>
                  <a:srgbClr val="0B1E2D"/>
                </a:solidFill>
              </a:rPr>
              <a:t>Coordinate year economic datasets + year PISA datasets </a:t>
            </a:r>
            <a:endParaRPr>
              <a:solidFill>
                <a:srgbClr val="0B1E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1E2D"/>
              </a:buClr>
              <a:buSzPts val="1800"/>
              <a:buChar char="●"/>
            </a:pPr>
            <a:r>
              <a:rPr lang="fr">
                <a:solidFill>
                  <a:srgbClr val="0B1E2D"/>
                </a:solidFill>
              </a:rPr>
              <a:t>Understanding  the different indexes and measures</a:t>
            </a:r>
            <a:endParaRPr>
              <a:solidFill>
                <a:srgbClr val="0B1E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1E2D"/>
              </a:buClr>
              <a:buSzPts val="1800"/>
              <a:buChar char="●"/>
            </a:pPr>
            <a:r>
              <a:rPr lang="fr">
                <a:solidFill>
                  <a:srgbClr val="0B1E2D"/>
                </a:solidFill>
              </a:rPr>
              <a:t>Selecting the right plots to highlight relevant informations</a:t>
            </a:r>
            <a:endParaRPr>
              <a:solidFill>
                <a:srgbClr val="0B1E2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1E2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B1E2D"/>
              </a:buClr>
              <a:buSzPts val="1800"/>
              <a:buChar char="●"/>
            </a:pPr>
            <a:r>
              <a:rPr lang="fr">
                <a:solidFill>
                  <a:srgbClr val="0B1E2D"/>
                </a:solidFill>
              </a:rPr>
              <a:t>Analysis limited by the data given</a:t>
            </a:r>
            <a:endParaRPr>
              <a:solidFill>
                <a:srgbClr val="0B1E2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223950" y="168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Steps and tools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866400"/>
            <a:ext cx="8520600" cy="3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600" u="sng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Exploratory analysis with tableau:</a:t>
            </a:r>
            <a:endParaRPr i="1" sz="1600" u="sng">
              <a:solidFill>
                <a:srgbClr val="0B1E2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B1E2D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B1E2D"/>
              </a:buClr>
              <a:buSzPts val="1500"/>
              <a:buChar char="●"/>
            </a:pPr>
            <a:r>
              <a:rPr b="1" lang="fr" sz="1500" u="sng">
                <a:solidFill>
                  <a:srgbClr val="0B1E2D"/>
                </a:solidFill>
              </a:rPr>
              <a:t>Geographical maps</a:t>
            </a:r>
            <a:r>
              <a:rPr lang="fr" sz="1500">
                <a:solidFill>
                  <a:srgbClr val="0B1E2D"/>
                </a:solidFill>
              </a:rPr>
              <a:t> with PISA indexes</a:t>
            </a:r>
            <a:endParaRPr sz="1500">
              <a:solidFill>
                <a:srgbClr val="0B1E2D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B1E2D"/>
              </a:buClr>
              <a:buSzPts val="1500"/>
              <a:buChar char="●"/>
            </a:pPr>
            <a:r>
              <a:rPr b="1" lang="fr" sz="1500" u="sng">
                <a:solidFill>
                  <a:srgbClr val="0B1E2D"/>
                </a:solidFill>
              </a:rPr>
              <a:t>No specific year</a:t>
            </a:r>
            <a:r>
              <a:rPr lang="fr" sz="1500">
                <a:solidFill>
                  <a:srgbClr val="0B1E2D"/>
                </a:solidFill>
              </a:rPr>
              <a:t> neither specific country at this analysis step</a:t>
            </a:r>
            <a:endParaRPr sz="1500">
              <a:solidFill>
                <a:srgbClr val="0B1E2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sz="1600" u="sng">
                <a:solidFill>
                  <a:srgbClr val="0B1E2D"/>
                </a:solidFill>
                <a:latin typeface="Lato"/>
                <a:ea typeface="Lato"/>
                <a:cs typeface="Lato"/>
                <a:sym typeface="Lato"/>
              </a:rPr>
              <a:t>Exploratory analysis with pandas in python:</a:t>
            </a:r>
            <a:endParaRPr i="1" sz="1600" u="sng">
              <a:solidFill>
                <a:srgbClr val="0B1E2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 u="sng">
              <a:solidFill>
                <a:srgbClr val="0B1E2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 u="sng">
              <a:solidFill>
                <a:srgbClr val="0B1E2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b="1" lang="fr" sz="15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cleaning process</a:t>
            </a:r>
            <a:r>
              <a:rPr lang="fr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on the merged csv 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b="1" lang="fr" sz="15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Gender analysis </a:t>
            </a:r>
            <a:r>
              <a:rPr lang="fr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(boy vs girl on PISA data) 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b="1" lang="fr" sz="15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lang="fr" sz="15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alculating differences of performance</a:t>
            </a:r>
            <a:r>
              <a:rPr lang="fr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on PISA data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b="1" lang="fr" sz="15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Calculating differences of performance</a:t>
            </a:r>
            <a:r>
              <a:rPr lang="fr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on % of employment (men vs women)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b="1" lang="fr" sz="15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Selecting a target year </a:t>
            </a:r>
            <a:r>
              <a:rPr lang="fr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 PISA data (2006),  for Employment rate and Income inequality (2016)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b="1" lang="fr" sz="15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Calculating correlation</a:t>
            </a:r>
            <a:r>
              <a:rPr lang="fr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between PISA and eco. datasets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0" y="71425"/>
            <a:ext cx="2325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3800">
                <a:latin typeface="Lato"/>
                <a:ea typeface="Lato"/>
                <a:cs typeface="Lato"/>
                <a:sym typeface="Lato"/>
              </a:rPr>
              <a:t>Insights</a:t>
            </a:r>
            <a:endParaRPr i="1" sz="3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142575" y="844450"/>
            <a:ext cx="3487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fr" sz="1700">
                <a:latin typeface="Roboto"/>
                <a:ea typeface="Roboto"/>
                <a:cs typeface="Roboto"/>
                <a:sym typeface="Roboto"/>
              </a:rPr>
              <a:t> Most of countries with higher % employment = </a:t>
            </a:r>
            <a:r>
              <a:rPr lang="fr" sz="1700">
                <a:latin typeface="Roboto"/>
                <a:ea typeface="Roboto"/>
                <a:cs typeface="Roboto"/>
                <a:sym typeface="Roboto"/>
              </a:rPr>
              <a:t>higher rates in PISA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100" y="-55975"/>
            <a:ext cx="4591848" cy="302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63075"/>
            <a:ext cx="4591848" cy="311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54500" y="0"/>
            <a:ext cx="2325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3800">
                <a:latin typeface="Lato"/>
                <a:ea typeface="Lato"/>
                <a:cs typeface="Lato"/>
                <a:sym typeface="Lato"/>
              </a:rPr>
              <a:t>Insights(2)</a:t>
            </a:r>
            <a:endParaRPr i="1" sz="3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1850"/>
            <a:ext cx="4519601" cy="25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50" y="2632075"/>
            <a:ext cx="4244575" cy="246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632075"/>
            <a:ext cx="4519601" cy="246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54500" y="888325"/>
            <a:ext cx="4134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fr" sz="1700"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b="1" lang="fr" sz="1700">
                <a:latin typeface="Roboto"/>
                <a:ea typeface="Roboto"/>
                <a:cs typeface="Roboto"/>
                <a:sym typeface="Roboto"/>
              </a:rPr>
              <a:t>reading</a:t>
            </a:r>
            <a:r>
              <a:rPr lang="fr" sz="1700">
                <a:latin typeface="Roboto"/>
                <a:ea typeface="Roboto"/>
                <a:cs typeface="Roboto"/>
                <a:sym typeface="Roboto"/>
              </a:rPr>
              <a:t> :  Girl’s rate </a:t>
            </a:r>
            <a:r>
              <a:rPr b="1" lang="fr" sz="1700"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fr" sz="1700">
                <a:latin typeface="Roboto"/>
                <a:ea typeface="Roboto"/>
                <a:cs typeface="Roboto"/>
                <a:sym typeface="Roboto"/>
              </a:rPr>
              <a:t> Boy’s rate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fr" sz="1700"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b="1" lang="fr" sz="1700">
                <a:latin typeface="Roboto"/>
                <a:ea typeface="Roboto"/>
                <a:cs typeface="Roboto"/>
                <a:sym typeface="Roboto"/>
              </a:rPr>
              <a:t>maths</a:t>
            </a:r>
            <a:r>
              <a:rPr lang="fr" sz="1700">
                <a:latin typeface="Roboto"/>
                <a:ea typeface="Roboto"/>
                <a:cs typeface="Roboto"/>
                <a:sym typeface="Roboto"/>
              </a:rPr>
              <a:t> : Boy’s rate </a:t>
            </a:r>
            <a:r>
              <a:rPr b="1" lang="fr" sz="1700"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fr" sz="1700">
                <a:latin typeface="Roboto"/>
                <a:ea typeface="Roboto"/>
                <a:cs typeface="Roboto"/>
                <a:sym typeface="Roboto"/>
              </a:rPr>
              <a:t> Girl’s rate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98350" y="137200"/>
            <a:ext cx="2325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3800">
                <a:latin typeface="Lato"/>
                <a:ea typeface="Lato"/>
                <a:cs typeface="Lato"/>
                <a:sym typeface="Lato"/>
              </a:rPr>
              <a:t>Insights(3)</a:t>
            </a:r>
            <a:endParaRPr i="1" sz="3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900" y="137200"/>
            <a:ext cx="3126726" cy="20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4900" y="2186000"/>
            <a:ext cx="3126726" cy="19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2925" y="137200"/>
            <a:ext cx="3312474" cy="20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2925" y="2186000"/>
            <a:ext cx="3312474" cy="19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93675" y="1535375"/>
            <a:ext cx="2116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fr" sz="1700">
                <a:latin typeface="Roboto"/>
                <a:ea typeface="Roboto"/>
                <a:cs typeface="Roboto"/>
                <a:sym typeface="Roboto"/>
              </a:rPr>
              <a:t>More &gt; rate in PISA, &gt; % employment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143025" y="2708838"/>
            <a:ext cx="2017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fr" sz="1700">
                <a:latin typeface="Roboto"/>
                <a:ea typeface="Roboto"/>
                <a:cs typeface="Roboto"/>
                <a:sym typeface="Roboto"/>
              </a:rPr>
              <a:t>More &gt; rate in PISA, &lt; income inequality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143025" y="4233250"/>
            <a:ext cx="312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b="1" lang="fr" sz="1700">
                <a:latin typeface="Roboto"/>
                <a:ea typeface="Roboto"/>
                <a:cs typeface="Roboto"/>
                <a:sym typeface="Roboto"/>
              </a:rPr>
              <a:t>Similarities for women and men 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