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59" r:id="rId3"/>
    <p:sldId id="258" r:id="rId4"/>
    <p:sldId id="256" r:id="rId5"/>
    <p:sldId id="263" r:id="rId6"/>
    <p:sldId id="257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35D8D-D09F-4BEB-BEFC-88618ED2E20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EBD6C-8D4A-453C-AD04-228301E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EBD6C-8D4A-453C-AD04-228301E7AD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E9B2-5A29-510E-61A2-301AD7A57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A3A9-92D0-7C63-DD34-269E08EE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DB82-4466-F8CF-86B7-EE3125B4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E354-3725-2125-742B-4681C7F8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7968-ACDB-C7B4-7084-4AEE4F2E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3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4D4B-4E96-1C17-4694-017E0200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C9F88-36BE-15DC-4DA4-8FA5351F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9725-9975-F3E4-215B-A01210B0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038FC-41CF-4B9C-E467-597D4286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E85F-B4A9-6E91-0C0D-71815B75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FD062-C050-1DC5-6E7F-1384ADFB7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BCEA7-3A07-82CA-85AF-D42AE6EAF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AF99-7958-5377-0F1F-8A5426AB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93D6-6C9C-E464-60EC-3AF8119A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8531-0869-E6A8-3814-B0248F9A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F9C0-904C-5296-91F1-DAFFC99F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D4A1-41E7-668C-C29C-AEA7C056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DD18-C88B-A02D-DE14-EAEB8709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0B5D-FD18-5562-A860-BEA1CDDC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EC41-1847-C61D-8C1D-46F7A914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1AD8-0FCD-684A-81C3-249FCFFD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0A490-2D16-0DAD-B951-F89CA0C81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86C3-4331-AED0-9B92-A73DF7A0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1FF6-EA96-8225-FA10-38F080E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F105-A25F-93B5-A69C-A5AB2B64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33C2-2ED7-BBFF-4843-E3588DB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6FCD-7A52-3242-2E67-1653519DF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01CF5-56F9-B001-C710-B7032F7D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7CB4C-5988-627F-9C4C-B8C0AB36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EB43D-2FD5-043C-A637-E74E26D6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F74F-202B-A79C-B786-73472C8C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92A0-62F1-BD0D-4D6A-D49EDAA1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B572-779A-30DE-D69F-95ED5E32F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0756A-B765-8904-8979-73D836E5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2B808-1DA4-A07C-99DB-395CB1EF0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A46D3-E6DD-CFAC-9D36-3EF1B01C5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2DEFD-7846-49F8-0FBD-1E795E84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BFFC-142F-73FA-4120-CB01A382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4E6A-E28B-7FA3-0BB9-0760288B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D7BC-8FA3-A96B-BC59-AF505606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90E3A-82FB-E499-B181-421DB283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9A78B-BFAE-9A97-0975-0E77E8C2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C3714-39DD-1663-DD9B-56B4C26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5C5D6-B028-1EB4-36F9-DFB3504F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AD118-0298-EB0D-62CF-7C543607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C9DA2-1DED-B998-5402-4DE1D96B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74D4-C077-6519-ABCF-3654C406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E468-D938-633F-45B3-767996BC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CF449-C9EF-6E37-B641-5C79B18EC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9868B-7FE5-1389-73A0-1B6275E1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A3AFD-2630-3E8E-BE7D-00F343C4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1D5F-4B2D-1454-2323-144EEEB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ED78-5813-5E8E-FA62-5B51D910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F76F5-480F-5571-0994-5A21E0C60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BDC6-A5B2-E1A7-57AC-FA752A7BE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C5D9D-7837-807B-1F0A-BEE42D00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C8627-A4A8-7EED-2CB6-46D20A56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10867-99F2-AC4E-6CEF-1808EEF0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4A9E-6527-1B80-FE36-DA3E05CA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B68B-D555-8B5E-1DB9-2A71772C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BB20-2999-D80F-3A33-6E704BB0D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04181-F1E6-4734-A4C4-1A5F8F9BD29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39D8-5FCD-6642-0515-5E25BD78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43A49-1E01-0A02-51A4-4790115E2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5C6C5-BDF2-0DFB-12E8-C58B337A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D6EDE5-BEF6-8531-67A7-325C747B3BF0}"/>
              </a:ext>
            </a:extLst>
          </p:cNvPr>
          <p:cNvSpPr txBox="1"/>
          <p:nvPr/>
        </p:nvSpPr>
        <p:spPr>
          <a:xfrm>
            <a:off x="507782" y="380103"/>
            <a:ext cx="2124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Model design</a:t>
            </a:r>
          </a:p>
        </p:txBody>
      </p:sp>
    </p:spTree>
    <p:extLst>
      <p:ext uri="{BB962C8B-B14F-4D97-AF65-F5344CB8AC3E}">
        <p14:creationId xmlns:p14="http://schemas.microsoft.com/office/powerpoint/2010/main" val="169278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B2A3A9-4F7A-D87A-4AE7-E1F89CC6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72" y="599803"/>
            <a:ext cx="8406255" cy="51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7255D-FF03-77C7-520D-52CDEA354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228" y="381000"/>
            <a:ext cx="5748234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3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aph of a graph&#10;&#10;AI-generated content may be incorrect.">
            <a:extLst>
              <a:ext uri="{FF2B5EF4-FFF2-40B4-BE49-F238E27FC236}">
                <a16:creationId xmlns:a16="http://schemas.microsoft.com/office/drawing/2014/main" id="{5210EA37-F564-0BA0-F4E2-EF93E6FB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b="4333"/>
          <a:stretch>
            <a:fillRect/>
          </a:stretch>
        </p:blipFill>
        <p:spPr>
          <a:xfrm>
            <a:off x="1048536" y="2220071"/>
            <a:ext cx="3218016" cy="2408024"/>
          </a:xfrm>
          <a:prstGeom prst="rect">
            <a:avLst/>
          </a:prstGeom>
        </p:spPr>
      </p:pic>
      <p:pic>
        <p:nvPicPr>
          <p:cNvPr id="20" name="Picture 19" descr="A graph of a training step&#10;&#10;AI-generated content may be incorrect.">
            <a:extLst>
              <a:ext uri="{FF2B5EF4-FFF2-40B4-BE49-F238E27FC236}">
                <a16:creationId xmlns:a16="http://schemas.microsoft.com/office/drawing/2014/main" id="{43CC47D6-3C29-5290-3E4D-0BC70974E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"/>
          <a:stretch>
            <a:fillRect/>
          </a:stretch>
        </p:blipFill>
        <p:spPr>
          <a:xfrm>
            <a:off x="4398698" y="2189887"/>
            <a:ext cx="3371657" cy="2445613"/>
          </a:xfrm>
          <a:prstGeom prst="rect">
            <a:avLst/>
          </a:prstGeom>
        </p:spPr>
      </p:pic>
      <p:pic>
        <p:nvPicPr>
          <p:cNvPr id="22" name="Picture 21" descr="A graph of a graph&#10;&#10;AI-generated content may be incorrect.">
            <a:extLst>
              <a:ext uri="{FF2B5EF4-FFF2-40B4-BE49-F238E27FC236}">
                <a16:creationId xmlns:a16="http://schemas.microsoft.com/office/drawing/2014/main" id="{85555D5B-F6C2-A093-6C81-4E59F8D93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b="4329"/>
          <a:stretch>
            <a:fillRect/>
          </a:stretch>
        </p:blipFill>
        <p:spPr>
          <a:xfrm>
            <a:off x="7902501" y="2121885"/>
            <a:ext cx="3476399" cy="25287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420B4A-89BB-595A-B40C-0D6706178D7A}"/>
              </a:ext>
            </a:extLst>
          </p:cNvPr>
          <p:cNvSpPr txBox="1"/>
          <p:nvPr/>
        </p:nvSpPr>
        <p:spPr>
          <a:xfrm>
            <a:off x="1912666" y="4628095"/>
            <a:ext cx="139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FEDD0-2604-8F48-8A9B-DAE3DE0C0F17}"/>
              </a:ext>
            </a:extLst>
          </p:cNvPr>
          <p:cNvSpPr txBox="1"/>
          <p:nvPr/>
        </p:nvSpPr>
        <p:spPr>
          <a:xfrm>
            <a:off x="5398202" y="4628095"/>
            <a:ext cx="139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steps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2A269-A07B-8C19-5CB4-D5B4B48573E4}"/>
              </a:ext>
            </a:extLst>
          </p:cNvPr>
          <p:cNvSpPr txBox="1"/>
          <p:nvPr/>
        </p:nvSpPr>
        <p:spPr>
          <a:xfrm>
            <a:off x="9022688" y="4637928"/>
            <a:ext cx="139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steps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83BF1-6F8E-313D-74B7-BB284860ACFC}"/>
              </a:ext>
            </a:extLst>
          </p:cNvPr>
          <p:cNvSpPr txBox="1"/>
          <p:nvPr/>
        </p:nvSpPr>
        <p:spPr>
          <a:xfrm>
            <a:off x="507782" y="380103"/>
            <a:ext cx="132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Training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2BA274-584A-1099-0771-58256328B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726" y="5378074"/>
            <a:ext cx="321989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07F2C3-9FF1-DFC9-5C20-6B91C990CB52}"/>
              </a:ext>
            </a:extLst>
          </p:cNvPr>
          <p:cNvSpPr txBox="1"/>
          <p:nvPr/>
        </p:nvSpPr>
        <p:spPr>
          <a:xfrm>
            <a:off x="1707735" y="59380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 0.18</a:t>
            </a:r>
          </a:p>
        </p:txBody>
      </p:sp>
      <p:pic>
        <p:nvPicPr>
          <p:cNvPr id="14" name="Picture 13" descr="A yellow and black squares with white text&#10;&#10;AI-generated content may be incorrect.">
            <a:extLst>
              <a:ext uri="{FF2B5EF4-FFF2-40B4-BE49-F238E27FC236}">
                <a16:creationId xmlns:a16="http://schemas.microsoft.com/office/drawing/2014/main" id="{D3466872-A092-CE90-9784-82F4E7E9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6" t="12139" r="13952" b="18130"/>
          <a:stretch>
            <a:fillRect/>
          </a:stretch>
        </p:blipFill>
        <p:spPr>
          <a:xfrm>
            <a:off x="1538236" y="845320"/>
            <a:ext cx="4770902" cy="4785360"/>
          </a:xfrm>
          <a:prstGeom prst="rect">
            <a:avLst/>
          </a:prstGeom>
        </p:spPr>
      </p:pic>
      <p:pic>
        <p:nvPicPr>
          <p:cNvPr id="9" name="Picture 8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959212EC-C6F5-5194-2E64-D4A8E457D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>
            <a:off x="1538237" y="5621154"/>
            <a:ext cx="4766310" cy="186690"/>
          </a:xfrm>
          <a:prstGeom prst="rect">
            <a:avLst/>
          </a:prstGeom>
        </p:spPr>
      </p:pic>
      <p:pic>
        <p:nvPicPr>
          <p:cNvPr id="10" name="Picture 9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F98E14F0-5DA2-611D-03CB-52A1FF27F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 rot="16200000">
            <a:off x="-938263" y="3135129"/>
            <a:ext cx="4766310" cy="186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ADEB7E-3785-3414-C41C-24EF9BE5D745}"/>
              </a:ext>
            </a:extLst>
          </p:cNvPr>
          <p:cNvSpPr txBox="1"/>
          <p:nvPr/>
        </p:nvSpPr>
        <p:spPr>
          <a:xfrm>
            <a:off x="1275878" y="444111"/>
            <a:ext cx="23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50 training steps</a:t>
            </a:r>
          </a:p>
        </p:txBody>
      </p:sp>
      <p:pic>
        <p:nvPicPr>
          <p:cNvPr id="23" name="Picture 22" descr="A graph of a number of images&#10;&#10;AI-generated content may be incorrect.">
            <a:extLst>
              <a:ext uri="{FF2B5EF4-FFF2-40B4-BE49-F238E27FC236}">
                <a16:creationId xmlns:a16="http://schemas.microsoft.com/office/drawing/2014/main" id="{86149AEE-890D-DA73-6E9C-CB2C00870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/>
          <a:stretch>
            <a:fillRect/>
          </a:stretch>
        </p:blipFill>
        <p:spPr>
          <a:xfrm>
            <a:off x="6674839" y="1237227"/>
            <a:ext cx="4913917" cy="4336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292417-B782-6C13-61E7-B3608FE559FB}"/>
              </a:ext>
            </a:extLst>
          </p:cNvPr>
          <p:cNvSpPr txBox="1"/>
          <p:nvPr/>
        </p:nvSpPr>
        <p:spPr>
          <a:xfrm>
            <a:off x="5759275" y="6186550"/>
            <a:ext cx="58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Only showing for 7 representative images in validation 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EBDFE-99F4-72D5-7958-2374029AFE0F}"/>
              </a:ext>
            </a:extLst>
          </p:cNvPr>
          <p:cNvSpPr txBox="1"/>
          <p:nvPr/>
        </p:nvSpPr>
        <p:spPr>
          <a:xfrm>
            <a:off x="512059" y="5560610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 labels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17189-74B8-CEE4-0812-BB025D57E019}"/>
              </a:ext>
            </a:extLst>
          </p:cNvPr>
          <p:cNvSpPr txBox="1"/>
          <p:nvPr/>
        </p:nvSpPr>
        <p:spPr>
          <a:xfrm>
            <a:off x="7338350" y="444111"/>
            <a:ext cx="32765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Training Visualization</a:t>
            </a:r>
          </a:p>
        </p:txBody>
      </p:sp>
      <p:pic>
        <p:nvPicPr>
          <p:cNvPr id="24" name="Picture 23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7D00A0DA-D2CA-B510-7DAC-7ECD97404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12500" r="20162" b="29814"/>
          <a:stretch>
            <a:fillRect/>
          </a:stretch>
        </p:blipFill>
        <p:spPr>
          <a:xfrm>
            <a:off x="783739" y="2015958"/>
            <a:ext cx="241409" cy="21099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C025D2-4BB6-0CB1-082E-AC691A4CA7E3}"/>
              </a:ext>
            </a:extLst>
          </p:cNvPr>
          <p:cNvSpPr txBox="1"/>
          <p:nvPr/>
        </p:nvSpPr>
        <p:spPr>
          <a:xfrm rot="16200000">
            <a:off x="-155875" y="279976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3445093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D703D898-053F-16FD-DCF5-63D64F19D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12114" r="14032" b="18108"/>
          <a:stretch>
            <a:fillRect/>
          </a:stretch>
        </p:blipFill>
        <p:spPr>
          <a:xfrm>
            <a:off x="1538237" y="835794"/>
            <a:ext cx="4766310" cy="4785360"/>
          </a:xfrm>
          <a:prstGeom prst="rect">
            <a:avLst/>
          </a:prstGeom>
        </p:spPr>
      </p:pic>
      <p:pic>
        <p:nvPicPr>
          <p:cNvPr id="8" name="Picture 7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9E0C59DD-9AE1-69D7-368B-A4FCFE59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>
            <a:off x="1538237" y="5621154"/>
            <a:ext cx="4766310" cy="186690"/>
          </a:xfrm>
          <a:prstGeom prst="rect">
            <a:avLst/>
          </a:prstGeom>
        </p:spPr>
      </p:pic>
      <p:pic>
        <p:nvPicPr>
          <p:cNvPr id="9" name="Picture 8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15ED3B66-54F3-B977-06A0-DBB82E75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 rot="16200000">
            <a:off x="-938263" y="3135129"/>
            <a:ext cx="4766310" cy="186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368A57-9661-D086-784F-710EEE9BAA85}"/>
              </a:ext>
            </a:extLst>
          </p:cNvPr>
          <p:cNvSpPr txBox="1"/>
          <p:nvPr/>
        </p:nvSpPr>
        <p:spPr>
          <a:xfrm>
            <a:off x="1707735" y="59380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 0.32</a:t>
            </a:r>
          </a:p>
        </p:txBody>
      </p:sp>
      <p:pic>
        <p:nvPicPr>
          <p:cNvPr id="22" name="Picture 21" descr="A graph of a diagram&#10;&#10;AI-generated content may be incorrect.">
            <a:extLst>
              <a:ext uri="{FF2B5EF4-FFF2-40B4-BE49-F238E27FC236}">
                <a16:creationId xmlns:a16="http://schemas.microsoft.com/office/drawing/2014/main" id="{021179F9-7ADF-7176-9346-1217F946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1"/>
          <a:stretch>
            <a:fillRect/>
          </a:stretch>
        </p:blipFill>
        <p:spPr>
          <a:xfrm>
            <a:off x="6764604" y="1594385"/>
            <a:ext cx="4550087" cy="40172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B09380-B2EE-17CC-1E42-A0D76BA88BC0}"/>
              </a:ext>
            </a:extLst>
          </p:cNvPr>
          <p:cNvSpPr txBox="1"/>
          <p:nvPr/>
        </p:nvSpPr>
        <p:spPr>
          <a:xfrm>
            <a:off x="1275878" y="444111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200 training 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C7746-1000-52CF-7195-C280989E1C2F}"/>
              </a:ext>
            </a:extLst>
          </p:cNvPr>
          <p:cNvSpPr txBox="1"/>
          <p:nvPr/>
        </p:nvSpPr>
        <p:spPr>
          <a:xfrm>
            <a:off x="5759275" y="6186550"/>
            <a:ext cx="58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Only showing for 7 representative images in validation 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EE191-88D8-9D49-2BAB-A7853F84DA65}"/>
              </a:ext>
            </a:extLst>
          </p:cNvPr>
          <p:cNvSpPr txBox="1"/>
          <p:nvPr/>
        </p:nvSpPr>
        <p:spPr>
          <a:xfrm>
            <a:off x="512059" y="5560610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 labels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1B7EF7-828C-B7DC-2BE1-41412C9794E3}"/>
              </a:ext>
            </a:extLst>
          </p:cNvPr>
          <p:cNvSpPr txBox="1"/>
          <p:nvPr/>
        </p:nvSpPr>
        <p:spPr>
          <a:xfrm>
            <a:off x="7338350" y="444111"/>
            <a:ext cx="32765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Training Visualization</a:t>
            </a:r>
          </a:p>
        </p:txBody>
      </p:sp>
      <p:pic>
        <p:nvPicPr>
          <p:cNvPr id="28" name="Picture 27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977F08FB-140E-7252-0F79-C0D1D4D7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12500" r="20162" b="29814"/>
          <a:stretch>
            <a:fillRect/>
          </a:stretch>
        </p:blipFill>
        <p:spPr>
          <a:xfrm>
            <a:off x="754710" y="1820689"/>
            <a:ext cx="241409" cy="21099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31D531-3FD7-1458-459A-7D9ECA07E91E}"/>
              </a:ext>
            </a:extLst>
          </p:cNvPr>
          <p:cNvSpPr txBox="1"/>
          <p:nvPr/>
        </p:nvSpPr>
        <p:spPr>
          <a:xfrm rot="16200000">
            <a:off x="-155875" y="279976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25438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FD435-4A81-70F8-2069-0D958D73D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6798888B-D23C-6490-94A6-F9EC84E2B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2" t="84439" r="10096" b="11117"/>
          <a:stretch>
            <a:fillRect/>
          </a:stretch>
        </p:blipFill>
        <p:spPr>
          <a:xfrm rot="16200000">
            <a:off x="4437823" y="3339348"/>
            <a:ext cx="4766310" cy="206341"/>
          </a:xfrm>
          <a:prstGeom prst="rect">
            <a:avLst/>
          </a:prstGeom>
        </p:spPr>
      </p:pic>
      <p:pic>
        <p:nvPicPr>
          <p:cNvPr id="20" name="Picture 19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C45C515C-93EE-90FB-E020-AD3219FBD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2" t="84439" r="10096" b="11117"/>
          <a:stretch>
            <a:fillRect/>
          </a:stretch>
        </p:blipFill>
        <p:spPr>
          <a:xfrm>
            <a:off x="6924148" y="5823453"/>
            <a:ext cx="4766310" cy="206341"/>
          </a:xfrm>
          <a:prstGeom prst="rect">
            <a:avLst/>
          </a:prstGeom>
        </p:spPr>
      </p:pic>
      <p:pic>
        <p:nvPicPr>
          <p:cNvPr id="28" name="Picture 27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481C9F43-8751-9B12-4E65-2B08F545A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t="12128" r="19653" b="29724"/>
          <a:stretch>
            <a:fillRect/>
          </a:stretch>
        </p:blipFill>
        <p:spPr>
          <a:xfrm>
            <a:off x="6924148" y="1067269"/>
            <a:ext cx="4766310" cy="4766310"/>
          </a:xfrm>
          <a:prstGeom prst="rect">
            <a:avLst/>
          </a:prstGeom>
        </p:spPr>
      </p:pic>
      <p:pic>
        <p:nvPicPr>
          <p:cNvPr id="7" name="Picture 6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5D74099E-AE6C-F15A-8717-1A7D0BB36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12114" r="14032" b="18108"/>
          <a:stretch>
            <a:fillRect/>
          </a:stretch>
        </p:blipFill>
        <p:spPr>
          <a:xfrm>
            <a:off x="1540002" y="1057744"/>
            <a:ext cx="4766310" cy="4785360"/>
          </a:xfrm>
          <a:prstGeom prst="rect">
            <a:avLst/>
          </a:prstGeom>
        </p:spPr>
      </p:pic>
      <p:pic>
        <p:nvPicPr>
          <p:cNvPr id="8" name="Picture 7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BBE43254-B6D9-6B23-8035-D54059696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>
            <a:off x="1540002" y="5843104"/>
            <a:ext cx="4766310" cy="186690"/>
          </a:xfrm>
          <a:prstGeom prst="rect">
            <a:avLst/>
          </a:prstGeom>
        </p:spPr>
      </p:pic>
      <p:pic>
        <p:nvPicPr>
          <p:cNvPr id="9" name="Picture 8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D9A68D69-6396-4FAD-B7CA-CB129488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 rot="16200000">
            <a:off x="-936498" y="3357079"/>
            <a:ext cx="4766310" cy="186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FEAEAC-00BD-AF7C-4C6D-051FF7EC5957}"/>
              </a:ext>
            </a:extLst>
          </p:cNvPr>
          <p:cNvSpPr txBox="1"/>
          <p:nvPr/>
        </p:nvSpPr>
        <p:spPr>
          <a:xfrm>
            <a:off x="1709500" y="616001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 0.32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EADEF-BD1B-E933-18C9-CE8875153CE3}"/>
              </a:ext>
            </a:extLst>
          </p:cNvPr>
          <p:cNvSpPr txBox="1"/>
          <p:nvPr/>
        </p:nvSpPr>
        <p:spPr>
          <a:xfrm>
            <a:off x="266519" y="259445"/>
            <a:ext cx="58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Only showing for 7 representative images in validation 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5AFC2D-8071-E0E5-E47A-78C768C284FE}"/>
              </a:ext>
            </a:extLst>
          </p:cNvPr>
          <p:cNvSpPr txBox="1"/>
          <p:nvPr/>
        </p:nvSpPr>
        <p:spPr>
          <a:xfrm>
            <a:off x="513824" y="5782560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 labels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F3A705-8C32-CAB0-8296-DDD815670D3B}"/>
              </a:ext>
            </a:extLst>
          </p:cNvPr>
          <p:cNvSpPr txBox="1"/>
          <p:nvPr/>
        </p:nvSpPr>
        <p:spPr>
          <a:xfrm>
            <a:off x="7338350" y="444111"/>
            <a:ext cx="3610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Clustering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E404-E270-9D00-2A83-2773D1AA3813}"/>
              </a:ext>
            </a:extLst>
          </p:cNvPr>
          <p:cNvSpPr txBox="1"/>
          <p:nvPr/>
        </p:nvSpPr>
        <p:spPr>
          <a:xfrm>
            <a:off x="7081364" y="614811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 0.32</a:t>
            </a:r>
          </a:p>
        </p:txBody>
      </p:sp>
      <p:pic>
        <p:nvPicPr>
          <p:cNvPr id="12" name="Picture 11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69DB4853-1EFB-196A-BF6F-C22961557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12500" r="20162" b="29814"/>
          <a:stretch>
            <a:fillRect/>
          </a:stretch>
        </p:blipFill>
        <p:spPr>
          <a:xfrm>
            <a:off x="889917" y="2248513"/>
            <a:ext cx="241409" cy="2109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DE1ADE-B641-DE59-86BA-97D4EF35A69A}"/>
              </a:ext>
            </a:extLst>
          </p:cNvPr>
          <p:cNvSpPr txBox="1"/>
          <p:nvPr/>
        </p:nvSpPr>
        <p:spPr>
          <a:xfrm rot="16200000">
            <a:off x="-14608" y="3053421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Cosine similarity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4B550-DA22-D43F-ED91-47E609DF56CA}"/>
              </a:ext>
            </a:extLst>
          </p:cNvPr>
          <p:cNvSpPr/>
          <p:nvPr/>
        </p:nvSpPr>
        <p:spPr>
          <a:xfrm>
            <a:off x="6924147" y="5417820"/>
            <a:ext cx="414203" cy="415759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EEFE2E-9567-2B15-06B5-9694D9AC1281}"/>
              </a:ext>
            </a:extLst>
          </p:cNvPr>
          <p:cNvSpPr/>
          <p:nvPr/>
        </p:nvSpPr>
        <p:spPr>
          <a:xfrm>
            <a:off x="7335627" y="4396740"/>
            <a:ext cx="1008273" cy="102108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D1C06-A55F-9364-8DC8-0CF4568E3D9E}"/>
              </a:ext>
            </a:extLst>
          </p:cNvPr>
          <p:cNvSpPr/>
          <p:nvPr/>
        </p:nvSpPr>
        <p:spPr>
          <a:xfrm>
            <a:off x="8343901" y="3741419"/>
            <a:ext cx="647700" cy="651367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D02B78-0FDC-D2A6-C02A-BF436F0F5A18}"/>
              </a:ext>
            </a:extLst>
          </p:cNvPr>
          <p:cNvSpPr/>
          <p:nvPr/>
        </p:nvSpPr>
        <p:spPr>
          <a:xfrm>
            <a:off x="8983453" y="3398520"/>
            <a:ext cx="358667" cy="356163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645F1-7A77-3F88-50E5-14FEBBFAFCB9}"/>
              </a:ext>
            </a:extLst>
          </p:cNvPr>
          <p:cNvSpPr/>
          <p:nvPr/>
        </p:nvSpPr>
        <p:spPr>
          <a:xfrm>
            <a:off x="9342120" y="1962151"/>
            <a:ext cx="1421130" cy="143637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E8875-5CE8-C18C-3651-78B1B852D388}"/>
              </a:ext>
            </a:extLst>
          </p:cNvPr>
          <p:cNvSpPr/>
          <p:nvPr/>
        </p:nvSpPr>
        <p:spPr>
          <a:xfrm>
            <a:off x="10787062" y="1395413"/>
            <a:ext cx="544081" cy="566738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9A8F0D-8CF0-1C82-3B4A-0892F769A652}"/>
              </a:ext>
            </a:extLst>
          </p:cNvPr>
          <p:cNvSpPr/>
          <p:nvPr/>
        </p:nvSpPr>
        <p:spPr>
          <a:xfrm>
            <a:off x="11354955" y="1067269"/>
            <a:ext cx="322371" cy="313856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327516-D621-02A0-75E3-011A468277F3}"/>
              </a:ext>
            </a:extLst>
          </p:cNvPr>
          <p:cNvSpPr txBox="1"/>
          <p:nvPr/>
        </p:nvSpPr>
        <p:spPr>
          <a:xfrm>
            <a:off x="6976589" y="5458859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F357B0-AA36-5E5B-9C8A-3EF6A71A5ACB}"/>
              </a:ext>
            </a:extLst>
          </p:cNvPr>
          <p:cNvSpPr txBox="1"/>
          <p:nvPr/>
        </p:nvSpPr>
        <p:spPr>
          <a:xfrm>
            <a:off x="7672089" y="4691836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481868-D350-9193-AC60-6D97F27DA094}"/>
              </a:ext>
            </a:extLst>
          </p:cNvPr>
          <p:cNvSpPr txBox="1"/>
          <p:nvPr/>
        </p:nvSpPr>
        <p:spPr>
          <a:xfrm>
            <a:off x="8520257" y="3851658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A375F-B739-FD45-3FE1-3350D171C1BC}"/>
              </a:ext>
            </a:extLst>
          </p:cNvPr>
          <p:cNvSpPr txBox="1"/>
          <p:nvPr/>
        </p:nvSpPr>
        <p:spPr>
          <a:xfrm>
            <a:off x="8986982" y="3403983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AD7DCF-10BA-B8E9-F168-BBC805AF54EB}"/>
              </a:ext>
            </a:extLst>
          </p:cNvPr>
          <p:cNvSpPr txBox="1"/>
          <p:nvPr/>
        </p:nvSpPr>
        <p:spPr>
          <a:xfrm>
            <a:off x="9815657" y="2521669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15BA36-966B-F203-C8CA-021D95EBF707}"/>
              </a:ext>
            </a:extLst>
          </p:cNvPr>
          <p:cNvSpPr txBox="1"/>
          <p:nvPr/>
        </p:nvSpPr>
        <p:spPr>
          <a:xfrm>
            <a:off x="10891428" y="1463338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69E48-5892-CE66-81F2-A6B98991320D}"/>
              </a:ext>
            </a:extLst>
          </p:cNvPr>
          <p:cNvSpPr txBox="1"/>
          <p:nvPr/>
        </p:nvSpPr>
        <p:spPr>
          <a:xfrm>
            <a:off x="11341822" y="1024421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303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BE6BA-4531-75A4-6B2D-4779022E2705}"/>
              </a:ext>
            </a:extLst>
          </p:cNvPr>
          <p:cNvSpPr txBox="1"/>
          <p:nvPr/>
        </p:nvSpPr>
        <p:spPr>
          <a:xfrm rot="16200000">
            <a:off x="304542" y="2747971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Contrastive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9D568-D832-799A-C879-175548EE8FC4}"/>
              </a:ext>
            </a:extLst>
          </p:cNvPr>
          <p:cNvSpPr txBox="1"/>
          <p:nvPr/>
        </p:nvSpPr>
        <p:spPr>
          <a:xfrm>
            <a:off x="1781400" y="4697141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AUC ~0.80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50504-5514-409C-C69D-29C9B975018A}"/>
              </a:ext>
            </a:extLst>
          </p:cNvPr>
          <p:cNvSpPr txBox="1"/>
          <p:nvPr/>
        </p:nvSpPr>
        <p:spPr>
          <a:xfrm>
            <a:off x="3771146" y="4697141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ARI ~0.3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933C5-4817-47F1-E42F-41837F2ABFAB}"/>
              </a:ext>
            </a:extLst>
          </p:cNvPr>
          <p:cNvSpPr txBox="1"/>
          <p:nvPr/>
        </p:nvSpPr>
        <p:spPr>
          <a:xfrm>
            <a:off x="7423035" y="4697141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AUC ~0.76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EF71E-0D79-AAC6-16FF-EBA62D769E1E}"/>
              </a:ext>
            </a:extLst>
          </p:cNvPr>
          <p:cNvSpPr txBox="1"/>
          <p:nvPr/>
        </p:nvSpPr>
        <p:spPr>
          <a:xfrm>
            <a:off x="9293909" y="469714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ARI ~0.22</a:t>
            </a:r>
          </a:p>
        </p:txBody>
      </p:sp>
      <p:pic>
        <p:nvPicPr>
          <p:cNvPr id="17" name="Picture 16" descr="A graph of a training step&#10;&#10;AI-generated content may be incorrect.">
            <a:extLst>
              <a:ext uri="{FF2B5EF4-FFF2-40B4-BE49-F238E27FC236}">
                <a16:creationId xmlns:a16="http://schemas.microsoft.com/office/drawing/2014/main" id="{D31A2E75-3675-E61E-6F9E-FDE545212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b="3641"/>
          <a:stretch>
            <a:fillRect/>
          </a:stretch>
        </p:blipFill>
        <p:spPr>
          <a:xfrm>
            <a:off x="7076375" y="1237917"/>
            <a:ext cx="4235433" cy="3322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DE0310-31C0-AE0D-B381-7E3DD50A0DB2}"/>
              </a:ext>
            </a:extLst>
          </p:cNvPr>
          <p:cNvSpPr txBox="1"/>
          <p:nvPr/>
        </p:nvSpPr>
        <p:spPr>
          <a:xfrm rot="16200000">
            <a:off x="6259112" y="28941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BCE 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1101C-70C4-DE83-372B-BA4CCD4E6C6C}"/>
              </a:ext>
            </a:extLst>
          </p:cNvPr>
          <p:cNvSpPr txBox="1"/>
          <p:nvPr/>
        </p:nvSpPr>
        <p:spPr>
          <a:xfrm>
            <a:off x="367392" y="270375"/>
            <a:ext cx="36130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BCE vs Contrastive loss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100F48-51EE-456A-AAF0-48A9CE0F6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28" y="5550551"/>
            <a:ext cx="5177702" cy="7222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0D858B-FC51-B58C-BC01-5DDA4CF6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00" y="5396362"/>
            <a:ext cx="3219899" cy="876422"/>
          </a:xfrm>
          <a:prstGeom prst="rect">
            <a:avLst/>
          </a:prstGeom>
        </p:spPr>
      </p:pic>
      <p:pic>
        <p:nvPicPr>
          <p:cNvPr id="25" name="Picture 24" descr="A graph of a graph&#10;&#10;AI-generated content may be incorrect.">
            <a:extLst>
              <a:ext uri="{FF2B5EF4-FFF2-40B4-BE49-F238E27FC236}">
                <a16:creationId xmlns:a16="http://schemas.microsoft.com/office/drawing/2014/main" id="{947E6F03-3992-F12C-A258-65FFD228B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b="4333"/>
          <a:stretch>
            <a:fillRect/>
          </a:stretch>
        </p:blipFill>
        <p:spPr>
          <a:xfrm>
            <a:off x="1383427" y="1191204"/>
            <a:ext cx="4619280" cy="34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5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images&#10;&#10;AI-generated content may be incorrect.">
            <a:extLst>
              <a:ext uri="{FF2B5EF4-FFF2-40B4-BE49-F238E27FC236}">
                <a16:creationId xmlns:a16="http://schemas.microsoft.com/office/drawing/2014/main" id="{2C57C7F6-0259-5F1B-0202-8748CB98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7"/>
          <a:stretch>
            <a:fillRect/>
          </a:stretch>
        </p:blipFill>
        <p:spPr>
          <a:xfrm>
            <a:off x="7076469" y="1839417"/>
            <a:ext cx="4259832" cy="3785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68D32-B2A4-30D1-78D2-87CC41E8D330}"/>
              </a:ext>
            </a:extLst>
          </p:cNvPr>
          <p:cNvSpPr txBox="1"/>
          <p:nvPr/>
        </p:nvSpPr>
        <p:spPr>
          <a:xfrm>
            <a:off x="7515847" y="5675839"/>
            <a:ext cx="314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0.76, MCC 0.29, ARI 0.22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D1C68-E5BC-20A7-2803-4C7AD682F41A}"/>
              </a:ext>
            </a:extLst>
          </p:cNvPr>
          <p:cNvSpPr txBox="1"/>
          <p:nvPr/>
        </p:nvSpPr>
        <p:spPr>
          <a:xfrm>
            <a:off x="8671623" y="14190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BCE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C8070-DEAB-E1C7-D924-75887080F7F9}"/>
              </a:ext>
            </a:extLst>
          </p:cNvPr>
          <p:cNvSpPr txBox="1"/>
          <p:nvPr/>
        </p:nvSpPr>
        <p:spPr>
          <a:xfrm>
            <a:off x="2381788" y="1470085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Contrastive loss</a:t>
            </a:r>
          </a:p>
        </p:txBody>
      </p:sp>
      <p:pic>
        <p:nvPicPr>
          <p:cNvPr id="9" name="Picture 8" descr="A graph of a diagram&#10;&#10;AI-generated content may be incorrect.">
            <a:extLst>
              <a:ext uri="{FF2B5EF4-FFF2-40B4-BE49-F238E27FC236}">
                <a16:creationId xmlns:a16="http://schemas.microsoft.com/office/drawing/2014/main" id="{F3AACD76-6C45-568A-63C2-310253163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1"/>
          <a:stretch>
            <a:fillRect/>
          </a:stretch>
        </p:blipFill>
        <p:spPr>
          <a:xfrm>
            <a:off x="1449772" y="1890418"/>
            <a:ext cx="4287515" cy="3785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B5A7A5-1D84-5B92-AE7B-79F74E100071}"/>
              </a:ext>
            </a:extLst>
          </p:cNvPr>
          <p:cNvSpPr txBox="1"/>
          <p:nvPr/>
        </p:nvSpPr>
        <p:spPr>
          <a:xfrm>
            <a:off x="2021656" y="5724380"/>
            <a:ext cx="314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0.81, MCC 0.33, ARI 0.32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C5191-4E68-DCEB-F82B-24A0412AFA7C}"/>
              </a:ext>
            </a:extLst>
          </p:cNvPr>
          <p:cNvSpPr txBox="1"/>
          <p:nvPr/>
        </p:nvSpPr>
        <p:spPr>
          <a:xfrm>
            <a:off x="367392" y="270375"/>
            <a:ext cx="36130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BCE vs Contrastive loss</a:t>
            </a:r>
          </a:p>
        </p:txBody>
      </p:sp>
    </p:spTree>
    <p:extLst>
      <p:ext uri="{BB962C8B-B14F-4D97-AF65-F5344CB8AC3E}">
        <p14:creationId xmlns:p14="http://schemas.microsoft.com/office/powerpoint/2010/main" val="167993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A5D11-DD29-40B3-4C95-C7808DBA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5A665B-0989-4692-E9E1-00AE9E49540B}"/>
              </a:ext>
            </a:extLst>
          </p:cNvPr>
          <p:cNvSpPr txBox="1"/>
          <p:nvPr/>
        </p:nvSpPr>
        <p:spPr>
          <a:xfrm>
            <a:off x="507782" y="380103"/>
            <a:ext cx="13548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Outlook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EB669-97E5-CC98-34F8-713AAF8AB6D5}"/>
              </a:ext>
            </a:extLst>
          </p:cNvPr>
          <p:cNvSpPr txBox="1"/>
          <p:nvPr/>
        </p:nvSpPr>
        <p:spPr>
          <a:xfrm>
            <a:off x="848947" y="1349374"/>
            <a:ext cx="8317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-&gt; Larger fragments should lead to better performance and more complex learning </a:t>
            </a:r>
          </a:p>
        </p:txBody>
      </p:sp>
    </p:spTree>
    <p:extLst>
      <p:ext uri="{BB962C8B-B14F-4D97-AF65-F5344CB8AC3E}">
        <p14:creationId xmlns:p14="http://schemas.microsoft.com/office/powerpoint/2010/main" val="424195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C1D1CA-8258-A078-7E6C-92BDD28D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DC08FB9-FAF1-A021-6C2F-DC59B43C1D85}"/>
              </a:ext>
            </a:extLst>
          </p:cNvPr>
          <p:cNvSpPr txBox="1"/>
          <p:nvPr/>
        </p:nvSpPr>
        <p:spPr>
          <a:xfrm>
            <a:off x="4901108" y="1254832"/>
            <a:ext cx="3637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ARI 0.32    AUC:0.81   MCC:0.33   </a:t>
            </a:r>
          </a:p>
        </p:txBody>
      </p: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0582EED5-EBF9-9E8C-93E0-84E692FEE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b="4333"/>
          <a:stretch>
            <a:fillRect/>
          </a:stretch>
        </p:blipFill>
        <p:spPr>
          <a:xfrm>
            <a:off x="921777" y="1317125"/>
            <a:ext cx="3637175" cy="3060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0F0FB8-6D97-5146-0B0D-B9DDB1138BCB}"/>
              </a:ext>
            </a:extLst>
          </p:cNvPr>
          <p:cNvSpPr txBox="1"/>
          <p:nvPr/>
        </p:nvSpPr>
        <p:spPr>
          <a:xfrm>
            <a:off x="1727995" y="4401305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steps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7853D-380B-6AF1-3000-5E198E37F274}"/>
              </a:ext>
            </a:extLst>
          </p:cNvPr>
          <p:cNvSpPr txBox="1"/>
          <p:nvPr/>
        </p:nvSpPr>
        <p:spPr>
          <a:xfrm rot="16200000">
            <a:off x="-74112" y="2662467"/>
            <a:ext cx="148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NT-</a:t>
            </a:r>
            <a:r>
              <a:rPr lang="en-US" dirty="0" err="1"/>
              <a:t>Xent</a:t>
            </a:r>
            <a:r>
              <a:rPr lang="en-US" dirty="0"/>
              <a:t>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75417F-B87A-F7D8-8E60-D7ADE47D7029}"/>
              </a:ext>
            </a:extLst>
          </p:cNvPr>
          <p:cNvSpPr txBox="1"/>
          <p:nvPr/>
        </p:nvSpPr>
        <p:spPr>
          <a:xfrm>
            <a:off x="551344" y="1177888"/>
            <a:ext cx="383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4F7EA-150B-5F57-5B8C-F91E14D947B9}"/>
              </a:ext>
            </a:extLst>
          </p:cNvPr>
          <p:cNvSpPr txBox="1"/>
          <p:nvPr/>
        </p:nvSpPr>
        <p:spPr>
          <a:xfrm>
            <a:off x="4379934" y="1177888"/>
            <a:ext cx="3834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</a:t>
            </a:r>
          </a:p>
        </p:txBody>
      </p:sp>
      <p:pic>
        <p:nvPicPr>
          <p:cNvPr id="22" name="Picture 21" descr="A graph of a diagram&#10;&#10;AI-generated content may be incorrect.">
            <a:extLst>
              <a:ext uri="{FF2B5EF4-FFF2-40B4-BE49-F238E27FC236}">
                <a16:creationId xmlns:a16="http://schemas.microsoft.com/office/drawing/2014/main" id="{8AF0846B-08A1-703D-5570-3AC3EC436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1"/>
          <a:stretch>
            <a:fillRect/>
          </a:stretch>
        </p:blipFill>
        <p:spPr>
          <a:xfrm>
            <a:off x="4444653" y="1685100"/>
            <a:ext cx="4550087" cy="40172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668D18-F0B8-8531-E7CF-DAEEFBAD2BB6}"/>
              </a:ext>
            </a:extLst>
          </p:cNvPr>
          <p:cNvSpPr txBox="1"/>
          <p:nvPr/>
        </p:nvSpPr>
        <p:spPr>
          <a:xfrm>
            <a:off x="10501069" y="5416304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Fragment’s labels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972CD8-5B5A-4DD2-4BCA-F069625EB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3748" y="1420378"/>
            <a:ext cx="3997232" cy="4017244"/>
          </a:xfrm>
          <a:prstGeom prst="rect">
            <a:avLst/>
          </a:prstGeom>
        </p:spPr>
      </p:pic>
      <p:pic>
        <p:nvPicPr>
          <p:cNvPr id="4" name="Picture 3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B2DCE4BD-D72D-6AFC-6A78-2808A5AB6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12500" r="20162" b="29814"/>
          <a:stretch>
            <a:fillRect/>
          </a:stretch>
        </p:blipFill>
        <p:spPr>
          <a:xfrm>
            <a:off x="9159939" y="2335435"/>
            <a:ext cx="241409" cy="2109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F62F41-265A-CD54-3102-B84495B9BF40}"/>
              </a:ext>
            </a:extLst>
          </p:cNvPr>
          <p:cNvSpPr txBox="1"/>
          <p:nvPr/>
        </p:nvSpPr>
        <p:spPr>
          <a:xfrm rot="16200000">
            <a:off x="8015418" y="329825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Cosine similarity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1CF3C-6EF0-739B-B4E1-2DB83DE80CDF}"/>
              </a:ext>
            </a:extLst>
          </p:cNvPr>
          <p:cNvSpPr txBox="1"/>
          <p:nvPr/>
        </p:nvSpPr>
        <p:spPr>
          <a:xfrm>
            <a:off x="8938106" y="1177888"/>
            <a:ext cx="4106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96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158</Words>
  <Application>Microsoft Office PowerPoint</Application>
  <PresentationFormat>Widescreen</PresentationFormat>
  <Paragraphs>53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Aurélien Pélissier</dc:creator>
  <cp:lastModifiedBy>Aurélien Pélissier</cp:lastModifiedBy>
  <cp:revision>46</cp:revision>
  <dcterms:created xsi:type="dcterms:W3CDTF">2025-06-05T04:46:50Z</dcterms:created>
  <dcterms:modified xsi:type="dcterms:W3CDTF">2025-06-05T20:17:03Z</dcterms:modified>
</cp:coreProperties>
</file>