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0801350" cy="216027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01"/>
    <a:srgbClr val="FFDB01"/>
    <a:srgbClr val="FF1901"/>
    <a:srgbClr val="FA4006"/>
    <a:srgbClr val="FFED01"/>
    <a:srgbClr val="FFB601"/>
    <a:srgbClr val="FF8001"/>
    <a:srgbClr val="FD3903"/>
    <a:srgbClr val="FFC901"/>
    <a:srgbClr val="FBE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712" autoAdjust="0"/>
    <p:restoredTop sz="94660" autoAdjust="0"/>
  </p:normalViewPr>
  <p:slideViewPr>
    <p:cSldViewPr>
      <p:cViewPr varScale="1">
        <p:scale>
          <a:sx n="27" d="100"/>
          <a:sy n="27" d="100"/>
        </p:scale>
        <p:origin x="2136" y="91"/>
      </p:cViewPr>
      <p:guideLst>
        <p:guide orient="horz" pos="6804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0101" y="6710843"/>
            <a:ext cx="9181148" cy="463057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0203" y="12241530"/>
            <a:ext cx="7560945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D8D5-2B46-44CD-ABF0-7BC317F77A7C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6368-B51B-42F1-9A17-51694F448F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09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D8D5-2B46-44CD-ABF0-7BC317F77A7C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6368-B51B-42F1-9A17-51694F448F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10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873233" y="1155147"/>
            <a:ext cx="1822729" cy="24573072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05053" y="1155147"/>
            <a:ext cx="5288162" cy="2457307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D8D5-2B46-44CD-ABF0-7BC317F77A7C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6368-B51B-42F1-9A17-51694F448F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1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D8D5-2B46-44CD-ABF0-7BC317F77A7C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6368-B51B-42F1-9A17-51694F448F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76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3232" y="13881736"/>
            <a:ext cx="9181148" cy="42905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53232" y="9156149"/>
            <a:ext cx="9181148" cy="47255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D8D5-2B46-44CD-ABF0-7BC317F77A7C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6368-B51B-42F1-9A17-51694F448F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51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05055" y="6720842"/>
            <a:ext cx="3555444" cy="19007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40522" y="6720842"/>
            <a:ext cx="3555444" cy="190073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D8D5-2B46-44CD-ABF0-7BC317F77A7C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6368-B51B-42F1-9A17-51694F448F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1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0068" y="865110"/>
            <a:ext cx="9721215" cy="36004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0068" y="4835606"/>
            <a:ext cx="4772472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0068" y="6850856"/>
            <a:ext cx="4772472" cy="124465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86940" y="4835606"/>
            <a:ext cx="4774346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86940" y="6850856"/>
            <a:ext cx="4774346" cy="124465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D8D5-2B46-44CD-ABF0-7BC317F77A7C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6368-B51B-42F1-9A17-51694F448F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16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D8D5-2B46-44CD-ABF0-7BC317F77A7C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6368-B51B-42F1-9A17-51694F448F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41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D8D5-2B46-44CD-ABF0-7BC317F77A7C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6368-B51B-42F1-9A17-51694F448F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89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0072" y="860110"/>
            <a:ext cx="3553570" cy="36604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23031" y="860110"/>
            <a:ext cx="6038255" cy="184373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40072" y="4520567"/>
            <a:ext cx="3553570" cy="14776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D8D5-2B46-44CD-ABF0-7BC317F77A7C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6368-B51B-42F1-9A17-51694F448F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78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17140" y="15121893"/>
            <a:ext cx="6480810" cy="1785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117140" y="1930241"/>
            <a:ext cx="6480810" cy="129616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117140" y="16907118"/>
            <a:ext cx="6480810" cy="253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D8D5-2B46-44CD-ABF0-7BC317F77A7C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6368-B51B-42F1-9A17-51694F448F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19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40068" y="865110"/>
            <a:ext cx="9721215" cy="360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0068" y="5040634"/>
            <a:ext cx="9721215" cy="1425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40068" y="20022507"/>
            <a:ext cx="2520315" cy="1150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8D5-2B46-44CD-ABF0-7BC317F77A7C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690461" y="20022507"/>
            <a:ext cx="3420428" cy="1150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740968" y="20022507"/>
            <a:ext cx="2520315" cy="1150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D6368-B51B-42F1-9A17-51694F448F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15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/>
          <p:cNvSpPr/>
          <p:nvPr/>
        </p:nvSpPr>
        <p:spPr>
          <a:xfrm>
            <a:off x="3528468" y="1832775"/>
            <a:ext cx="480286" cy="17809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Rectangle 216"/>
          <p:cNvSpPr/>
          <p:nvPr/>
        </p:nvSpPr>
        <p:spPr>
          <a:xfrm>
            <a:off x="3528468" y="3602021"/>
            <a:ext cx="480286" cy="7768369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Rectangle 217"/>
          <p:cNvSpPr/>
          <p:nvPr/>
        </p:nvSpPr>
        <p:spPr>
          <a:xfrm>
            <a:off x="3528467" y="12882558"/>
            <a:ext cx="480287" cy="6970224"/>
          </a:xfrm>
          <a:prstGeom prst="rect">
            <a:avLst/>
          </a:prstGeom>
          <a:solidFill>
            <a:schemeClr val="tx2">
              <a:lumMod val="75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Rectangle 218"/>
          <p:cNvSpPr/>
          <p:nvPr/>
        </p:nvSpPr>
        <p:spPr>
          <a:xfrm>
            <a:off x="3528467" y="11370391"/>
            <a:ext cx="480287" cy="1512167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Rectangle 219"/>
          <p:cNvSpPr/>
          <p:nvPr/>
        </p:nvSpPr>
        <p:spPr>
          <a:xfrm>
            <a:off x="3984414" y="3158267"/>
            <a:ext cx="1168348" cy="930840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Rectangle 220"/>
          <p:cNvSpPr/>
          <p:nvPr/>
        </p:nvSpPr>
        <p:spPr>
          <a:xfrm>
            <a:off x="3984631" y="12466669"/>
            <a:ext cx="1168130" cy="8515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Rectangle 221"/>
          <p:cNvSpPr/>
          <p:nvPr/>
        </p:nvSpPr>
        <p:spPr>
          <a:xfrm>
            <a:off x="3984630" y="13305681"/>
            <a:ext cx="1168347" cy="159189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Rectangle 222"/>
          <p:cNvSpPr/>
          <p:nvPr/>
        </p:nvSpPr>
        <p:spPr>
          <a:xfrm>
            <a:off x="3984630" y="14897571"/>
            <a:ext cx="1168348" cy="1418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Rectangle 223"/>
          <p:cNvSpPr/>
          <p:nvPr/>
        </p:nvSpPr>
        <p:spPr>
          <a:xfrm>
            <a:off x="3984631" y="16316126"/>
            <a:ext cx="1168347" cy="35426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5" name="ZoneTexte 224"/>
          <p:cNvSpPr txBox="1"/>
          <p:nvPr/>
        </p:nvSpPr>
        <p:spPr>
          <a:xfrm>
            <a:off x="4154542" y="7969881"/>
            <a:ext cx="828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Primordial Era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3984413" y="19862441"/>
            <a:ext cx="1168565" cy="13681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ZoneTexte 226"/>
          <p:cNvSpPr txBox="1"/>
          <p:nvPr/>
        </p:nvSpPr>
        <p:spPr>
          <a:xfrm>
            <a:off x="4008753" y="12757702"/>
            <a:ext cx="1119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Stelliferous Era</a:t>
            </a:r>
          </a:p>
        </p:txBody>
      </p:sp>
      <p:sp>
        <p:nvSpPr>
          <p:cNvPr id="228" name="ZoneTexte 227"/>
          <p:cNvSpPr txBox="1"/>
          <p:nvPr/>
        </p:nvSpPr>
        <p:spPr>
          <a:xfrm>
            <a:off x="4145648" y="20315360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Beyond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3938969" y="13872364"/>
            <a:ext cx="1278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Degenerate Era</a:t>
            </a:r>
          </a:p>
        </p:txBody>
      </p:sp>
      <p:sp>
        <p:nvSpPr>
          <p:cNvPr id="230" name="ZoneTexte 229"/>
          <p:cNvSpPr txBox="1"/>
          <p:nvPr/>
        </p:nvSpPr>
        <p:spPr>
          <a:xfrm>
            <a:off x="3992746" y="15406799"/>
            <a:ext cx="12463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Black </a:t>
            </a:r>
            <a:r>
              <a:rPr lang="fr-FR" sz="1100" dirty="0" err="1">
                <a:solidFill>
                  <a:schemeClr val="bg1"/>
                </a:solidFill>
              </a:rPr>
              <a:t>Holes</a:t>
            </a:r>
            <a:endParaRPr lang="fr-FR" sz="1100" dirty="0">
              <a:solidFill>
                <a:schemeClr val="bg1"/>
              </a:solidFill>
            </a:endParaRPr>
          </a:p>
          <a:p>
            <a:pPr algn="ctr"/>
            <a:r>
              <a:rPr lang="fr-FR" sz="1100" dirty="0">
                <a:solidFill>
                  <a:schemeClr val="bg1"/>
                </a:solidFill>
              </a:rPr>
              <a:t>Era</a:t>
            </a:r>
          </a:p>
        </p:txBody>
      </p:sp>
      <p:sp>
        <p:nvSpPr>
          <p:cNvPr id="231" name="ZoneTexte 230"/>
          <p:cNvSpPr txBox="1"/>
          <p:nvPr/>
        </p:nvSpPr>
        <p:spPr>
          <a:xfrm>
            <a:off x="4102845" y="17756286"/>
            <a:ext cx="931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Dark</a:t>
            </a:r>
          </a:p>
          <a:p>
            <a:pPr algn="ctr"/>
            <a:r>
              <a:rPr lang="fr-FR" sz="1100" dirty="0">
                <a:solidFill>
                  <a:schemeClr val="bg1"/>
                </a:solidFill>
              </a:rPr>
              <a:t>Era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3984414" y="1832775"/>
            <a:ext cx="1168347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ZoneTexte 232"/>
          <p:cNvSpPr txBox="1"/>
          <p:nvPr/>
        </p:nvSpPr>
        <p:spPr>
          <a:xfrm>
            <a:off x="4177648" y="2263450"/>
            <a:ext cx="828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Planck</a:t>
            </a:r>
          </a:p>
          <a:p>
            <a:pPr algn="ctr"/>
            <a:r>
              <a:rPr lang="fr-FR" sz="1100" dirty="0"/>
              <a:t>Era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5832569" y="3211508"/>
            <a:ext cx="1080120" cy="2398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Rectangle 234"/>
          <p:cNvSpPr/>
          <p:nvPr/>
        </p:nvSpPr>
        <p:spPr>
          <a:xfrm>
            <a:off x="5832569" y="3451316"/>
            <a:ext cx="1080120" cy="1232068"/>
          </a:xfrm>
          <a:prstGeom prst="rect">
            <a:avLst/>
          </a:prstGeom>
          <a:solidFill>
            <a:srgbClr val="FFD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Rectangle 235"/>
          <p:cNvSpPr/>
          <p:nvPr/>
        </p:nvSpPr>
        <p:spPr>
          <a:xfrm>
            <a:off x="5832569" y="4683384"/>
            <a:ext cx="1080120" cy="576064"/>
          </a:xfrm>
          <a:prstGeom prst="rect">
            <a:avLst/>
          </a:prstGeom>
          <a:solidFill>
            <a:srgbClr val="FFB6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Rectangle 236"/>
          <p:cNvSpPr/>
          <p:nvPr/>
        </p:nvSpPr>
        <p:spPr>
          <a:xfrm>
            <a:off x="5832569" y="5259448"/>
            <a:ext cx="1080120" cy="864096"/>
          </a:xfrm>
          <a:prstGeom prst="rect">
            <a:avLst/>
          </a:prstGeom>
          <a:solidFill>
            <a:srgbClr val="FF80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Rectangle 237"/>
          <p:cNvSpPr/>
          <p:nvPr/>
        </p:nvSpPr>
        <p:spPr>
          <a:xfrm>
            <a:off x="5832569" y="6123544"/>
            <a:ext cx="1080120" cy="576064"/>
          </a:xfrm>
          <a:prstGeom prst="rect">
            <a:avLst/>
          </a:prstGeom>
          <a:solidFill>
            <a:srgbClr val="FF5C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Rectangle 238"/>
          <p:cNvSpPr/>
          <p:nvPr/>
        </p:nvSpPr>
        <p:spPr>
          <a:xfrm>
            <a:off x="5832569" y="6699607"/>
            <a:ext cx="1080120" cy="5212573"/>
          </a:xfrm>
          <a:prstGeom prst="rect">
            <a:avLst/>
          </a:prstGeom>
          <a:solidFill>
            <a:srgbClr val="FD39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Rectangle 239"/>
          <p:cNvSpPr/>
          <p:nvPr/>
        </p:nvSpPr>
        <p:spPr>
          <a:xfrm>
            <a:off x="5832569" y="11912180"/>
            <a:ext cx="1080120" cy="564226"/>
          </a:xfrm>
          <a:prstGeom prst="rect">
            <a:avLst/>
          </a:prstGeom>
          <a:solidFill>
            <a:srgbClr val="FF19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Rectangle 240"/>
          <p:cNvSpPr/>
          <p:nvPr/>
        </p:nvSpPr>
        <p:spPr>
          <a:xfrm>
            <a:off x="5832569" y="12476405"/>
            <a:ext cx="1080120" cy="1305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Rectangle 241"/>
          <p:cNvSpPr/>
          <p:nvPr/>
        </p:nvSpPr>
        <p:spPr>
          <a:xfrm>
            <a:off x="5832569" y="12606953"/>
            <a:ext cx="1080120" cy="2853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ZoneTexte 242"/>
          <p:cNvSpPr txBox="1"/>
          <p:nvPr/>
        </p:nvSpPr>
        <p:spPr>
          <a:xfrm>
            <a:off x="5958583" y="3199443"/>
            <a:ext cx="828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GUT Epoch</a:t>
            </a:r>
          </a:p>
        </p:txBody>
      </p:sp>
      <p:sp>
        <p:nvSpPr>
          <p:cNvPr id="244" name="ZoneTexte 243"/>
          <p:cNvSpPr txBox="1"/>
          <p:nvPr/>
        </p:nvSpPr>
        <p:spPr>
          <a:xfrm>
            <a:off x="5904577" y="3851906"/>
            <a:ext cx="915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Electroweak Epoch</a:t>
            </a:r>
          </a:p>
        </p:txBody>
      </p:sp>
      <p:sp>
        <p:nvSpPr>
          <p:cNvPr id="245" name="ZoneTexte 244"/>
          <p:cNvSpPr txBox="1"/>
          <p:nvPr/>
        </p:nvSpPr>
        <p:spPr>
          <a:xfrm>
            <a:off x="5914725" y="4755972"/>
            <a:ext cx="915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Quark</a:t>
            </a:r>
          </a:p>
          <a:p>
            <a:pPr algn="ctr"/>
            <a:r>
              <a:rPr lang="fr-FR" sz="1100" dirty="0"/>
              <a:t>Epoch</a:t>
            </a:r>
          </a:p>
        </p:txBody>
      </p:sp>
      <p:sp>
        <p:nvSpPr>
          <p:cNvPr id="246" name="ZoneTexte 245"/>
          <p:cNvSpPr txBox="1"/>
          <p:nvPr/>
        </p:nvSpPr>
        <p:spPr>
          <a:xfrm>
            <a:off x="5904731" y="5475472"/>
            <a:ext cx="915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/>
              <a:t>Handron</a:t>
            </a:r>
            <a:endParaRPr lang="fr-FR" sz="1100" dirty="0"/>
          </a:p>
          <a:p>
            <a:pPr algn="ctr"/>
            <a:r>
              <a:rPr lang="fr-FR" sz="1100" dirty="0"/>
              <a:t>Epoch</a:t>
            </a:r>
          </a:p>
        </p:txBody>
      </p:sp>
      <p:sp>
        <p:nvSpPr>
          <p:cNvPr id="247" name="ZoneTexte 246"/>
          <p:cNvSpPr txBox="1"/>
          <p:nvPr/>
        </p:nvSpPr>
        <p:spPr>
          <a:xfrm>
            <a:off x="5904731" y="6188953"/>
            <a:ext cx="915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Lepton</a:t>
            </a:r>
          </a:p>
          <a:p>
            <a:pPr algn="ctr"/>
            <a:r>
              <a:rPr lang="fr-FR" sz="1100" dirty="0"/>
              <a:t>Epoch</a:t>
            </a:r>
          </a:p>
        </p:txBody>
      </p:sp>
      <p:sp>
        <p:nvSpPr>
          <p:cNvPr id="248" name="ZoneTexte 247"/>
          <p:cNvSpPr txBox="1"/>
          <p:nvPr/>
        </p:nvSpPr>
        <p:spPr>
          <a:xfrm>
            <a:off x="5904731" y="8863114"/>
            <a:ext cx="915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Photon</a:t>
            </a:r>
          </a:p>
          <a:p>
            <a:pPr algn="ctr"/>
            <a:r>
              <a:rPr lang="fr-FR" sz="1100" dirty="0"/>
              <a:t>Epoch</a:t>
            </a:r>
          </a:p>
        </p:txBody>
      </p:sp>
      <p:sp>
        <p:nvSpPr>
          <p:cNvPr id="249" name="ZoneTexte 248"/>
          <p:cNvSpPr txBox="1"/>
          <p:nvPr/>
        </p:nvSpPr>
        <p:spPr>
          <a:xfrm>
            <a:off x="5916340" y="11980650"/>
            <a:ext cx="915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Dark</a:t>
            </a:r>
          </a:p>
          <a:p>
            <a:pPr algn="ctr"/>
            <a:r>
              <a:rPr lang="fr-FR" sz="1100" dirty="0"/>
              <a:t>Ages</a:t>
            </a:r>
          </a:p>
        </p:txBody>
      </p:sp>
      <p:sp>
        <p:nvSpPr>
          <p:cNvPr id="250" name="ZoneTexte 249"/>
          <p:cNvSpPr txBox="1"/>
          <p:nvPr/>
        </p:nvSpPr>
        <p:spPr>
          <a:xfrm>
            <a:off x="5775154" y="12606953"/>
            <a:ext cx="1194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Galaxy Formation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7056889" y="3450075"/>
            <a:ext cx="1008112" cy="151947"/>
          </a:xfrm>
          <a:prstGeom prst="rect">
            <a:avLst/>
          </a:prstGeom>
          <a:solidFill>
            <a:srgbClr val="FFD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Rectangle 251"/>
          <p:cNvSpPr/>
          <p:nvPr/>
        </p:nvSpPr>
        <p:spPr>
          <a:xfrm>
            <a:off x="7098226" y="6701682"/>
            <a:ext cx="1008112" cy="247964"/>
          </a:xfrm>
          <a:prstGeom prst="rect">
            <a:avLst/>
          </a:prstGeom>
          <a:solidFill>
            <a:srgbClr val="FF5C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ZoneTexte 252"/>
          <p:cNvSpPr txBox="1"/>
          <p:nvPr/>
        </p:nvSpPr>
        <p:spPr>
          <a:xfrm>
            <a:off x="7026218" y="6685655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/>
              <a:t>Nucleosynthesis</a:t>
            </a:r>
            <a:endParaRPr lang="fr-FR" sz="1100" dirty="0"/>
          </a:p>
        </p:txBody>
      </p:sp>
      <p:sp>
        <p:nvSpPr>
          <p:cNvPr id="254" name="ZoneTexte 253"/>
          <p:cNvSpPr txBox="1"/>
          <p:nvPr/>
        </p:nvSpPr>
        <p:spPr>
          <a:xfrm>
            <a:off x="6984851" y="3395243"/>
            <a:ext cx="1152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/>
              <a:t>Cosmic</a:t>
            </a:r>
            <a:r>
              <a:rPr lang="fr-FR" sz="1100" dirty="0"/>
              <a:t> inflation</a:t>
            </a:r>
          </a:p>
        </p:txBody>
      </p:sp>
      <p:cxnSp>
        <p:nvCxnSpPr>
          <p:cNvPr id="255" name="Connecteur droit 254"/>
          <p:cNvCxnSpPr/>
          <p:nvPr/>
        </p:nvCxnSpPr>
        <p:spPr>
          <a:xfrm flipV="1">
            <a:off x="692696" y="3201771"/>
            <a:ext cx="0" cy="16661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ZoneTexte 255"/>
          <p:cNvSpPr txBox="1"/>
          <p:nvPr/>
        </p:nvSpPr>
        <p:spPr>
          <a:xfrm>
            <a:off x="5854603" y="12411537"/>
            <a:ext cx="1089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Reionizarion</a:t>
            </a:r>
          </a:p>
        </p:txBody>
      </p:sp>
      <p:sp>
        <p:nvSpPr>
          <p:cNvPr id="257" name="ZoneTexte 256"/>
          <p:cNvSpPr txBox="1"/>
          <p:nvPr/>
        </p:nvSpPr>
        <p:spPr>
          <a:xfrm>
            <a:off x="193988" y="309815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-150</a:t>
            </a:r>
          </a:p>
        </p:txBody>
      </p:sp>
      <p:sp>
        <p:nvSpPr>
          <p:cNvPr id="258" name="ZoneTexte 257"/>
          <p:cNvSpPr txBox="1"/>
          <p:nvPr/>
        </p:nvSpPr>
        <p:spPr>
          <a:xfrm>
            <a:off x="216848" y="556703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-100</a:t>
            </a:r>
          </a:p>
        </p:txBody>
      </p:sp>
      <p:sp>
        <p:nvSpPr>
          <p:cNvPr id="259" name="ZoneTexte 258"/>
          <p:cNvSpPr txBox="1"/>
          <p:nvPr/>
        </p:nvSpPr>
        <p:spPr>
          <a:xfrm>
            <a:off x="227896" y="732523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-50</a:t>
            </a:r>
          </a:p>
        </p:txBody>
      </p:sp>
      <p:sp>
        <p:nvSpPr>
          <p:cNvPr id="260" name="ZoneTexte 259"/>
          <p:cNvSpPr txBox="1"/>
          <p:nvPr/>
        </p:nvSpPr>
        <p:spPr>
          <a:xfrm>
            <a:off x="232852" y="909895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0</a:t>
            </a:r>
          </a:p>
        </p:txBody>
      </p:sp>
      <p:sp>
        <p:nvSpPr>
          <p:cNvPr id="261" name="ZoneTexte 260"/>
          <p:cNvSpPr txBox="1"/>
          <p:nvPr/>
        </p:nvSpPr>
        <p:spPr>
          <a:xfrm>
            <a:off x="258594" y="1263690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100</a:t>
            </a:r>
          </a:p>
        </p:txBody>
      </p:sp>
      <p:sp>
        <p:nvSpPr>
          <p:cNvPr id="262" name="ZoneTexte 261"/>
          <p:cNvSpPr txBox="1"/>
          <p:nvPr/>
        </p:nvSpPr>
        <p:spPr>
          <a:xfrm>
            <a:off x="221668" y="1088241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50</a:t>
            </a:r>
          </a:p>
        </p:txBody>
      </p:sp>
      <p:sp>
        <p:nvSpPr>
          <p:cNvPr id="263" name="ZoneTexte 262"/>
          <p:cNvSpPr txBox="1"/>
          <p:nvPr/>
        </p:nvSpPr>
        <p:spPr>
          <a:xfrm>
            <a:off x="232852" y="1439557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150</a:t>
            </a:r>
          </a:p>
        </p:txBody>
      </p:sp>
      <p:sp>
        <p:nvSpPr>
          <p:cNvPr id="264" name="ZoneTexte 263"/>
          <p:cNvSpPr txBox="1"/>
          <p:nvPr/>
        </p:nvSpPr>
        <p:spPr>
          <a:xfrm>
            <a:off x="216848" y="1617663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200</a:t>
            </a:r>
          </a:p>
        </p:txBody>
      </p:sp>
      <p:sp>
        <p:nvSpPr>
          <p:cNvPr id="265" name="ZoneTexte 264"/>
          <p:cNvSpPr txBox="1"/>
          <p:nvPr/>
        </p:nvSpPr>
        <p:spPr>
          <a:xfrm>
            <a:off x="216848" y="1795746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250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226740" y="1970905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300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6823" y="2852742"/>
            <a:ext cx="1290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100*log(log(year))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5162636" y="2872984"/>
            <a:ext cx="751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Time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5170237" y="3073345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-43</a:t>
            </a:r>
            <a:r>
              <a:rPr lang="fr-FR" sz="1100" dirty="0"/>
              <a:t> s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5163885" y="3305175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-35</a:t>
            </a:r>
            <a:r>
              <a:rPr lang="fr-FR" sz="1100" dirty="0"/>
              <a:t> s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5170237" y="4555765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-12</a:t>
            </a:r>
            <a:r>
              <a:rPr lang="fr-FR" sz="1100" dirty="0"/>
              <a:t> s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5158300" y="5128643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-6</a:t>
            </a:r>
            <a:r>
              <a:rPr lang="fr-FR" sz="1100" dirty="0"/>
              <a:t> s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5136750" y="5992739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 s</a:t>
            </a:r>
          </a:p>
        </p:txBody>
      </p:sp>
      <p:sp>
        <p:nvSpPr>
          <p:cNvPr id="274" name="ZoneTexte 273"/>
          <p:cNvSpPr txBox="1"/>
          <p:nvPr/>
        </p:nvSpPr>
        <p:spPr>
          <a:xfrm>
            <a:off x="5158300" y="6555155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 s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2965761" y="11239586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47 Ky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174550" y="11743772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377 Ky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5170236" y="12309349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150 </a:t>
            </a:r>
            <a:r>
              <a:rPr lang="fr-FR" sz="1100" dirty="0" err="1"/>
              <a:t>My</a:t>
            </a:r>
            <a:endParaRPr lang="fr-FR" sz="1100" dirty="0"/>
          </a:p>
        </p:txBody>
      </p:sp>
      <p:sp>
        <p:nvSpPr>
          <p:cNvPr id="278" name="ZoneTexte 277"/>
          <p:cNvSpPr txBox="1"/>
          <p:nvPr/>
        </p:nvSpPr>
        <p:spPr>
          <a:xfrm>
            <a:off x="5174661" y="12488014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 Gy</a:t>
            </a:r>
          </a:p>
        </p:txBody>
      </p:sp>
      <p:sp>
        <p:nvSpPr>
          <p:cNvPr id="279" name="ZoneTexte 278"/>
          <p:cNvSpPr txBox="1"/>
          <p:nvPr/>
        </p:nvSpPr>
        <p:spPr>
          <a:xfrm>
            <a:off x="5174396" y="12731712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 Gy</a:t>
            </a:r>
          </a:p>
        </p:txBody>
      </p:sp>
      <p:sp>
        <p:nvSpPr>
          <p:cNvPr id="280" name="ZoneTexte 279"/>
          <p:cNvSpPr txBox="1"/>
          <p:nvPr/>
        </p:nvSpPr>
        <p:spPr>
          <a:xfrm>
            <a:off x="2921233" y="3450075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/>
              <a:t>10</a:t>
            </a:r>
            <a:r>
              <a:rPr lang="fr-FR" sz="1100" baseline="30000"/>
              <a:t>-33</a:t>
            </a:r>
            <a:r>
              <a:rPr lang="fr-FR" sz="1100"/>
              <a:t> </a:t>
            </a:r>
            <a:r>
              <a:rPr lang="fr-FR" sz="1100" dirty="0"/>
              <a:t>s</a:t>
            </a:r>
          </a:p>
        </p:txBody>
      </p:sp>
      <p:sp>
        <p:nvSpPr>
          <p:cNvPr id="281" name="ZoneTexte 280"/>
          <p:cNvSpPr txBox="1"/>
          <p:nvPr/>
        </p:nvSpPr>
        <p:spPr>
          <a:xfrm>
            <a:off x="2921233" y="12716604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9,8 Gy</a:t>
            </a:r>
          </a:p>
        </p:txBody>
      </p:sp>
      <p:sp>
        <p:nvSpPr>
          <p:cNvPr id="282" name="ZoneTexte 281"/>
          <p:cNvSpPr txBox="1"/>
          <p:nvPr/>
        </p:nvSpPr>
        <p:spPr>
          <a:xfrm>
            <a:off x="5170235" y="13146278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14</a:t>
            </a:r>
            <a:r>
              <a:rPr lang="fr-FR" sz="1100" dirty="0"/>
              <a:t> y</a:t>
            </a:r>
          </a:p>
        </p:txBody>
      </p:sp>
      <p:sp>
        <p:nvSpPr>
          <p:cNvPr id="283" name="ZoneTexte 282"/>
          <p:cNvSpPr txBox="1"/>
          <p:nvPr/>
        </p:nvSpPr>
        <p:spPr>
          <a:xfrm>
            <a:off x="5163885" y="14751326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40</a:t>
            </a:r>
            <a:r>
              <a:rPr lang="fr-FR" sz="1100" dirty="0"/>
              <a:t> y</a:t>
            </a:r>
          </a:p>
        </p:txBody>
      </p:sp>
      <p:sp>
        <p:nvSpPr>
          <p:cNvPr id="284" name="ZoneTexte 283"/>
          <p:cNvSpPr txBox="1"/>
          <p:nvPr/>
        </p:nvSpPr>
        <p:spPr>
          <a:xfrm>
            <a:off x="5174661" y="16171159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100</a:t>
            </a:r>
            <a:r>
              <a:rPr lang="fr-FR" sz="1100" dirty="0"/>
              <a:t> y</a:t>
            </a:r>
          </a:p>
        </p:txBody>
      </p:sp>
      <p:sp>
        <p:nvSpPr>
          <p:cNvPr id="285" name="ZoneTexte 284"/>
          <p:cNvSpPr txBox="1"/>
          <p:nvPr/>
        </p:nvSpPr>
        <p:spPr>
          <a:xfrm>
            <a:off x="5169240" y="19709055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1000</a:t>
            </a:r>
            <a:r>
              <a:rPr lang="fr-FR" sz="1100" dirty="0"/>
              <a:t> y</a:t>
            </a:r>
          </a:p>
        </p:txBody>
      </p:sp>
      <p:cxnSp>
        <p:nvCxnSpPr>
          <p:cNvPr id="286" name="Connecteur droit 285"/>
          <p:cNvCxnSpPr/>
          <p:nvPr/>
        </p:nvCxnSpPr>
        <p:spPr>
          <a:xfrm>
            <a:off x="6920309" y="3211508"/>
            <a:ext cx="5685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286"/>
          <p:cNvCxnSpPr/>
          <p:nvPr/>
        </p:nvCxnSpPr>
        <p:spPr>
          <a:xfrm>
            <a:off x="6920309" y="3451316"/>
            <a:ext cx="7563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/>
          <p:nvPr/>
        </p:nvCxnSpPr>
        <p:spPr>
          <a:xfrm>
            <a:off x="6912689" y="4683384"/>
            <a:ext cx="5685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/>
          <p:nvPr/>
        </p:nvCxnSpPr>
        <p:spPr>
          <a:xfrm>
            <a:off x="6920309" y="5259448"/>
            <a:ext cx="5685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/>
          <p:nvPr/>
        </p:nvCxnSpPr>
        <p:spPr>
          <a:xfrm>
            <a:off x="6912689" y="6123544"/>
            <a:ext cx="5685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/>
          <p:nvPr/>
        </p:nvCxnSpPr>
        <p:spPr>
          <a:xfrm>
            <a:off x="6864666" y="6701086"/>
            <a:ext cx="5685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ZoneTexte 291"/>
          <p:cNvSpPr txBox="1"/>
          <p:nvPr/>
        </p:nvSpPr>
        <p:spPr>
          <a:xfrm>
            <a:off x="7450777" y="3042851"/>
            <a:ext cx="2252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Gravity and Electronuclear force separate</a:t>
            </a:r>
          </a:p>
        </p:txBody>
      </p:sp>
      <p:sp>
        <p:nvSpPr>
          <p:cNvPr id="293" name="ZoneTexte 292"/>
          <p:cNvSpPr txBox="1"/>
          <p:nvPr/>
        </p:nvSpPr>
        <p:spPr>
          <a:xfrm>
            <a:off x="7455539" y="3244344"/>
            <a:ext cx="2252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Strong and Electroweak force separate</a:t>
            </a:r>
          </a:p>
        </p:txBody>
      </p:sp>
      <p:sp>
        <p:nvSpPr>
          <p:cNvPr id="294" name="ZoneTexte 293"/>
          <p:cNvSpPr txBox="1"/>
          <p:nvPr/>
        </p:nvSpPr>
        <p:spPr>
          <a:xfrm>
            <a:off x="7429079" y="4514851"/>
            <a:ext cx="2252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/>
              <a:t>Weak</a:t>
            </a:r>
            <a:r>
              <a:rPr lang="fr-FR" sz="900" dirty="0"/>
              <a:t> and </a:t>
            </a:r>
            <a:r>
              <a:rPr lang="fr-FR" sz="900" dirty="0" err="1"/>
              <a:t>Electromagnetic</a:t>
            </a:r>
            <a:r>
              <a:rPr lang="fr-FR" sz="900" dirty="0"/>
              <a:t> force separate</a:t>
            </a:r>
          </a:p>
        </p:txBody>
      </p:sp>
      <p:sp>
        <p:nvSpPr>
          <p:cNvPr id="295" name="ZoneTexte 294"/>
          <p:cNvSpPr txBox="1"/>
          <p:nvPr/>
        </p:nvSpPr>
        <p:spPr>
          <a:xfrm>
            <a:off x="7429078" y="5071443"/>
            <a:ext cx="2252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Quarks </a:t>
            </a:r>
            <a:r>
              <a:rPr lang="fr-FR" sz="900" dirty="0" err="1"/>
              <a:t>become</a:t>
            </a:r>
            <a:r>
              <a:rPr lang="fr-FR" sz="900" dirty="0"/>
              <a:t> </a:t>
            </a:r>
            <a:r>
              <a:rPr lang="fr-FR" sz="900" dirty="0" err="1"/>
              <a:t>confined</a:t>
            </a:r>
            <a:r>
              <a:rPr lang="fr-FR" sz="900" dirty="0"/>
              <a:t> </a:t>
            </a:r>
            <a:r>
              <a:rPr lang="fr-FR" sz="900" dirty="0" err="1"/>
              <a:t>with</a:t>
            </a:r>
            <a:r>
              <a:rPr lang="fr-FR" sz="900" dirty="0"/>
              <a:t> Hadrons</a:t>
            </a:r>
          </a:p>
        </p:txBody>
      </p:sp>
      <p:sp>
        <p:nvSpPr>
          <p:cNvPr id="296" name="ZoneTexte 295"/>
          <p:cNvSpPr txBox="1"/>
          <p:nvPr/>
        </p:nvSpPr>
        <p:spPr>
          <a:xfrm>
            <a:off x="7455587" y="5948573"/>
            <a:ext cx="24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Neutrino </a:t>
            </a:r>
            <a:r>
              <a:rPr lang="fr-FR" sz="900" dirty="0" err="1"/>
              <a:t>cease</a:t>
            </a:r>
            <a:r>
              <a:rPr lang="fr-FR" sz="900" dirty="0"/>
              <a:t> to </a:t>
            </a:r>
            <a:r>
              <a:rPr lang="fr-FR" sz="900" dirty="0" err="1"/>
              <a:t>interact</a:t>
            </a:r>
            <a:r>
              <a:rPr lang="fr-FR" sz="900" dirty="0"/>
              <a:t> </a:t>
            </a:r>
            <a:r>
              <a:rPr lang="fr-FR" sz="900" dirty="0" err="1"/>
              <a:t>with</a:t>
            </a:r>
            <a:r>
              <a:rPr lang="fr-FR" sz="900" dirty="0"/>
              <a:t> </a:t>
            </a:r>
            <a:r>
              <a:rPr lang="fr-FR" sz="900" dirty="0" err="1"/>
              <a:t>other</a:t>
            </a:r>
            <a:r>
              <a:rPr lang="fr-FR" sz="900" dirty="0"/>
              <a:t> particules</a:t>
            </a:r>
          </a:p>
          <a:p>
            <a:r>
              <a:rPr lang="fr-FR" sz="900" dirty="0"/>
              <a:t>= </a:t>
            </a:r>
            <a:r>
              <a:rPr lang="fr-FR" sz="900" dirty="0" err="1"/>
              <a:t>Cosmic</a:t>
            </a:r>
            <a:r>
              <a:rPr lang="fr-FR" sz="900" dirty="0"/>
              <a:t> neutrino Background</a:t>
            </a:r>
          </a:p>
        </p:txBody>
      </p:sp>
      <p:sp>
        <p:nvSpPr>
          <p:cNvPr id="297" name="ZoneTexte 296"/>
          <p:cNvSpPr txBox="1"/>
          <p:nvPr/>
        </p:nvSpPr>
        <p:spPr>
          <a:xfrm>
            <a:off x="7481287" y="6504424"/>
            <a:ext cx="2481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Lepton/</a:t>
            </a:r>
            <a:r>
              <a:rPr lang="fr-FR" sz="900" dirty="0" err="1"/>
              <a:t>antilepton</a:t>
            </a:r>
            <a:r>
              <a:rPr lang="fr-FR" sz="900" dirty="0"/>
              <a:t> pairs </a:t>
            </a:r>
            <a:r>
              <a:rPr lang="fr-FR" sz="900" dirty="0" err="1"/>
              <a:t>annihilate</a:t>
            </a:r>
            <a:endParaRPr lang="fr-FR" sz="900" dirty="0"/>
          </a:p>
        </p:txBody>
      </p:sp>
      <p:sp>
        <p:nvSpPr>
          <p:cNvPr id="298" name="ZoneTexte 297"/>
          <p:cNvSpPr txBox="1"/>
          <p:nvPr/>
        </p:nvSpPr>
        <p:spPr>
          <a:xfrm>
            <a:off x="5165025" y="3482956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-33</a:t>
            </a:r>
            <a:r>
              <a:rPr lang="fr-FR" sz="1100" dirty="0"/>
              <a:t> s</a:t>
            </a:r>
          </a:p>
        </p:txBody>
      </p:sp>
      <p:sp>
        <p:nvSpPr>
          <p:cNvPr id="299" name="ZoneTexte 298"/>
          <p:cNvSpPr txBox="1"/>
          <p:nvPr/>
        </p:nvSpPr>
        <p:spPr>
          <a:xfrm>
            <a:off x="5173559" y="6811547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500 s</a:t>
            </a:r>
          </a:p>
        </p:txBody>
      </p:sp>
      <p:cxnSp>
        <p:nvCxnSpPr>
          <p:cNvPr id="300" name="Connecteur droit 299"/>
          <p:cNvCxnSpPr/>
          <p:nvPr/>
        </p:nvCxnSpPr>
        <p:spPr>
          <a:xfrm>
            <a:off x="6864666" y="11912180"/>
            <a:ext cx="5685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ZoneTexte 300"/>
          <p:cNvSpPr txBox="1"/>
          <p:nvPr/>
        </p:nvSpPr>
        <p:spPr>
          <a:xfrm>
            <a:off x="7411297" y="11716246"/>
            <a:ext cx="268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First </a:t>
            </a:r>
            <a:r>
              <a:rPr lang="fr-FR" sz="900" dirty="0" err="1"/>
              <a:t>atoms</a:t>
            </a:r>
            <a:r>
              <a:rPr lang="fr-FR" sz="900" dirty="0"/>
              <a:t> are </a:t>
            </a:r>
            <a:r>
              <a:rPr lang="fr-FR" sz="900" dirty="0" err="1"/>
              <a:t>created</a:t>
            </a:r>
            <a:r>
              <a:rPr lang="fr-FR" sz="900" dirty="0"/>
              <a:t> and photons are no longer </a:t>
            </a:r>
            <a:r>
              <a:rPr lang="fr-FR" sz="900" dirty="0" err="1"/>
              <a:t>absorbed</a:t>
            </a:r>
            <a:r>
              <a:rPr lang="fr-FR" sz="900" dirty="0"/>
              <a:t> = </a:t>
            </a:r>
            <a:r>
              <a:rPr lang="fr-FR" sz="900" dirty="0" err="1"/>
              <a:t>Cosmic</a:t>
            </a:r>
            <a:r>
              <a:rPr lang="fr-FR" sz="900" dirty="0"/>
              <a:t> </a:t>
            </a:r>
            <a:r>
              <a:rPr lang="fr-FR" sz="900" dirty="0" err="1"/>
              <a:t>Microwave</a:t>
            </a:r>
            <a:r>
              <a:rPr lang="fr-FR" sz="900" dirty="0"/>
              <a:t> Background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6918661" y="12123783"/>
            <a:ext cx="510417" cy="45719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3" name="ZoneTexte 302"/>
          <p:cNvSpPr txBox="1"/>
          <p:nvPr/>
        </p:nvSpPr>
        <p:spPr>
          <a:xfrm>
            <a:off x="7385898" y="12026980"/>
            <a:ext cx="2178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10-17 </a:t>
            </a:r>
            <a:r>
              <a:rPr lang="fr-FR" sz="900" dirty="0" err="1"/>
              <a:t>My</a:t>
            </a:r>
            <a:r>
              <a:rPr lang="fr-FR" sz="900" dirty="0"/>
              <a:t> = Habitable Epoch (373K – 273K)</a:t>
            </a:r>
          </a:p>
        </p:txBody>
      </p:sp>
      <p:cxnSp>
        <p:nvCxnSpPr>
          <p:cNvPr id="304" name="Connecteur droit 303"/>
          <p:cNvCxnSpPr/>
          <p:nvPr/>
        </p:nvCxnSpPr>
        <p:spPr>
          <a:xfrm>
            <a:off x="6889570" y="12476406"/>
            <a:ext cx="5685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ZoneTexte 304"/>
          <p:cNvSpPr txBox="1"/>
          <p:nvPr/>
        </p:nvSpPr>
        <p:spPr>
          <a:xfrm>
            <a:off x="7406951" y="12342733"/>
            <a:ext cx="2481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First star </a:t>
            </a:r>
            <a:r>
              <a:rPr lang="fr-FR" sz="900" dirty="0" err="1"/>
              <a:t>is</a:t>
            </a:r>
            <a:r>
              <a:rPr lang="fr-FR" sz="900" dirty="0"/>
              <a:t> </a:t>
            </a:r>
            <a:r>
              <a:rPr lang="fr-FR" sz="900" dirty="0" err="1"/>
              <a:t>born</a:t>
            </a:r>
            <a:endParaRPr lang="fr-FR" sz="900" dirty="0"/>
          </a:p>
        </p:txBody>
      </p:sp>
      <p:cxnSp>
        <p:nvCxnSpPr>
          <p:cNvPr id="306" name="Connecteur droit 305"/>
          <p:cNvCxnSpPr/>
          <p:nvPr/>
        </p:nvCxnSpPr>
        <p:spPr>
          <a:xfrm flipV="1">
            <a:off x="6908651" y="12606953"/>
            <a:ext cx="549517" cy="2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ZoneTexte 306"/>
          <p:cNvSpPr txBox="1"/>
          <p:nvPr/>
        </p:nvSpPr>
        <p:spPr>
          <a:xfrm>
            <a:off x="7412112" y="12488014"/>
            <a:ext cx="2481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First Galaxy </a:t>
            </a:r>
            <a:r>
              <a:rPr lang="fr-FR" sz="900" dirty="0" err="1"/>
              <a:t>is</a:t>
            </a:r>
            <a:r>
              <a:rPr lang="fr-FR" sz="900" dirty="0"/>
              <a:t> </a:t>
            </a:r>
            <a:r>
              <a:rPr lang="fr-FR" sz="900" dirty="0" err="1"/>
              <a:t>born</a:t>
            </a:r>
            <a:endParaRPr lang="fr-FR" sz="900" dirty="0"/>
          </a:p>
        </p:txBody>
      </p:sp>
      <p:cxnSp>
        <p:nvCxnSpPr>
          <p:cNvPr id="308" name="Connecteur droit 307"/>
          <p:cNvCxnSpPr/>
          <p:nvPr/>
        </p:nvCxnSpPr>
        <p:spPr>
          <a:xfrm flipV="1">
            <a:off x="6901260" y="12868563"/>
            <a:ext cx="549517" cy="2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ZoneTexte 308"/>
          <p:cNvSpPr txBox="1"/>
          <p:nvPr/>
        </p:nvSpPr>
        <p:spPr>
          <a:xfrm>
            <a:off x="7415703" y="12741798"/>
            <a:ext cx="2481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9.1 Gy = Formation of the Sun</a:t>
            </a:r>
          </a:p>
        </p:txBody>
      </p:sp>
      <p:cxnSp>
        <p:nvCxnSpPr>
          <p:cNvPr id="310" name="Connecteur droit 309"/>
          <p:cNvCxnSpPr/>
          <p:nvPr/>
        </p:nvCxnSpPr>
        <p:spPr>
          <a:xfrm flipV="1">
            <a:off x="6920309" y="12993322"/>
            <a:ext cx="549517" cy="2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ZoneTexte 310"/>
          <p:cNvSpPr txBox="1"/>
          <p:nvPr/>
        </p:nvSpPr>
        <p:spPr>
          <a:xfrm>
            <a:off x="7416899" y="12880272"/>
            <a:ext cx="2481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13.8 Gy = </a:t>
            </a:r>
            <a:r>
              <a:rPr lang="fr-FR" sz="900" dirty="0" err="1"/>
              <a:t>Current</a:t>
            </a:r>
            <a:r>
              <a:rPr lang="fr-FR" sz="900" dirty="0"/>
              <a:t> time (2,73K)</a:t>
            </a:r>
          </a:p>
        </p:txBody>
      </p:sp>
      <p:cxnSp>
        <p:nvCxnSpPr>
          <p:cNvPr id="312" name="Connecteur droit 311"/>
          <p:cNvCxnSpPr/>
          <p:nvPr/>
        </p:nvCxnSpPr>
        <p:spPr>
          <a:xfrm flipV="1">
            <a:off x="6912689" y="13318267"/>
            <a:ext cx="549517" cy="2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ZoneTexte 312"/>
          <p:cNvSpPr txBox="1"/>
          <p:nvPr/>
        </p:nvSpPr>
        <p:spPr>
          <a:xfrm>
            <a:off x="7443157" y="13199916"/>
            <a:ext cx="2481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  <a:r>
              <a:rPr lang="fr-FR" sz="900" baseline="30000" dirty="0"/>
              <a:t>14</a:t>
            </a:r>
            <a:r>
              <a:rPr lang="fr-FR" sz="900" dirty="0"/>
              <a:t> y = Formation of new stars </a:t>
            </a:r>
            <a:r>
              <a:rPr lang="fr-FR" sz="900" dirty="0" err="1"/>
              <a:t>cease</a:t>
            </a:r>
            <a:endParaRPr lang="fr-FR" sz="900" dirty="0"/>
          </a:p>
        </p:txBody>
      </p:sp>
      <p:cxnSp>
        <p:nvCxnSpPr>
          <p:cNvPr id="314" name="Connecteur droit 313"/>
          <p:cNvCxnSpPr/>
          <p:nvPr/>
        </p:nvCxnSpPr>
        <p:spPr>
          <a:xfrm flipV="1">
            <a:off x="6912689" y="13187131"/>
            <a:ext cx="549517" cy="2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ZoneTexte 314"/>
          <p:cNvSpPr txBox="1"/>
          <p:nvPr/>
        </p:nvSpPr>
        <p:spPr>
          <a:xfrm>
            <a:off x="7431509" y="13060806"/>
            <a:ext cx="3873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  <a:r>
              <a:rPr lang="fr-FR" sz="900" baseline="30000" dirty="0"/>
              <a:t>12</a:t>
            </a:r>
            <a:r>
              <a:rPr lang="fr-FR" sz="900" dirty="0"/>
              <a:t> y = </a:t>
            </a:r>
            <a:r>
              <a:rPr lang="fr-FR" sz="900" dirty="0" err="1"/>
              <a:t>Galaxis</a:t>
            </a:r>
            <a:r>
              <a:rPr lang="fr-FR" sz="900" dirty="0"/>
              <a:t> </a:t>
            </a:r>
            <a:r>
              <a:rPr lang="fr-FR" sz="900" dirty="0" err="1"/>
              <a:t>outside</a:t>
            </a:r>
            <a:r>
              <a:rPr lang="fr-FR" sz="900" dirty="0"/>
              <a:t> the Local Group are no longer accessible</a:t>
            </a:r>
            <a:endParaRPr lang="en-US" sz="900" b="1" dirty="0"/>
          </a:p>
        </p:txBody>
      </p:sp>
      <p:cxnSp>
        <p:nvCxnSpPr>
          <p:cNvPr id="316" name="Connecteur droit 315"/>
          <p:cNvCxnSpPr/>
          <p:nvPr/>
        </p:nvCxnSpPr>
        <p:spPr>
          <a:xfrm flipV="1">
            <a:off x="6912689" y="13460465"/>
            <a:ext cx="549517" cy="2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ZoneTexte 316"/>
          <p:cNvSpPr txBox="1"/>
          <p:nvPr/>
        </p:nvSpPr>
        <p:spPr>
          <a:xfrm>
            <a:off x="7436489" y="13347554"/>
            <a:ext cx="2481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  <a:r>
              <a:rPr lang="fr-FR" sz="900" baseline="30000" dirty="0"/>
              <a:t>15</a:t>
            </a:r>
            <a:r>
              <a:rPr lang="fr-FR" sz="900" dirty="0"/>
              <a:t> y = </a:t>
            </a:r>
            <a:r>
              <a:rPr lang="fr-FR" sz="900" dirty="0" err="1"/>
              <a:t>Planets</a:t>
            </a:r>
            <a:r>
              <a:rPr lang="fr-FR" sz="900" dirty="0"/>
              <a:t> </a:t>
            </a:r>
            <a:r>
              <a:rPr lang="fr-FR" sz="900" dirty="0" err="1"/>
              <a:t>fall</a:t>
            </a:r>
            <a:r>
              <a:rPr lang="fr-FR" sz="900" dirty="0"/>
              <a:t> or </a:t>
            </a:r>
            <a:r>
              <a:rPr lang="fr-FR" sz="900" dirty="0" err="1"/>
              <a:t>flung</a:t>
            </a:r>
            <a:r>
              <a:rPr lang="fr-FR" sz="900" dirty="0"/>
              <a:t> </a:t>
            </a:r>
            <a:r>
              <a:rPr lang="fr-FR" sz="900" dirty="0" err="1"/>
              <a:t>from</a:t>
            </a:r>
            <a:r>
              <a:rPr lang="fr-FR" sz="900" dirty="0"/>
              <a:t> </a:t>
            </a:r>
            <a:r>
              <a:rPr lang="fr-FR" sz="900" dirty="0" err="1"/>
              <a:t>orbits</a:t>
            </a:r>
            <a:endParaRPr lang="fr-FR" sz="900" dirty="0"/>
          </a:p>
        </p:txBody>
      </p:sp>
      <p:cxnSp>
        <p:nvCxnSpPr>
          <p:cNvPr id="318" name="Connecteur droit 317"/>
          <p:cNvCxnSpPr/>
          <p:nvPr/>
        </p:nvCxnSpPr>
        <p:spPr>
          <a:xfrm flipV="1">
            <a:off x="6912843" y="13768452"/>
            <a:ext cx="549517" cy="2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ZoneTexte 318"/>
          <p:cNvSpPr txBox="1"/>
          <p:nvPr/>
        </p:nvSpPr>
        <p:spPr>
          <a:xfrm>
            <a:off x="7454999" y="13636064"/>
            <a:ext cx="2481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  <a:r>
              <a:rPr lang="fr-FR" sz="900" baseline="30000" dirty="0"/>
              <a:t>20</a:t>
            </a:r>
            <a:r>
              <a:rPr lang="fr-FR" sz="900" dirty="0"/>
              <a:t> y = Galaxy break due to </a:t>
            </a:r>
            <a:r>
              <a:rPr lang="fr-FR" sz="900" dirty="0" err="1"/>
              <a:t>dynamic</a:t>
            </a:r>
            <a:r>
              <a:rPr lang="fr-FR" sz="900" dirty="0"/>
              <a:t> relaxation</a:t>
            </a:r>
          </a:p>
        </p:txBody>
      </p:sp>
      <p:cxnSp>
        <p:nvCxnSpPr>
          <p:cNvPr id="320" name="Connecteur droit 319"/>
          <p:cNvCxnSpPr/>
          <p:nvPr/>
        </p:nvCxnSpPr>
        <p:spPr>
          <a:xfrm flipV="1">
            <a:off x="6922229" y="14623824"/>
            <a:ext cx="549517" cy="2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ZoneTexte 320"/>
          <p:cNvSpPr txBox="1"/>
          <p:nvPr/>
        </p:nvSpPr>
        <p:spPr>
          <a:xfrm>
            <a:off x="7464385" y="14491436"/>
            <a:ext cx="2481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  <a:r>
              <a:rPr lang="fr-FR" sz="900" baseline="30000" dirty="0"/>
              <a:t>36</a:t>
            </a:r>
            <a:r>
              <a:rPr lang="fr-FR" sz="900" dirty="0"/>
              <a:t> y = Protons </a:t>
            </a:r>
            <a:r>
              <a:rPr lang="fr-FR" sz="900" dirty="0" err="1"/>
              <a:t>start</a:t>
            </a:r>
            <a:r>
              <a:rPr lang="fr-FR" sz="900" dirty="0"/>
              <a:t> to </a:t>
            </a:r>
            <a:r>
              <a:rPr lang="fr-FR" sz="900" dirty="0" err="1"/>
              <a:t>decay</a:t>
            </a:r>
            <a:endParaRPr lang="fr-FR" sz="900" dirty="0"/>
          </a:p>
        </p:txBody>
      </p:sp>
      <p:cxnSp>
        <p:nvCxnSpPr>
          <p:cNvPr id="322" name="Connecteur droit 321"/>
          <p:cNvCxnSpPr/>
          <p:nvPr/>
        </p:nvCxnSpPr>
        <p:spPr>
          <a:xfrm flipV="1">
            <a:off x="6912843" y="14877604"/>
            <a:ext cx="549517" cy="2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ZoneTexte 322"/>
          <p:cNvSpPr txBox="1"/>
          <p:nvPr/>
        </p:nvSpPr>
        <p:spPr>
          <a:xfrm>
            <a:off x="7471745" y="14745216"/>
            <a:ext cx="288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  <a:r>
              <a:rPr lang="fr-FR" sz="900" baseline="30000" dirty="0"/>
              <a:t>40</a:t>
            </a:r>
            <a:r>
              <a:rPr lang="fr-FR" sz="900" dirty="0"/>
              <a:t> y = black </a:t>
            </a:r>
            <a:r>
              <a:rPr lang="fr-FR" sz="900" dirty="0" err="1"/>
              <a:t>dwarfs</a:t>
            </a:r>
            <a:r>
              <a:rPr lang="fr-FR" sz="900" dirty="0"/>
              <a:t> and neutrons stars </a:t>
            </a:r>
            <a:r>
              <a:rPr lang="fr-FR" sz="900" dirty="0" err="1"/>
              <a:t>evaporate</a:t>
            </a:r>
            <a:r>
              <a:rPr lang="fr-FR" sz="900" dirty="0"/>
              <a:t> due to</a:t>
            </a:r>
          </a:p>
          <a:p>
            <a:r>
              <a:rPr lang="fr-FR" sz="900" dirty="0"/>
              <a:t>               proton </a:t>
            </a:r>
            <a:r>
              <a:rPr lang="fr-FR" sz="900" dirty="0" err="1"/>
              <a:t>decay</a:t>
            </a:r>
            <a:endParaRPr lang="fr-FR" sz="900" dirty="0"/>
          </a:p>
        </p:txBody>
      </p:sp>
      <p:sp>
        <p:nvSpPr>
          <p:cNvPr id="324" name="ZoneTexte 323"/>
          <p:cNvSpPr txBox="1"/>
          <p:nvPr/>
        </p:nvSpPr>
        <p:spPr>
          <a:xfrm>
            <a:off x="7493645" y="6919641"/>
            <a:ext cx="3361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/>
              <a:t>Nucleosynthesis</a:t>
            </a:r>
            <a:r>
              <a:rPr lang="fr-FR" sz="900" dirty="0"/>
              <a:t> stop due to </a:t>
            </a:r>
            <a:r>
              <a:rPr lang="fr-FR" sz="900" dirty="0" err="1"/>
              <a:t>too</a:t>
            </a:r>
            <a:r>
              <a:rPr lang="fr-FR" sz="900" dirty="0"/>
              <a:t> </a:t>
            </a:r>
            <a:r>
              <a:rPr lang="fr-FR" sz="900" dirty="0" err="1"/>
              <a:t>low</a:t>
            </a:r>
            <a:r>
              <a:rPr lang="fr-FR" sz="900" dirty="0"/>
              <a:t> </a:t>
            </a:r>
            <a:r>
              <a:rPr lang="fr-FR" sz="900" dirty="0" err="1"/>
              <a:t>temperature</a:t>
            </a:r>
            <a:r>
              <a:rPr lang="fr-FR" sz="900" dirty="0"/>
              <a:t> (&lt;10</a:t>
            </a:r>
            <a:r>
              <a:rPr lang="fr-FR" sz="900" baseline="30000" dirty="0"/>
              <a:t>9</a:t>
            </a:r>
            <a:r>
              <a:rPr lang="fr-FR" sz="900" dirty="0"/>
              <a:t> K)</a:t>
            </a:r>
          </a:p>
        </p:txBody>
      </p:sp>
      <p:cxnSp>
        <p:nvCxnSpPr>
          <p:cNvPr id="325" name="Connecteur droit 324"/>
          <p:cNvCxnSpPr/>
          <p:nvPr/>
        </p:nvCxnSpPr>
        <p:spPr>
          <a:xfrm flipV="1">
            <a:off x="6912843" y="15508404"/>
            <a:ext cx="549517" cy="2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ZoneTexte 325"/>
          <p:cNvSpPr txBox="1"/>
          <p:nvPr/>
        </p:nvSpPr>
        <p:spPr>
          <a:xfrm>
            <a:off x="7488907" y="15376016"/>
            <a:ext cx="292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2 x 10</a:t>
            </a:r>
            <a:r>
              <a:rPr lang="fr-FR" sz="900" baseline="30000" dirty="0"/>
              <a:t>66</a:t>
            </a:r>
            <a:r>
              <a:rPr lang="fr-FR" sz="900" dirty="0"/>
              <a:t> y = A black </a:t>
            </a:r>
            <a:r>
              <a:rPr lang="fr-FR" sz="900" dirty="0" err="1"/>
              <a:t>hole</a:t>
            </a:r>
            <a:r>
              <a:rPr lang="fr-FR" sz="900" dirty="0"/>
              <a:t> </a:t>
            </a:r>
            <a:r>
              <a:rPr lang="fr-FR" sz="900" dirty="0" err="1"/>
              <a:t>with</a:t>
            </a:r>
            <a:r>
              <a:rPr lang="fr-FR" sz="900" dirty="0"/>
              <a:t> one </a:t>
            </a:r>
            <a:r>
              <a:rPr lang="fr-FR" sz="900" dirty="0" err="1"/>
              <a:t>solar</a:t>
            </a:r>
            <a:r>
              <a:rPr lang="fr-FR" sz="900" dirty="0"/>
              <a:t> mass has </a:t>
            </a:r>
            <a:r>
              <a:rPr lang="fr-FR" sz="900" dirty="0" err="1"/>
              <a:t>vanished</a:t>
            </a:r>
            <a:endParaRPr lang="fr-FR" sz="900" dirty="0"/>
          </a:p>
          <a:p>
            <a:r>
              <a:rPr lang="fr-FR" sz="900" dirty="0"/>
              <a:t>                     due to </a:t>
            </a:r>
            <a:r>
              <a:rPr lang="fr-FR" sz="900" dirty="0" err="1"/>
              <a:t>hawking</a:t>
            </a:r>
            <a:r>
              <a:rPr lang="fr-FR" sz="900" dirty="0"/>
              <a:t> radiations</a:t>
            </a:r>
          </a:p>
        </p:txBody>
      </p:sp>
      <p:cxnSp>
        <p:nvCxnSpPr>
          <p:cNvPr id="327" name="Connecteur droit 326"/>
          <p:cNvCxnSpPr/>
          <p:nvPr/>
        </p:nvCxnSpPr>
        <p:spPr>
          <a:xfrm flipV="1">
            <a:off x="6912843" y="16281509"/>
            <a:ext cx="549517" cy="2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ZoneTexte 327"/>
          <p:cNvSpPr txBox="1"/>
          <p:nvPr/>
        </p:nvSpPr>
        <p:spPr>
          <a:xfrm>
            <a:off x="7488907" y="16149121"/>
            <a:ext cx="292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2 x 10</a:t>
            </a:r>
            <a:r>
              <a:rPr lang="fr-FR" sz="900" baseline="30000" dirty="0"/>
              <a:t>99</a:t>
            </a:r>
            <a:r>
              <a:rPr lang="fr-FR" sz="900" dirty="0"/>
              <a:t> y = A </a:t>
            </a:r>
            <a:r>
              <a:rPr lang="fr-FR" sz="900" dirty="0" err="1"/>
              <a:t>supermassive</a:t>
            </a:r>
            <a:r>
              <a:rPr lang="fr-FR" sz="900" dirty="0"/>
              <a:t> black </a:t>
            </a:r>
            <a:r>
              <a:rPr lang="fr-FR" sz="900" dirty="0" err="1"/>
              <a:t>hole</a:t>
            </a:r>
            <a:r>
              <a:rPr lang="fr-FR" sz="900" dirty="0"/>
              <a:t> </a:t>
            </a:r>
            <a:r>
              <a:rPr lang="fr-FR" sz="900" dirty="0" err="1"/>
              <a:t>with</a:t>
            </a:r>
            <a:r>
              <a:rPr lang="fr-FR" sz="900" dirty="0"/>
              <a:t> 10</a:t>
            </a:r>
            <a:r>
              <a:rPr lang="fr-FR" sz="900" baseline="30000" dirty="0"/>
              <a:t>11</a:t>
            </a:r>
            <a:r>
              <a:rPr lang="fr-FR" sz="900" dirty="0"/>
              <a:t> </a:t>
            </a:r>
            <a:r>
              <a:rPr lang="fr-FR" sz="900" dirty="0" err="1"/>
              <a:t>solar</a:t>
            </a:r>
            <a:r>
              <a:rPr lang="fr-FR" sz="900" dirty="0"/>
              <a:t> mass</a:t>
            </a:r>
          </a:p>
          <a:p>
            <a:r>
              <a:rPr lang="fr-FR" sz="900" dirty="0"/>
              <a:t>                     has </a:t>
            </a:r>
            <a:r>
              <a:rPr lang="fr-FR" sz="900" dirty="0" err="1"/>
              <a:t>vanished</a:t>
            </a:r>
            <a:endParaRPr lang="fr-FR" sz="900" dirty="0"/>
          </a:p>
        </p:txBody>
      </p:sp>
      <p:cxnSp>
        <p:nvCxnSpPr>
          <p:cNvPr id="329" name="Connecteur droit 328"/>
          <p:cNvCxnSpPr/>
          <p:nvPr/>
        </p:nvCxnSpPr>
        <p:spPr>
          <a:xfrm flipV="1">
            <a:off x="6912843" y="19850446"/>
            <a:ext cx="549517" cy="2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ZoneTexte 329"/>
          <p:cNvSpPr txBox="1"/>
          <p:nvPr/>
        </p:nvSpPr>
        <p:spPr>
          <a:xfrm>
            <a:off x="7488907" y="19709055"/>
            <a:ext cx="2545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  <a:r>
              <a:rPr lang="fr-FR" sz="900" baseline="30000" dirty="0"/>
              <a:t>1000</a:t>
            </a:r>
            <a:r>
              <a:rPr lang="fr-FR" sz="900" dirty="0"/>
              <a:t> y = </a:t>
            </a:r>
            <a:r>
              <a:rPr lang="fr-FR" sz="900" dirty="0" err="1"/>
              <a:t>Estimated</a:t>
            </a:r>
            <a:r>
              <a:rPr lang="fr-FR" sz="900" dirty="0"/>
              <a:t> time for </a:t>
            </a:r>
            <a:r>
              <a:rPr lang="fr-FR" sz="900" dirty="0" err="1"/>
              <a:t>Heat</a:t>
            </a:r>
            <a:r>
              <a:rPr lang="fr-FR" sz="900" dirty="0"/>
              <a:t> </a:t>
            </a:r>
            <a:r>
              <a:rPr lang="fr-FR" sz="900" dirty="0" err="1"/>
              <a:t>death</a:t>
            </a:r>
            <a:endParaRPr lang="fr-FR" sz="900" dirty="0"/>
          </a:p>
        </p:txBody>
      </p:sp>
      <p:cxnSp>
        <p:nvCxnSpPr>
          <p:cNvPr id="331" name="Connecteur droit 330"/>
          <p:cNvCxnSpPr/>
          <p:nvPr/>
        </p:nvCxnSpPr>
        <p:spPr>
          <a:xfrm flipV="1">
            <a:off x="6920309" y="20478115"/>
            <a:ext cx="549517" cy="2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ZoneTexte 331"/>
          <p:cNvSpPr txBox="1"/>
          <p:nvPr/>
        </p:nvSpPr>
        <p:spPr>
          <a:xfrm>
            <a:off x="7496373" y="20336724"/>
            <a:ext cx="291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  <a:r>
              <a:rPr lang="fr-FR" sz="900" baseline="30000" dirty="0"/>
              <a:t>10</a:t>
            </a:r>
            <a:r>
              <a:rPr lang="fr-FR" sz="900" baseline="50000" dirty="0"/>
              <a:t>50</a:t>
            </a:r>
            <a:r>
              <a:rPr lang="fr-FR" sz="900" dirty="0"/>
              <a:t> y = </a:t>
            </a:r>
            <a:r>
              <a:rPr lang="fr-FR" sz="900" dirty="0" err="1"/>
              <a:t>Estimated</a:t>
            </a:r>
            <a:r>
              <a:rPr lang="fr-FR" sz="900" dirty="0"/>
              <a:t> time for a </a:t>
            </a:r>
            <a:r>
              <a:rPr lang="fr-FR" sz="900" dirty="0" err="1"/>
              <a:t>Boltzman</a:t>
            </a:r>
            <a:r>
              <a:rPr lang="fr-FR" sz="900" dirty="0"/>
              <a:t> </a:t>
            </a:r>
            <a:r>
              <a:rPr lang="fr-FR" sz="900" dirty="0" err="1"/>
              <a:t>brain</a:t>
            </a:r>
            <a:r>
              <a:rPr lang="fr-FR" sz="900" dirty="0"/>
              <a:t> to appear</a:t>
            </a:r>
          </a:p>
          <a:p>
            <a:r>
              <a:rPr lang="fr-FR" sz="900" dirty="0"/>
              <a:t>                  in the </a:t>
            </a:r>
            <a:r>
              <a:rPr lang="fr-FR" sz="900" dirty="0" err="1"/>
              <a:t>vaccum</a:t>
            </a:r>
            <a:r>
              <a:rPr lang="fr-FR" sz="900" dirty="0"/>
              <a:t> via </a:t>
            </a:r>
            <a:r>
              <a:rPr lang="fr-FR" sz="900" dirty="0" err="1"/>
              <a:t>spontaneous</a:t>
            </a:r>
            <a:r>
              <a:rPr lang="fr-FR" sz="900" dirty="0"/>
              <a:t> </a:t>
            </a:r>
            <a:r>
              <a:rPr lang="fr-FR" sz="900" dirty="0" err="1"/>
              <a:t>entropy</a:t>
            </a:r>
            <a:r>
              <a:rPr lang="fr-FR" sz="900" dirty="0"/>
              <a:t> </a:t>
            </a:r>
            <a:r>
              <a:rPr lang="fr-FR" sz="900" dirty="0" err="1"/>
              <a:t>decrease</a:t>
            </a:r>
            <a:endParaRPr lang="fr-FR" sz="900" dirty="0"/>
          </a:p>
        </p:txBody>
      </p:sp>
      <p:cxnSp>
        <p:nvCxnSpPr>
          <p:cNvPr id="333" name="Connecteur droit 332"/>
          <p:cNvCxnSpPr/>
          <p:nvPr/>
        </p:nvCxnSpPr>
        <p:spPr>
          <a:xfrm flipV="1">
            <a:off x="6912688" y="21230593"/>
            <a:ext cx="549517" cy="2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ZoneTexte 333"/>
          <p:cNvSpPr txBox="1"/>
          <p:nvPr/>
        </p:nvSpPr>
        <p:spPr>
          <a:xfrm>
            <a:off x="7488751" y="21089202"/>
            <a:ext cx="29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  <a:r>
              <a:rPr lang="fr-FR" sz="900" baseline="30000" dirty="0"/>
              <a:t>10</a:t>
            </a:r>
            <a:r>
              <a:rPr lang="fr-FR" sz="900" baseline="50000" dirty="0"/>
              <a:t>10</a:t>
            </a:r>
            <a:r>
              <a:rPr lang="fr-FR" sz="900" baseline="65000" dirty="0"/>
              <a:t>56</a:t>
            </a:r>
            <a:r>
              <a:rPr lang="fr-FR" sz="900" dirty="0"/>
              <a:t> y = </a:t>
            </a:r>
            <a:r>
              <a:rPr lang="fr-FR" sz="900" dirty="0" err="1"/>
              <a:t>Estimated</a:t>
            </a:r>
            <a:r>
              <a:rPr lang="fr-FR" sz="900" dirty="0"/>
              <a:t> time for a new Bigbang to appear via</a:t>
            </a:r>
          </a:p>
          <a:p>
            <a:r>
              <a:rPr lang="fr-FR" sz="900" dirty="0"/>
              <a:t>                     inflation </a:t>
            </a:r>
            <a:r>
              <a:rPr lang="fr-FR" sz="900" dirty="0" err="1"/>
              <a:t>with</a:t>
            </a:r>
            <a:r>
              <a:rPr lang="fr-FR" sz="900" dirty="0"/>
              <a:t> quantum tunneling</a:t>
            </a:r>
          </a:p>
        </p:txBody>
      </p:sp>
      <p:sp>
        <p:nvSpPr>
          <p:cNvPr id="335" name="ZoneTexte 334"/>
          <p:cNvSpPr txBox="1"/>
          <p:nvPr/>
        </p:nvSpPr>
        <p:spPr>
          <a:xfrm>
            <a:off x="5202183" y="21143063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10</a:t>
            </a:r>
            <a:r>
              <a:rPr lang="fr-FR" sz="1100" baseline="50000" dirty="0"/>
              <a:t>10</a:t>
            </a:r>
            <a:r>
              <a:rPr lang="fr-FR" sz="1100" baseline="65000" dirty="0"/>
              <a:t>56</a:t>
            </a:r>
            <a:r>
              <a:rPr lang="fr-FR" sz="1100" dirty="0"/>
              <a:t> y</a:t>
            </a:r>
          </a:p>
        </p:txBody>
      </p:sp>
      <p:cxnSp>
        <p:nvCxnSpPr>
          <p:cNvPr id="336" name="Connecteur droit 335"/>
          <p:cNvCxnSpPr/>
          <p:nvPr/>
        </p:nvCxnSpPr>
        <p:spPr>
          <a:xfrm flipV="1">
            <a:off x="1656259" y="3211508"/>
            <a:ext cx="0" cy="16661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ZoneTexte 336"/>
          <p:cNvSpPr txBox="1"/>
          <p:nvPr/>
        </p:nvSpPr>
        <p:spPr>
          <a:xfrm>
            <a:off x="1089720" y="2870476"/>
            <a:ext cx="1290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Temp. (K)</a:t>
            </a:r>
          </a:p>
        </p:txBody>
      </p:sp>
      <p:sp>
        <p:nvSpPr>
          <p:cNvPr id="338" name="ZoneTexte 337"/>
          <p:cNvSpPr txBox="1"/>
          <p:nvPr/>
        </p:nvSpPr>
        <p:spPr>
          <a:xfrm>
            <a:off x="2908612" y="2870476"/>
            <a:ext cx="751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Time</a:t>
            </a:r>
          </a:p>
        </p:txBody>
      </p:sp>
      <p:sp>
        <p:nvSpPr>
          <p:cNvPr id="339" name="ZoneTexte 338"/>
          <p:cNvSpPr txBox="1"/>
          <p:nvPr/>
        </p:nvSpPr>
        <p:spPr>
          <a:xfrm>
            <a:off x="1096492" y="3113539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32</a:t>
            </a:r>
            <a:endParaRPr lang="fr-FR" sz="1100" dirty="0"/>
          </a:p>
        </p:txBody>
      </p:sp>
      <p:sp>
        <p:nvSpPr>
          <p:cNvPr id="340" name="ZoneTexte 339"/>
          <p:cNvSpPr txBox="1"/>
          <p:nvPr/>
        </p:nvSpPr>
        <p:spPr>
          <a:xfrm>
            <a:off x="1087006" y="3312518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28</a:t>
            </a:r>
            <a:endParaRPr lang="fr-FR" sz="1100" dirty="0"/>
          </a:p>
        </p:txBody>
      </p:sp>
      <p:sp>
        <p:nvSpPr>
          <p:cNvPr id="341" name="ZoneTexte 340"/>
          <p:cNvSpPr txBox="1"/>
          <p:nvPr/>
        </p:nvSpPr>
        <p:spPr>
          <a:xfrm>
            <a:off x="1080195" y="4563076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16</a:t>
            </a:r>
            <a:endParaRPr lang="fr-FR" sz="1100" dirty="0"/>
          </a:p>
        </p:txBody>
      </p:sp>
      <p:sp>
        <p:nvSpPr>
          <p:cNvPr id="342" name="ZoneTexte 341"/>
          <p:cNvSpPr txBox="1"/>
          <p:nvPr/>
        </p:nvSpPr>
        <p:spPr>
          <a:xfrm>
            <a:off x="1102246" y="5139140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13</a:t>
            </a:r>
            <a:endParaRPr lang="fr-FR" sz="1100" dirty="0"/>
          </a:p>
        </p:txBody>
      </p:sp>
      <p:sp>
        <p:nvSpPr>
          <p:cNvPr id="343" name="ZoneTexte 342"/>
          <p:cNvSpPr txBox="1"/>
          <p:nvPr/>
        </p:nvSpPr>
        <p:spPr>
          <a:xfrm>
            <a:off x="1096492" y="6003236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10</a:t>
            </a:r>
            <a:endParaRPr lang="fr-FR" sz="1100" dirty="0"/>
          </a:p>
        </p:txBody>
      </p:sp>
      <p:sp>
        <p:nvSpPr>
          <p:cNvPr id="344" name="ZoneTexte 343"/>
          <p:cNvSpPr txBox="1"/>
          <p:nvPr/>
        </p:nvSpPr>
        <p:spPr>
          <a:xfrm>
            <a:off x="1008187" y="11763876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3000</a:t>
            </a:r>
          </a:p>
        </p:txBody>
      </p:sp>
      <p:sp>
        <p:nvSpPr>
          <p:cNvPr id="345" name="ZoneTexte 344"/>
          <p:cNvSpPr txBox="1"/>
          <p:nvPr/>
        </p:nvSpPr>
        <p:spPr>
          <a:xfrm>
            <a:off x="1102246" y="6579300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9</a:t>
            </a:r>
            <a:endParaRPr lang="fr-FR" sz="1100" dirty="0"/>
          </a:p>
        </p:txBody>
      </p:sp>
      <p:sp>
        <p:nvSpPr>
          <p:cNvPr id="346" name="ZoneTexte 345"/>
          <p:cNvSpPr txBox="1"/>
          <p:nvPr/>
        </p:nvSpPr>
        <p:spPr>
          <a:xfrm>
            <a:off x="990466" y="11995140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300</a:t>
            </a:r>
          </a:p>
        </p:txBody>
      </p:sp>
      <p:sp>
        <p:nvSpPr>
          <p:cNvPr id="347" name="ZoneTexte 346"/>
          <p:cNvSpPr txBox="1"/>
          <p:nvPr/>
        </p:nvSpPr>
        <p:spPr>
          <a:xfrm>
            <a:off x="1008187" y="12834471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2.73</a:t>
            </a:r>
          </a:p>
        </p:txBody>
      </p:sp>
      <p:sp>
        <p:nvSpPr>
          <p:cNvPr id="348" name="ZoneTexte 347"/>
          <p:cNvSpPr txBox="1"/>
          <p:nvPr/>
        </p:nvSpPr>
        <p:spPr>
          <a:xfrm>
            <a:off x="1036688" y="19721977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0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248801" y="1793249"/>
            <a:ext cx="282386" cy="164211"/>
          </a:xfrm>
          <a:prstGeom prst="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0" name="Rectangle 349"/>
          <p:cNvSpPr/>
          <p:nvPr/>
        </p:nvSpPr>
        <p:spPr>
          <a:xfrm>
            <a:off x="248801" y="2086048"/>
            <a:ext cx="282386" cy="164211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1" name="Rectangle 350"/>
          <p:cNvSpPr/>
          <p:nvPr/>
        </p:nvSpPr>
        <p:spPr>
          <a:xfrm>
            <a:off x="248801" y="2385331"/>
            <a:ext cx="282386" cy="164211"/>
          </a:xfrm>
          <a:prstGeom prst="rect">
            <a:avLst/>
          </a:prstGeom>
          <a:solidFill>
            <a:schemeClr val="tx2">
              <a:lumMod val="75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2" name="ZoneTexte 351"/>
          <p:cNvSpPr txBox="1"/>
          <p:nvPr/>
        </p:nvSpPr>
        <p:spPr>
          <a:xfrm>
            <a:off x="614371" y="1735913"/>
            <a:ext cx="1726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Radiation - </a:t>
            </a:r>
            <a:r>
              <a:rPr lang="fr-FR" sz="1100" dirty="0" err="1"/>
              <a:t>dominated</a:t>
            </a:r>
            <a:r>
              <a:rPr lang="fr-FR" sz="1100" dirty="0"/>
              <a:t> </a:t>
            </a:r>
            <a:r>
              <a:rPr lang="fr-FR" sz="1100" dirty="0" err="1"/>
              <a:t>Era</a:t>
            </a:r>
            <a:endParaRPr lang="fr-FR" sz="1100" dirty="0"/>
          </a:p>
        </p:txBody>
      </p:sp>
      <p:sp>
        <p:nvSpPr>
          <p:cNvPr id="353" name="ZoneTexte 352"/>
          <p:cNvSpPr txBox="1"/>
          <p:nvPr/>
        </p:nvSpPr>
        <p:spPr>
          <a:xfrm>
            <a:off x="624406" y="2047356"/>
            <a:ext cx="1726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Matter</a:t>
            </a:r>
            <a:r>
              <a:rPr lang="fr-FR" sz="1100" dirty="0"/>
              <a:t> - </a:t>
            </a:r>
            <a:r>
              <a:rPr lang="fr-FR" sz="1100" dirty="0" err="1"/>
              <a:t>dominated</a:t>
            </a:r>
            <a:r>
              <a:rPr lang="fr-FR" sz="1100" dirty="0"/>
              <a:t> </a:t>
            </a:r>
            <a:r>
              <a:rPr lang="fr-FR" sz="1100" dirty="0" err="1"/>
              <a:t>Era</a:t>
            </a:r>
            <a:endParaRPr lang="fr-FR" sz="1100" dirty="0"/>
          </a:p>
        </p:txBody>
      </p:sp>
      <p:sp>
        <p:nvSpPr>
          <p:cNvPr id="354" name="ZoneTexte 353"/>
          <p:cNvSpPr txBox="1"/>
          <p:nvPr/>
        </p:nvSpPr>
        <p:spPr>
          <a:xfrm>
            <a:off x="634063" y="2348088"/>
            <a:ext cx="1852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Dark </a:t>
            </a:r>
            <a:r>
              <a:rPr lang="fr-FR" sz="1100" dirty="0" err="1"/>
              <a:t>Energy</a:t>
            </a:r>
            <a:r>
              <a:rPr lang="fr-FR" sz="1100" dirty="0"/>
              <a:t> - </a:t>
            </a:r>
            <a:r>
              <a:rPr lang="fr-FR" sz="1100" dirty="0" err="1"/>
              <a:t>dominated</a:t>
            </a:r>
            <a:r>
              <a:rPr lang="fr-FR" sz="1100" dirty="0"/>
              <a:t> </a:t>
            </a:r>
            <a:r>
              <a:rPr lang="fr-FR" sz="1100" dirty="0" err="1"/>
              <a:t>Era</a:t>
            </a:r>
            <a:endParaRPr lang="fr-FR" sz="1100" dirty="0"/>
          </a:p>
        </p:txBody>
      </p:sp>
      <p:sp>
        <p:nvSpPr>
          <p:cNvPr id="355" name="ZoneTexte 354"/>
          <p:cNvSpPr txBox="1"/>
          <p:nvPr/>
        </p:nvSpPr>
        <p:spPr>
          <a:xfrm>
            <a:off x="973003" y="12311955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60</a:t>
            </a:r>
          </a:p>
        </p:txBody>
      </p:sp>
      <p:cxnSp>
        <p:nvCxnSpPr>
          <p:cNvPr id="356" name="Connecteur droit 355"/>
          <p:cNvCxnSpPr/>
          <p:nvPr/>
        </p:nvCxnSpPr>
        <p:spPr>
          <a:xfrm flipV="1">
            <a:off x="2464565" y="3234330"/>
            <a:ext cx="0" cy="16661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ZoneTexte 356"/>
          <p:cNvSpPr txBox="1"/>
          <p:nvPr/>
        </p:nvSpPr>
        <p:spPr>
          <a:xfrm>
            <a:off x="2097832" y="2874789"/>
            <a:ext cx="788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Scale a</a:t>
            </a:r>
          </a:p>
        </p:txBody>
      </p:sp>
      <p:sp>
        <p:nvSpPr>
          <p:cNvPr id="358" name="ZoneTexte 357"/>
          <p:cNvSpPr txBox="1"/>
          <p:nvPr/>
        </p:nvSpPr>
        <p:spPr>
          <a:xfrm>
            <a:off x="3271373" y="670288"/>
            <a:ext cx="4127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err="1"/>
              <a:t>Timeline</a:t>
            </a:r>
            <a:r>
              <a:rPr lang="fr-FR" sz="3000" b="1" dirty="0"/>
              <a:t> of the </a:t>
            </a:r>
            <a:r>
              <a:rPr lang="fr-FR" sz="3000" b="1" dirty="0" err="1"/>
              <a:t>Universe</a:t>
            </a:r>
            <a:endParaRPr lang="fr-FR" sz="3000" b="1" dirty="0"/>
          </a:p>
        </p:txBody>
      </p:sp>
      <p:sp>
        <p:nvSpPr>
          <p:cNvPr id="359" name="Rectangle 358"/>
          <p:cNvSpPr/>
          <p:nvPr/>
        </p:nvSpPr>
        <p:spPr>
          <a:xfrm>
            <a:off x="5435260" y="2019215"/>
            <a:ext cx="2485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 err="1"/>
              <a:t>Before</a:t>
            </a:r>
            <a:r>
              <a:rPr lang="fr-FR" sz="900" dirty="0"/>
              <a:t> 10</a:t>
            </a:r>
            <a:r>
              <a:rPr lang="fr-FR" sz="900" baseline="30000" dirty="0"/>
              <a:t>-43</a:t>
            </a:r>
            <a:r>
              <a:rPr lang="fr-FR" sz="300" baseline="30000" dirty="0"/>
              <a:t> </a:t>
            </a:r>
            <a:r>
              <a:rPr lang="fr-FR" sz="900" dirty="0"/>
              <a:t>s </a:t>
            </a:r>
            <a:r>
              <a:rPr lang="fr-FR" sz="900" dirty="0" err="1"/>
              <a:t>after</a:t>
            </a:r>
            <a:r>
              <a:rPr lang="fr-FR" sz="900" dirty="0"/>
              <a:t> the </a:t>
            </a:r>
            <a:r>
              <a:rPr lang="fr-FR" sz="900" dirty="0" err="1"/>
              <a:t>singularity</a:t>
            </a:r>
            <a:r>
              <a:rPr lang="fr-FR" sz="900" dirty="0"/>
              <a:t>, the </a:t>
            </a:r>
            <a:r>
              <a:rPr lang="fr-FR" sz="900" dirty="0" err="1"/>
              <a:t>energy</a:t>
            </a:r>
            <a:r>
              <a:rPr lang="fr-FR" sz="900" dirty="0"/>
              <a:t> and </a:t>
            </a:r>
            <a:r>
              <a:rPr lang="fr-FR" sz="900" dirty="0" err="1"/>
              <a:t>density</a:t>
            </a:r>
            <a:r>
              <a:rPr lang="fr-FR" sz="900" dirty="0"/>
              <a:t> of the </a:t>
            </a:r>
            <a:r>
              <a:rPr lang="fr-FR" sz="900" dirty="0" err="1"/>
              <a:t>Universe</a:t>
            </a:r>
            <a:r>
              <a:rPr lang="fr-FR" sz="900" dirty="0"/>
              <a:t> </a:t>
            </a:r>
            <a:r>
              <a:rPr lang="fr-FR" sz="900" dirty="0" err="1"/>
              <a:t>reaches</a:t>
            </a:r>
            <a:r>
              <a:rPr lang="fr-FR" sz="900" dirty="0"/>
              <a:t> the Planck </a:t>
            </a:r>
            <a:r>
              <a:rPr lang="fr-FR" sz="900" dirty="0" err="1"/>
              <a:t>units</a:t>
            </a:r>
            <a:r>
              <a:rPr lang="fr-FR" sz="900" dirty="0"/>
              <a:t>, and </a:t>
            </a:r>
            <a:r>
              <a:rPr lang="fr-FR" sz="900" dirty="0" err="1"/>
              <a:t>we</a:t>
            </a:r>
            <a:r>
              <a:rPr lang="fr-FR" sz="900" dirty="0"/>
              <a:t> have no </a:t>
            </a:r>
            <a:r>
              <a:rPr lang="fr-FR" sz="900" dirty="0" err="1"/>
              <a:t>reliable</a:t>
            </a:r>
            <a:r>
              <a:rPr lang="fr-FR" sz="900" dirty="0"/>
              <a:t> </a:t>
            </a:r>
            <a:r>
              <a:rPr lang="fr-FR" sz="900" dirty="0" err="1"/>
              <a:t>theory</a:t>
            </a:r>
            <a:r>
              <a:rPr lang="fr-FR" sz="900" dirty="0"/>
              <a:t> to </a:t>
            </a:r>
            <a:r>
              <a:rPr lang="fr-FR" sz="900" dirty="0" err="1"/>
              <a:t>predict</a:t>
            </a:r>
            <a:r>
              <a:rPr lang="fr-FR" sz="900" dirty="0"/>
              <a:t>  </a:t>
            </a:r>
            <a:r>
              <a:rPr lang="fr-FR" sz="900" dirty="0" err="1"/>
              <a:t>what</a:t>
            </a:r>
            <a:r>
              <a:rPr lang="fr-FR" sz="900" dirty="0"/>
              <a:t> </a:t>
            </a:r>
            <a:r>
              <a:rPr lang="fr-FR" sz="900" dirty="0" err="1"/>
              <a:t>could</a:t>
            </a:r>
            <a:r>
              <a:rPr lang="fr-FR" sz="900" dirty="0"/>
              <a:t> </a:t>
            </a:r>
            <a:r>
              <a:rPr lang="fr-FR" sz="900" dirty="0" err="1"/>
              <a:t>happend</a:t>
            </a:r>
            <a:r>
              <a:rPr lang="fr-FR" sz="900" dirty="0"/>
              <a:t> at </a:t>
            </a:r>
            <a:r>
              <a:rPr lang="fr-FR" sz="900" dirty="0" err="1"/>
              <a:t>this</a:t>
            </a:r>
            <a:r>
              <a:rPr lang="fr-FR" sz="900" dirty="0"/>
              <a:t> point.</a:t>
            </a:r>
          </a:p>
        </p:txBody>
      </p:sp>
      <p:pic>
        <p:nvPicPr>
          <p:cNvPr id="155" name="Picture 10" descr="Texte de remplacement généré par une machine :&#10;a(t) oc tl/2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04" y="1743369"/>
            <a:ext cx="704860" cy="21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Texte de remplacement généré par une machine :&#10;a(t) oc t2/3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21" y="2070173"/>
            <a:ext cx="665785" cy="21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xte de remplacement généré par une machine :&#10;a(t) oc exp(Ht)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837" y="2401373"/>
            <a:ext cx="922560" cy="19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ZoneTexte 158"/>
          <p:cNvSpPr txBox="1"/>
          <p:nvPr/>
        </p:nvSpPr>
        <p:spPr>
          <a:xfrm>
            <a:off x="1908345" y="3109893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-54</a:t>
            </a:r>
            <a:endParaRPr lang="fr-FR" sz="1100" dirty="0"/>
          </a:p>
        </p:txBody>
      </p:sp>
      <p:sp>
        <p:nvSpPr>
          <p:cNvPr id="160" name="ZoneTexte 159"/>
          <p:cNvSpPr txBox="1"/>
          <p:nvPr/>
        </p:nvSpPr>
        <p:spPr>
          <a:xfrm>
            <a:off x="1912790" y="3312518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-50</a:t>
            </a:r>
            <a:endParaRPr lang="fr-FR" sz="1100" dirty="0"/>
          </a:p>
        </p:txBody>
      </p:sp>
      <p:sp>
        <p:nvSpPr>
          <p:cNvPr id="161" name="ZoneTexte 160"/>
          <p:cNvSpPr txBox="1"/>
          <p:nvPr/>
        </p:nvSpPr>
        <p:spPr>
          <a:xfrm>
            <a:off x="1911965" y="3477321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-24</a:t>
            </a:r>
          </a:p>
        </p:txBody>
      </p:sp>
      <p:sp>
        <p:nvSpPr>
          <p:cNvPr id="162" name="ZoneTexte 161"/>
          <p:cNvSpPr txBox="1"/>
          <p:nvPr/>
        </p:nvSpPr>
        <p:spPr>
          <a:xfrm>
            <a:off x="1887523" y="12841825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</a:t>
            </a:r>
          </a:p>
        </p:txBody>
      </p:sp>
      <p:sp>
        <p:nvSpPr>
          <p:cNvPr id="167" name="ZoneTexte 166"/>
          <p:cNvSpPr txBox="1"/>
          <p:nvPr/>
        </p:nvSpPr>
        <p:spPr>
          <a:xfrm>
            <a:off x="1088555" y="3468826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22</a:t>
            </a:r>
            <a:endParaRPr lang="fr-FR" sz="1100" dirty="0"/>
          </a:p>
        </p:txBody>
      </p:sp>
      <p:sp>
        <p:nvSpPr>
          <p:cNvPr id="168" name="ZoneTexte 167"/>
          <p:cNvSpPr txBox="1"/>
          <p:nvPr/>
        </p:nvSpPr>
        <p:spPr>
          <a:xfrm>
            <a:off x="1887523" y="4563076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-18</a:t>
            </a:r>
            <a:endParaRPr lang="fr-FR" sz="1100" dirty="0"/>
          </a:p>
        </p:txBody>
      </p:sp>
      <p:sp>
        <p:nvSpPr>
          <p:cNvPr id="169" name="ZoneTexte 168"/>
          <p:cNvSpPr txBox="1"/>
          <p:nvPr/>
        </p:nvSpPr>
        <p:spPr>
          <a:xfrm>
            <a:off x="1884560" y="5139140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-13</a:t>
            </a:r>
            <a:endParaRPr lang="fr-FR" sz="1100" dirty="0"/>
          </a:p>
        </p:txBody>
      </p:sp>
      <p:sp>
        <p:nvSpPr>
          <p:cNvPr id="170" name="ZoneTexte 169"/>
          <p:cNvSpPr txBox="1"/>
          <p:nvPr/>
        </p:nvSpPr>
        <p:spPr>
          <a:xfrm>
            <a:off x="1884559" y="6003236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-12</a:t>
            </a:r>
            <a:endParaRPr lang="fr-FR" sz="1100" dirty="0"/>
          </a:p>
        </p:txBody>
      </p:sp>
      <p:sp>
        <p:nvSpPr>
          <p:cNvPr id="171" name="ZoneTexte 170"/>
          <p:cNvSpPr txBox="1"/>
          <p:nvPr/>
        </p:nvSpPr>
        <p:spPr>
          <a:xfrm>
            <a:off x="1882699" y="6576696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-11</a:t>
            </a:r>
            <a:endParaRPr lang="fr-FR" sz="1100" dirty="0"/>
          </a:p>
        </p:txBody>
      </p:sp>
      <p:sp>
        <p:nvSpPr>
          <p:cNvPr id="172" name="ZoneTexte 171"/>
          <p:cNvSpPr txBox="1"/>
          <p:nvPr/>
        </p:nvSpPr>
        <p:spPr>
          <a:xfrm>
            <a:off x="1872283" y="11719040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-4</a:t>
            </a:r>
            <a:endParaRPr lang="fr-FR" sz="1100" dirty="0"/>
          </a:p>
        </p:txBody>
      </p:sp>
      <p:sp>
        <p:nvSpPr>
          <p:cNvPr id="164" name="ZoneTexte 163"/>
          <p:cNvSpPr txBox="1"/>
          <p:nvPr/>
        </p:nvSpPr>
        <p:spPr>
          <a:xfrm>
            <a:off x="1826356" y="13148020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4350</a:t>
            </a:r>
            <a:endParaRPr lang="fr-FR" sz="1100" dirty="0"/>
          </a:p>
        </p:txBody>
      </p:sp>
      <p:sp>
        <p:nvSpPr>
          <p:cNvPr id="166" name="ZoneTexte 165"/>
          <p:cNvSpPr txBox="1"/>
          <p:nvPr/>
        </p:nvSpPr>
        <p:spPr>
          <a:xfrm>
            <a:off x="1975335" y="14668743"/>
            <a:ext cx="60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10</a:t>
            </a:r>
            <a:r>
              <a:rPr lang="fr-FR" sz="1100" baseline="30000" dirty="0"/>
              <a:t>10</a:t>
            </a:r>
            <a:r>
              <a:rPr lang="fr-FR" sz="1100" baseline="50000" dirty="0"/>
              <a:t>30</a:t>
            </a:r>
            <a:endParaRPr lang="fr-FR" sz="1100" dirty="0"/>
          </a:p>
        </p:txBody>
      </p:sp>
      <p:sp>
        <p:nvSpPr>
          <p:cNvPr id="173" name="ZoneTexte 172"/>
          <p:cNvSpPr txBox="1"/>
          <p:nvPr/>
        </p:nvSpPr>
        <p:spPr>
          <a:xfrm>
            <a:off x="2009440" y="16176639"/>
            <a:ext cx="60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10</a:t>
            </a:r>
            <a:r>
              <a:rPr lang="fr-FR" sz="1100" baseline="30000" dirty="0"/>
              <a:t>10</a:t>
            </a:r>
            <a:r>
              <a:rPr lang="fr-FR" sz="1100" baseline="50000" dirty="0"/>
              <a:t>90</a:t>
            </a:r>
            <a:endParaRPr lang="fr-FR" sz="1100" dirty="0"/>
          </a:p>
        </p:txBody>
      </p:sp>
      <p:sp>
        <p:nvSpPr>
          <p:cNvPr id="174" name="ZoneTexte 173"/>
          <p:cNvSpPr txBox="1"/>
          <p:nvPr/>
        </p:nvSpPr>
        <p:spPr>
          <a:xfrm>
            <a:off x="1932536" y="19697762"/>
            <a:ext cx="60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10</a:t>
            </a:r>
            <a:r>
              <a:rPr lang="fr-FR" sz="1100" baseline="30000" dirty="0"/>
              <a:t>10</a:t>
            </a:r>
            <a:r>
              <a:rPr lang="fr-FR" sz="1100" baseline="50000" dirty="0"/>
              <a:t>990</a:t>
            </a:r>
            <a:endParaRPr lang="fr-FR" sz="1100" dirty="0"/>
          </a:p>
        </p:txBody>
      </p:sp>
      <p:sp>
        <p:nvSpPr>
          <p:cNvPr id="175" name="ZoneTexte 174"/>
          <p:cNvSpPr txBox="1"/>
          <p:nvPr/>
        </p:nvSpPr>
        <p:spPr>
          <a:xfrm>
            <a:off x="1036688" y="13141895"/>
            <a:ext cx="73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10</a:t>
            </a:r>
            <a:r>
              <a:rPr lang="fr-FR" sz="1100" baseline="30000" dirty="0"/>
              <a:t>-2175</a:t>
            </a:r>
            <a:endParaRPr lang="fr-FR" sz="1100" dirty="0"/>
          </a:p>
        </p:txBody>
      </p:sp>
      <p:sp>
        <p:nvSpPr>
          <p:cNvPr id="176" name="ZoneTexte 175"/>
          <p:cNvSpPr txBox="1"/>
          <p:nvPr/>
        </p:nvSpPr>
        <p:spPr>
          <a:xfrm>
            <a:off x="1159862" y="14657180"/>
            <a:ext cx="60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10</a:t>
            </a:r>
            <a:r>
              <a:rPr lang="fr-FR" sz="1100" baseline="30000" dirty="0"/>
              <a:t>-10</a:t>
            </a:r>
            <a:r>
              <a:rPr lang="fr-FR" sz="1100" baseline="50000" dirty="0"/>
              <a:t>30</a:t>
            </a:r>
            <a:endParaRPr lang="fr-FR" sz="1100" dirty="0"/>
          </a:p>
        </p:txBody>
      </p:sp>
      <p:sp>
        <p:nvSpPr>
          <p:cNvPr id="177" name="ZoneTexte 176"/>
          <p:cNvSpPr txBox="1"/>
          <p:nvPr/>
        </p:nvSpPr>
        <p:spPr>
          <a:xfrm>
            <a:off x="1159862" y="16169989"/>
            <a:ext cx="60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10</a:t>
            </a:r>
            <a:r>
              <a:rPr lang="fr-FR" sz="1100" baseline="30000" dirty="0"/>
              <a:t>-10</a:t>
            </a:r>
            <a:r>
              <a:rPr lang="fr-FR" sz="1100" baseline="50000" dirty="0"/>
              <a:t>90</a:t>
            </a:r>
            <a:endParaRPr lang="fr-FR" sz="1100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3125416" y="2581736"/>
            <a:ext cx="1255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Speculative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248801" y="1490113"/>
            <a:ext cx="282386" cy="164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ZoneTexte 180"/>
          <p:cNvSpPr txBox="1"/>
          <p:nvPr/>
        </p:nvSpPr>
        <p:spPr>
          <a:xfrm>
            <a:off x="613913" y="1457661"/>
            <a:ext cx="2118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Pre</a:t>
            </a:r>
            <a:r>
              <a:rPr lang="fr-FR" sz="1100" dirty="0"/>
              <a:t>-radiation </a:t>
            </a:r>
            <a:r>
              <a:rPr lang="fr-FR" sz="1100" dirty="0" err="1"/>
              <a:t>Era</a:t>
            </a:r>
            <a:r>
              <a:rPr lang="fr-FR" sz="1100" dirty="0"/>
              <a:t> (Speculative)</a:t>
            </a:r>
          </a:p>
        </p:txBody>
      </p:sp>
      <p:sp>
        <p:nvSpPr>
          <p:cNvPr id="178" name="ZoneTexte 177"/>
          <p:cNvSpPr txBox="1"/>
          <p:nvPr/>
        </p:nvSpPr>
        <p:spPr>
          <a:xfrm>
            <a:off x="7454999" y="3615020"/>
            <a:ext cx="225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/>
              <a:t>Begininng</a:t>
            </a:r>
            <a:r>
              <a:rPr lang="fr-FR" sz="900" dirty="0"/>
              <a:t> of the standard model</a:t>
            </a:r>
          </a:p>
          <a:p>
            <a:r>
              <a:rPr lang="fr-FR" sz="900" dirty="0"/>
              <a:t>(</a:t>
            </a:r>
            <a:r>
              <a:rPr lang="fr-FR" sz="900" dirty="0" err="1"/>
              <a:t>predicted</a:t>
            </a:r>
            <a:r>
              <a:rPr lang="fr-FR" sz="900" dirty="0"/>
              <a:t> by Quantum Field </a:t>
            </a:r>
            <a:r>
              <a:rPr lang="fr-FR" sz="900" dirty="0" err="1"/>
              <a:t>Theory</a:t>
            </a:r>
            <a:r>
              <a:rPr lang="fr-FR" sz="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199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433</Words>
  <Application>Microsoft Office PowerPoint</Application>
  <PresentationFormat>Custom</PresentationFormat>
  <Paragraphs>128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</dc:creator>
  <cp:lastModifiedBy>Aurelien Pelissier</cp:lastModifiedBy>
  <cp:revision>62</cp:revision>
  <dcterms:created xsi:type="dcterms:W3CDTF">2017-07-31T01:06:01Z</dcterms:created>
  <dcterms:modified xsi:type="dcterms:W3CDTF">2022-03-02T23:16:07Z</dcterms:modified>
</cp:coreProperties>
</file>