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300" r:id="rId3"/>
    <p:sldId id="289" r:id="rId4"/>
    <p:sldId id="285" r:id="rId5"/>
    <p:sldId id="271" r:id="rId6"/>
    <p:sldId id="303" r:id="rId7"/>
    <p:sldId id="302" r:id="rId8"/>
    <p:sldId id="305" r:id="rId9"/>
    <p:sldId id="273" r:id="rId10"/>
    <p:sldId id="274" r:id="rId11"/>
    <p:sldId id="304" r:id="rId12"/>
    <p:sldId id="301" r:id="rId13"/>
    <p:sldId id="30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66FF"/>
    <a:srgbClr val="64D05F"/>
    <a:srgbClr val="FF6174"/>
    <a:srgbClr val="0099FF"/>
    <a:srgbClr val="F2B800"/>
    <a:srgbClr val="FFFF00"/>
    <a:srgbClr val="737471"/>
    <a:srgbClr val="3C5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44" d="100"/>
          <a:sy n="144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6F76-9B33-47BE-B79F-2EFA54FBED4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B1A6-A993-46B4-83DA-27FB07D60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3B1A6-A993-46B4-83DA-27FB07D606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3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1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3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1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0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CFCE-87F9-4D77-9DCA-B4C73AF48C1F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E301-E26A-4017-8A33-B8A2CB24D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dgeimpulse.com/docs/edge-impulse-studio/learning-blocks/object-detection/fomo-object-detection-for-constrained-devi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edgeimpulse.com/docs/tutorials/end-to-end-tutorials/object-detection/detect-objects-using-fo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E0F6164-C094-745B-EC2C-15514D33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3" y="140575"/>
            <a:ext cx="2830077" cy="1290356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762985B0-129B-400D-B0DB-B631D43B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05801"/>
            <a:ext cx="6858000" cy="1790700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Model </a:t>
            </a:r>
            <a:r>
              <a:rPr lang="fr-FR" dirty="0" err="1">
                <a:latin typeface="Gill Sans MT" panose="020B0502020104020203" pitchFamily="34" charset="0"/>
              </a:rPr>
              <a:t>Interpreter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376CB83-8478-4E0E-BB04-E874C33F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65557"/>
            <a:ext cx="6858000" cy="677982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Intelligence artificielle pour les caméras embarquées</a:t>
            </a: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599DF9CA-B283-490A-B855-DB57A318C41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1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F21C4A-5735-4EB1-9274-15517A3BDFCC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20" name="Google Shape;60;p13">
            <a:extLst>
              <a:ext uri="{FF2B5EF4-FFF2-40B4-BE49-F238E27FC236}">
                <a16:creationId xmlns:a16="http://schemas.microsoft.com/office/drawing/2014/main" id="{A0AC20AF-BEA8-9E43-5184-3D97ADF42F4A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61;p13">
            <a:extLst>
              <a:ext uri="{FF2B5EF4-FFF2-40B4-BE49-F238E27FC236}">
                <a16:creationId xmlns:a16="http://schemas.microsoft.com/office/drawing/2014/main" id="{09C3B67A-F06F-45D7-A2AF-C0707990DFC5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2;p13">
            <a:extLst>
              <a:ext uri="{FF2B5EF4-FFF2-40B4-BE49-F238E27FC236}">
                <a16:creationId xmlns:a16="http://schemas.microsoft.com/office/drawing/2014/main" id="{D8C3DC1A-B2D2-BC44-97AA-BE5EC6C7B725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0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Le modèle FOMO - Exemple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10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4A0360-EBFB-7000-F8B6-4CFAA3B9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5" y="1794555"/>
            <a:ext cx="252605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61A885-7967-E382-6FFB-8E9966AE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81" y="1794555"/>
            <a:ext cx="25260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F506495-19B0-4C80-C525-8F50F070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26" y="1794555"/>
            <a:ext cx="25260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A7779C7-2E54-B1FD-CB84-4A2AC4367B86}"/>
              </a:ext>
            </a:extLst>
          </p:cNvPr>
          <p:cNvSpPr txBox="1"/>
          <p:nvPr/>
        </p:nvSpPr>
        <p:spPr>
          <a:xfrm>
            <a:off x="941103" y="1507777"/>
            <a:ext cx="20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Input : image de 96x96 pixels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F50774-DE31-8773-3C87-17BB0F54A975}"/>
              </a:ext>
            </a:extLst>
          </p:cNvPr>
          <p:cNvSpPr txBox="1"/>
          <p:nvPr/>
        </p:nvSpPr>
        <p:spPr>
          <a:xfrm>
            <a:off x="3767728" y="1507776"/>
            <a:ext cx="217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Vérité terrain : données training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EAD6A0-C19F-1366-5467-388103B543D6}"/>
              </a:ext>
            </a:extLst>
          </p:cNvPr>
          <p:cNvSpPr txBox="1"/>
          <p:nvPr/>
        </p:nvSpPr>
        <p:spPr>
          <a:xfrm>
            <a:off x="6518074" y="1517556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Réponse du modèle FOMO</a:t>
            </a:r>
          </a:p>
        </p:txBody>
      </p:sp>
    </p:spTree>
    <p:extLst>
      <p:ext uri="{BB962C8B-B14F-4D97-AF65-F5344CB8AC3E}">
        <p14:creationId xmlns:p14="http://schemas.microsoft.com/office/powerpoint/2010/main" val="25669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Livrables attendus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9A10C275-5115-426E-B9D3-C4030EA9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8144725" cy="406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Gill Sans MT" panose="020B0502020104020203" pitchFamily="34" charset="0"/>
              </a:rPr>
              <a:t>Nos attentes pour ce projet :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Disposer d’une méthode de </a:t>
            </a:r>
            <a:r>
              <a:rPr lang="fr-FR" sz="1600" dirty="0" err="1">
                <a:latin typeface="Gill Sans MT" panose="020B0502020104020203" pitchFamily="34" charset="0"/>
              </a:rPr>
              <a:t>parsing</a:t>
            </a:r>
            <a:r>
              <a:rPr lang="fr-FR" sz="1600" dirty="0">
                <a:latin typeface="Gill Sans MT" panose="020B0502020104020203" pitchFamily="34" charset="0"/>
              </a:rPr>
              <a:t> d’un modèle au format LITE et d’un interpréteur de modèle permettant l’exécution du modèle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Disposer d’une librairie des fonctions unitaires composant le modèle FOMO en C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Disposer d’une procédure de test et validation pour l’interpréteur de modèle et les fonctions unitaires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Disposer d’une analyse de la complexité de l’algorithme et de la mémoire nécessaire à l’exécution du modèle en fonction de divers paramètres du modèle</a:t>
            </a:r>
          </a:p>
          <a:p>
            <a:pPr marL="0" indent="0">
              <a:buNone/>
            </a:pPr>
            <a:endParaRPr lang="fr-FR" sz="1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1600" dirty="0">
                <a:latin typeface="Gill Sans MT" panose="020B0502020104020203" pitchFamily="34" charset="0"/>
              </a:rPr>
              <a:t>Le logiciel à développer doit :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Être robuste pour l’exécution de diverses architectures de modèles</a:t>
            </a:r>
          </a:p>
          <a:p>
            <a:r>
              <a:rPr lang="fr-FR" sz="1600" dirty="0">
                <a:latin typeface="Gill Sans MT" panose="020B0502020104020203" pitchFamily="34" charset="0"/>
              </a:rPr>
              <a:t>Permettre l’enrichissement de la librairie de fonctions unitaires en minimisant l’impact sur le logiciel dans son ensemble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11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27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Mode de fonctionnement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9A10C275-5115-426E-B9D3-C4030EA9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371832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Une personne de l’équipe projet sera référent : chargé de gérer les échanges avec </a:t>
            </a:r>
            <a:r>
              <a:rPr lang="fr-FR" dirty="0" err="1">
                <a:latin typeface="Gill Sans MT" panose="020B0502020104020203" pitchFamily="34" charset="0"/>
              </a:rPr>
              <a:t>Deverne</a:t>
            </a:r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Gestion des fichiers sur Google Drive avec un versioning daté :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Exemple : « 20240130 Model </a:t>
            </a:r>
            <a:r>
              <a:rPr lang="fr-FR" dirty="0" err="1">
                <a:latin typeface="Gill Sans MT" panose="020B0502020104020203" pitchFamily="34" charset="0"/>
              </a:rPr>
              <a:t>Interpreter</a:t>
            </a:r>
            <a:r>
              <a:rPr lang="fr-FR" dirty="0">
                <a:latin typeface="Gill Sans MT" panose="020B0502020104020203" pitchFamily="34" charset="0"/>
              </a:rPr>
              <a:t> »</a:t>
            </a:r>
          </a:p>
          <a:p>
            <a:r>
              <a:rPr lang="fr-FR" dirty="0">
                <a:latin typeface="Gill Sans MT" panose="020B0502020104020203" pitchFamily="34" charset="0"/>
              </a:rPr>
              <a:t>RDV chaque semaine le mardi matin à 9h avec toute l’équipe</a:t>
            </a:r>
          </a:p>
          <a:p>
            <a:r>
              <a:rPr lang="fr-FR" dirty="0">
                <a:latin typeface="Gill Sans MT" panose="020B0502020104020203" pitchFamily="34" charset="0"/>
              </a:rPr>
              <a:t>Gestion de l’avancement avec un kanban Trello à mettre en place et animer par le référent de l’équipe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12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14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Fichiers mis à disposition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13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7966CB-6A38-8E03-AEFE-D8150F57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4408"/>
              </p:ext>
            </p:extLst>
          </p:nvPr>
        </p:nvGraphicFramePr>
        <p:xfrm>
          <a:off x="748133" y="1068515"/>
          <a:ext cx="8025242" cy="304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171">
                  <a:extLst>
                    <a:ext uri="{9D8B030D-6E8A-4147-A177-3AD203B41FA5}">
                      <a16:colId xmlns:a16="http://schemas.microsoft.com/office/drawing/2014/main" val="4133533847"/>
                    </a:ext>
                  </a:extLst>
                </a:gridCol>
                <a:gridCol w="4632071">
                  <a:extLst>
                    <a:ext uri="{9D8B030D-6E8A-4147-A177-3AD203B41FA5}">
                      <a16:colId xmlns:a16="http://schemas.microsoft.com/office/drawing/2014/main" val="2140825660"/>
                    </a:ext>
                  </a:extLst>
                </a:gridCol>
              </a:tblGrid>
              <a:tr h="474053">
                <a:tc>
                  <a:txBody>
                    <a:bodyPr/>
                    <a:lstStyle/>
                    <a:p>
                      <a:r>
                        <a:rPr lang="fr-FR" dirty="0"/>
                        <a:t>Contenu du 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fichier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9098"/>
                  </a:ext>
                </a:extLst>
              </a:tr>
              <a:tr h="642894">
                <a:tc>
                  <a:txBody>
                    <a:bodyPr/>
                    <a:lstStyle/>
                    <a:p>
                      <a:r>
                        <a:rPr lang="fr-FR" dirty="0"/>
                        <a:t>Modèle FOMO au format LITE </a:t>
                      </a:r>
                      <a:r>
                        <a:rPr lang="fr-FR" dirty="0" err="1"/>
                        <a:t>quantizé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ei-beer-vs.-cans-fomo-object-detection-tensorflow-lite-int8-quantized-model.lite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92520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r>
                        <a:rPr lang="fr-FR" dirty="0"/>
                        <a:t>Images d’entraînement du modèle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ei</a:t>
                      </a:r>
                      <a:r>
                        <a:rPr lang="fr-FR" dirty="0"/>
                        <a:t>-</a:t>
                      </a:r>
                      <a:r>
                        <a:rPr lang="fr-FR" dirty="0" err="1"/>
                        <a:t>beer</a:t>
                      </a:r>
                      <a:r>
                        <a:rPr lang="fr-FR" dirty="0"/>
                        <a:t>-vs.-cans-</a:t>
                      </a:r>
                      <a:r>
                        <a:rPr lang="fr-FR" dirty="0" err="1"/>
                        <a:t>fomo</a:t>
                      </a:r>
                      <a:r>
                        <a:rPr lang="fr-FR" dirty="0"/>
                        <a:t>-image-</a:t>
                      </a:r>
                      <a:r>
                        <a:rPr lang="fr-FR" dirty="0" err="1"/>
                        <a:t>X.npy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43429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r>
                        <a:rPr lang="fr-FR" dirty="0"/>
                        <a:t>Données d’entraînement du modèle (</a:t>
                      </a:r>
                      <a:r>
                        <a:rPr lang="fr-FR" dirty="0" err="1"/>
                        <a:t>bbox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ei</a:t>
                      </a:r>
                      <a:r>
                        <a:rPr lang="fr-FR" dirty="0"/>
                        <a:t>-</a:t>
                      </a:r>
                      <a:r>
                        <a:rPr lang="fr-FR" dirty="0" err="1"/>
                        <a:t>beer</a:t>
                      </a:r>
                      <a:r>
                        <a:rPr lang="fr-FR" dirty="0"/>
                        <a:t>-vs.-cans-</a:t>
                      </a:r>
                      <a:r>
                        <a:rPr lang="fr-FR" dirty="0" err="1"/>
                        <a:t>fomo</a:t>
                      </a:r>
                      <a:r>
                        <a:rPr lang="fr-FR" dirty="0"/>
                        <a:t>-image-</a:t>
                      </a:r>
                      <a:r>
                        <a:rPr lang="fr-FR" dirty="0" err="1"/>
                        <a:t>y.json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5070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r>
                        <a:rPr lang="fr-FR" dirty="0"/>
                        <a:t>Script d’exploration et d’inférence de FOMO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gen_pics.ipynb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57844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r>
                        <a:rPr lang="fr-FR" dirty="0"/>
                        <a:t>Sorties brutes du modèle FOMO sur les images d’entraînement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fomo</a:t>
                      </a:r>
                      <a:r>
                        <a:rPr lang="fr-FR" dirty="0"/>
                        <a:t>-output-</a:t>
                      </a:r>
                      <a:r>
                        <a:rPr lang="fr-FR" dirty="0" err="1"/>
                        <a:t>X.npy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2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05604"/>
            <a:ext cx="6607459" cy="599613"/>
          </a:xfrm>
        </p:spPr>
        <p:txBody>
          <a:bodyPr>
            <a:norm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Qui sommes-nous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2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E375864C-B7E4-CEBF-97D1-7E8C06CB3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43" name="Google Shape;60;p13">
            <a:extLst>
              <a:ext uri="{FF2B5EF4-FFF2-40B4-BE49-F238E27FC236}">
                <a16:creationId xmlns:a16="http://schemas.microsoft.com/office/drawing/2014/main" id="{06C9687B-3F6B-57F2-E6CA-4B8373AC5868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61;p13">
            <a:extLst>
              <a:ext uri="{FF2B5EF4-FFF2-40B4-BE49-F238E27FC236}">
                <a16:creationId xmlns:a16="http://schemas.microsoft.com/office/drawing/2014/main" id="{E7E419F0-D964-A9C8-0F72-338295ACFDC7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2;p13">
            <a:extLst>
              <a:ext uri="{FF2B5EF4-FFF2-40B4-BE49-F238E27FC236}">
                <a16:creationId xmlns:a16="http://schemas.microsoft.com/office/drawing/2014/main" id="{4A77A7D7-32AF-EABA-EFE7-4CC7B4F40EEF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FC494-592C-DC0E-3DA0-906983B718B6}"/>
              </a:ext>
            </a:extLst>
          </p:cNvPr>
          <p:cNvSpPr>
            <a:spLocks noChangeAspect="1"/>
          </p:cNvSpPr>
          <p:nvPr/>
        </p:nvSpPr>
        <p:spPr>
          <a:xfrm>
            <a:off x="1936377" y="1035162"/>
            <a:ext cx="1620000" cy="1620000"/>
          </a:xfrm>
          <a:prstGeom prst="rect">
            <a:avLst/>
          </a:prstGeom>
          <a:solidFill>
            <a:srgbClr val="6D7372"/>
          </a:solidFill>
          <a:ln w="28575">
            <a:solidFill>
              <a:srgbClr val="6D7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EBB162"/>
                </a:solidFill>
                <a:latin typeface="Gill Sans MT" panose="020B0502020104020203" pitchFamily="34" charset="0"/>
              </a:rPr>
              <a:t>Fondée en 2021 par deux ingénieurs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A16E8-3700-E135-62AC-4DF82AA02B65}"/>
              </a:ext>
            </a:extLst>
          </p:cNvPr>
          <p:cNvSpPr>
            <a:spLocks noChangeAspect="1"/>
          </p:cNvSpPr>
          <p:nvPr/>
        </p:nvSpPr>
        <p:spPr>
          <a:xfrm>
            <a:off x="3834851" y="1035822"/>
            <a:ext cx="1620000" cy="1620000"/>
          </a:xfrm>
          <a:prstGeom prst="rect">
            <a:avLst/>
          </a:prstGeom>
          <a:solidFill>
            <a:srgbClr val="EBB162"/>
          </a:solidFill>
          <a:ln w="28575">
            <a:solidFill>
              <a:srgbClr val="EBB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D7372"/>
                </a:solidFill>
                <a:latin typeface="Gill Sans MT" panose="020B0502020104020203" pitchFamily="34" charset="0"/>
              </a:rPr>
              <a:t>Plus de 10 clients accompagnés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8163B-3D8F-3D9A-0685-BA56693CE24B}"/>
              </a:ext>
            </a:extLst>
          </p:cNvPr>
          <p:cNvSpPr>
            <a:spLocks noChangeAspect="1"/>
          </p:cNvSpPr>
          <p:nvPr/>
        </p:nvSpPr>
        <p:spPr>
          <a:xfrm>
            <a:off x="1936377" y="2935287"/>
            <a:ext cx="1620000" cy="1620000"/>
          </a:xfrm>
          <a:prstGeom prst="rect">
            <a:avLst/>
          </a:prstGeom>
          <a:solidFill>
            <a:srgbClr val="EBB162"/>
          </a:solidFill>
          <a:ln w="28575">
            <a:solidFill>
              <a:srgbClr val="EBB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D7372"/>
                </a:solidFill>
                <a:latin typeface="Gill Sans MT" panose="020B0502020104020203" pitchFamily="34" charset="0"/>
              </a:rPr>
              <a:t>Plus de 400k€ de CA générés </a:t>
            </a:r>
            <a:r>
              <a:rPr lang="fr-FR" sz="1200" dirty="0">
                <a:solidFill>
                  <a:srgbClr val="6D7372"/>
                </a:solidFill>
                <a:latin typeface="Gill Sans MT" panose="020B0502020104020203" pitchFamily="34" charset="0"/>
              </a:rPr>
              <a:t>depuis la fondation</a:t>
            </a:r>
            <a:endParaRPr lang="fr-FR" dirty="0">
              <a:solidFill>
                <a:srgbClr val="6D7372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5BA033A-CECF-F18B-39BE-8EECE26B5CAB}"/>
              </a:ext>
            </a:extLst>
          </p:cNvPr>
          <p:cNvGrpSpPr/>
          <p:nvPr/>
        </p:nvGrpSpPr>
        <p:grpSpPr>
          <a:xfrm>
            <a:off x="3834851" y="2935287"/>
            <a:ext cx="1620000" cy="1620000"/>
            <a:chOff x="5648139" y="2933976"/>
            <a:chExt cx="1620000" cy="16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D5E53B-3A75-EA13-4D21-AE2B33B42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8139" y="2933976"/>
              <a:ext cx="1620000" cy="16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D7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rgbClr val="6D7372"/>
                  </a:solidFill>
                  <a:latin typeface="Gill Sans MT" panose="020B0502020104020203" pitchFamily="34" charset="0"/>
                </a:rPr>
                <a:t>Soutenue par Bpifrance </a:t>
              </a:r>
              <a:r>
                <a:rPr lang="fr-FR" sz="1200" dirty="0">
                  <a:solidFill>
                    <a:srgbClr val="6D7372"/>
                  </a:solidFill>
                  <a:latin typeface="Gill Sans MT" panose="020B0502020104020203" pitchFamily="34" charset="0"/>
                </a:rPr>
                <a:t>via la Bourse French Tech</a:t>
              </a:r>
              <a:endParaRPr lang="fr-FR" dirty="0">
                <a:solidFill>
                  <a:srgbClr val="6D7372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BA79D0B-FB9C-F4DA-962F-C3D97CF75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898" y="3970012"/>
              <a:ext cx="1244481" cy="336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B46C66F-92AE-FA4B-282C-AE36059A0C62}"/>
              </a:ext>
            </a:extLst>
          </p:cNvPr>
          <p:cNvGrpSpPr/>
          <p:nvPr/>
        </p:nvGrpSpPr>
        <p:grpSpPr>
          <a:xfrm>
            <a:off x="5733326" y="1035822"/>
            <a:ext cx="1620000" cy="1620000"/>
            <a:chOff x="3792258" y="2933976"/>
            <a:chExt cx="1620000" cy="162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5A44D-B7CD-ED06-D98F-DF63DAFEA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2258" y="2933976"/>
              <a:ext cx="1620000" cy="16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D7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>
                  <a:solidFill>
                    <a:srgbClr val="6D7372"/>
                  </a:solidFill>
                  <a:latin typeface="Gill Sans MT" panose="020B0502020104020203" pitchFamily="34" charset="0"/>
                </a:rPr>
                <a:t>Membre de la French Tech </a:t>
              </a:r>
            </a:p>
            <a:p>
              <a:pPr algn="ctr"/>
              <a:r>
                <a:rPr lang="fr-FR" sz="1400" dirty="0">
                  <a:solidFill>
                    <a:srgbClr val="6D7372"/>
                  </a:solidFill>
                  <a:latin typeface="Gill Sans MT" panose="020B0502020104020203" pitchFamily="34" charset="0"/>
                </a:rPr>
                <a:t>Paris Saclay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1606A62-A1C8-C995-AA1F-EA490912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638" y="3698818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8EDCB06-36DB-E523-856A-BE73BB15D142}"/>
              </a:ext>
            </a:extLst>
          </p:cNvPr>
          <p:cNvGrpSpPr/>
          <p:nvPr/>
        </p:nvGrpSpPr>
        <p:grpSpPr>
          <a:xfrm>
            <a:off x="5733325" y="2935287"/>
            <a:ext cx="1620000" cy="1620000"/>
            <a:chOff x="1936377" y="2933976"/>
            <a:chExt cx="1620000" cy="16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199C02-0FC0-124C-4A94-2BB2EFABA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377" y="2933976"/>
              <a:ext cx="1620000" cy="1620000"/>
            </a:xfrm>
            <a:prstGeom prst="rect">
              <a:avLst/>
            </a:prstGeom>
            <a:solidFill>
              <a:srgbClr val="6D7372"/>
            </a:solidFill>
            <a:ln w="28575">
              <a:solidFill>
                <a:srgbClr val="6D7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EBB162"/>
                  </a:solidFill>
                  <a:latin typeface="Gill Sans MT" panose="020B0502020104020203" pitchFamily="34" charset="0"/>
                </a:rPr>
                <a:t>Société basée en France </a:t>
              </a:r>
              <a:r>
                <a:rPr lang="fr-FR" sz="1200" dirty="0">
                  <a:solidFill>
                    <a:srgbClr val="EBB162"/>
                  </a:solidFill>
                  <a:latin typeface="Gill Sans MT" panose="020B0502020104020203" pitchFamily="34" charset="0"/>
                </a:rPr>
                <a:t>avec des capitaux 100% français</a:t>
              </a:r>
              <a:endParaRPr lang="fr-FR" sz="1600" dirty="0">
                <a:solidFill>
                  <a:srgbClr val="EBB162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5B879BF-E30E-6B2E-602D-CEA83024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232" y="375281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>
            <a:norm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Systèmes à intelligence embarquée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0FBCE6C5-1B5A-C4BF-4BCD-C649090C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0" y="1893007"/>
            <a:ext cx="468000" cy="468000"/>
          </a:xfr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3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F81CD5-2F67-8797-C5FD-486D681E34D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0" y="2540630"/>
            <a:ext cx="468000" cy="468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17DCA8-29FF-113A-6427-468428C0E894}"/>
              </a:ext>
            </a:extLst>
          </p:cNvPr>
          <p:cNvSpPr/>
          <p:nvPr/>
        </p:nvSpPr>
        <p:spPr>
          <a:xfrm>
            <a:off x="1670942" y="1644898"/>
            <a:ext cx="3096040" cy="246697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BE5C77-16B3-396B-6EED-169870B8C9E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74" y="2402156"/>
            <a:ext cx="599613" cy="59961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D8F9A4-BE45-8FEB-E8C1-BF6579C5895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87" y="2402155"/>
            <a:ext cx="599613" cy="59961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E379D16-DC8C-0A40-FCCB-C58E0905C7B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87" y="2870078"/>
            <a:ext cx="599613" cy="59961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A9A4D90-82AA-6CE4-0723-BD49E5810E26}"/>
              </a:ext>
            </a:extLst>
          </p:cNvPr>
          <p:cNvSpPr txBox="1"/>
          <p:nvPr/>
        </p:nvSpPr>
        <p:spPr>
          <a:xfrm>
            <a:off x="2058714" y="367760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Gill Sans Nova Light" panose="020B0302020104020203" pitchFamily="34" charset="0"/>
              </a:rPr>
              <a:t>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436F55-049A-1880-02FD-183FC18B15F9}"/>
              </a:ext>
            </a:extLst>
          </p:cNvPr>
          <p:cNvSpPr txBox="1"/>
          <p:nvPr/>
        </p:nvSpPr>
        <p:spPr>
          <a:xfrm>
            <a:off x="1744040" y="4146346"/>
            <a:ext cx="2949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Gill Sans MT" panose="020B0502020104020203" pitchFamily="34" charset="0"/>
              </a:rPr>
              <a:t>Système de capture </a:t>
            </a:r>
            <a:r>
              <a:rPr lang="fr-FR" sz="1100" dirty="0">
                <a:solidFill>
                  <a:srgbClr val="00B050"/>
                </a:solidFill>
                <a:latin typeface="Gill Sans MT" panose="020B0502020104020203" pitchFamily="34" charset="0"/>
              </a:rPr>
              <a:t>avec intelligence embarquée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B980D54-65BF-46E2-7B52-1FA29824A3B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4" y="3213413"/>
            <a:ext cx="540000" cy="540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845C120-A986-7AD2-5E6F-07C1A0BFA42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4" y="2498781"/>
            <a:ext cx="540000" cy="54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D1EC701-A725-5E9E-6B32-73FA306BAB4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64" y="1797262"/>
            <a:ext cx="540000" cy="5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A9519C0-A671-3A61-06E4-9776F5F0ABB5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19" y="3147424"/>
            <a:ext cx="468000" cy="468000"/>
          </a:xfrm>
          <a:prstGeom prst="rect">
            <a:avLst/>
          </a:prstGeom>
        </p:spPr>
      </p:pic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7E46944-2877-6902-C221-B724E7EFAE0E}"/>
              </a:ext>
            </a:extLst>
          </p:cNvPr>
          <p:cNvSpPr/>
          <p:nvPr/>
        </p:nvSpPr>
        <p:spPr>
          <a:xfrm>
            <a:off x="6588764" y="1644898"/>
            <a:ext cx="1176617" cy="246697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FEEA03-BBAB-7541-601C-2C44D128341C}"/>
              </a:ext>
            </a:extLst>
          </p:cNvPr>
          <p:cNvSpPr txBox="1"/>
          <p:nvPr/>
        </p:nvSpPr>
        <p:spPr>
          <a:xfrm>
            <a:off x="6978493" y="36891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Gill Sans Nova Light" panose="020B0302020104020203" pitchFamily="34" charset="0"/>
              </a:rPr>
              <a:t>…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E820173F-8987-BFA8-91D5-DBBAA655BF94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1669" y="2424561"/>
            <a:ext cx="956361" cy="95636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59C2C1A-A658-4668-2F2B-64CF268B0810}"/>
              </a:ext>
            </a:extLst>
          </p:cNvPr>
          <p:cNvSpPr txBox="1"/>
          <p:nvPr/>
        </p:nvSpPr>
        <p:spPr>
          <a:xfrm>
            <a:off x="6557029" y="415493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Gill Sans MT" panose="020B0502020104020203" pitchFamily="34" charset="0"/>
              </a:rPr>
              <a:t>Système récepteur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2334DB7-3265-1346-2E61-54708EA3D970}"/>
              </a:ext>
            </a:extLst>
          </p:cNvPr>
          <p:cNvSpPr txBox="1"/>
          <p:nvPr/>
        </p:nvSpPr>
        <p:spPr>
          <a:xfrm>
            <a:off x="2816150" y="27180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Gill Sans Nova Light" panose="020B0302020104020203" pitchFamily="34" charset="0"/>
              </a:rPr>
              <a:t>+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E07C0A3-D5DF-3A94-E6D6-5E254927D5CB}"/>
              </a:ext>
            </a:extLst>
          </p:cNvPr>
          <p:cNvSpPr txBox="1"/>
          <p:nvPr/>
        </p:nvSpPr>
        <p:spPr>
          <a:xfrm>
            <a:off x="2109742" y="913632"/>
            <a:ext cx="1367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00B050"/>
                </a:solidFill>
                <a:latin typeface="Gill Sans MT" panose="020B0502020104020203" pitchFamily="34" charset="0"/>
              </a:rPr>
              <a:t>Traitement de l’information en temps réel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2758C4E-9FFF-0D07-97EC-CA96A6062E49}"/>
              </a:ext>
            </a:extLst>
          </p:cNvPr>
          <p:cNvSpPr txBox="1"/>
          <p:nvPr/>
        </p:nvSpPr>
        <p:spPr>
          <a:xfrm>
            <a:off x="3482506" y="977797"/>
            <a:ext cx="1367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00B050"/>
                </a:solidFill>
                <a:latin typeface="Gill Sans MT" panose="020B0502020104020203" pitchFamily="34" charset="0"/>
              </a:rPr>
              <a:t>Pleine propriété de la chaîne de traitement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7E54166-393D-1A97-C84E-5521A467E388}"/>
              </a:ext>
            </a:extLst>
          </p:cNvPr>
          <p:cNvSpPr txBox="1"/>
          <p:nvPr/>
        </p:nvSpPr>
        <p:spPr>
          <a:xfrm>
            <a:off x="5057470" y="1068984"/>
            <a:ext cx="1367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00B050"/>
                </a:solidFill>
                <a:latin typeface="Gill Sans MT" panose="020B0502020104020203" pitchFamily="34" charset="0"/>
              </a:rPr>
              <a:t>Optimisation du volume de données communiqué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7666E9C-2CF7-1620-7DF1-4D6B2B949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36" y="2337262"/>
            <a:ext cx="360000" cy="3600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E990C2AF-BE82-D935-8C1D-91A5A7F7F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00" y="1747591"/>
            <a:ext cx="360000" cy="360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45204F5-AF1F-497B-32D2-68E6686E84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05" y="2001007"/>
            <a:ext cx="360000" cy="360000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85F8D16-F853-FEFB-A612-1D310464420E}"/>
              </a:ext>
            </a:extLst>
          </p:cNvPr>
          <p:cNvCxnSpPr>
            <a:stCxn id="49" idx="2"/>
            <a:endCxn id="22" idx="0"/>
          </p:cNvCxnSpPr>
          <p:nvPr/>
        </p:nvCxnSpPr>
        <p:spPr>
          <a:xfrm>
            <a:off x="2793336" y="1513796"/>
            <a:ext cx="180000" cy="82346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DACE63E-0724-417A-5DE4-53D14C04D282}"/>
              </a:ext>
            </a:extLst>
          </p:cNvPr>
          <p:cNvCxnSpPr>
            <a:stCxn id="60" idx="0"/>
            <a:endCxn id="52" idx="2"/>
          </p:cNvCxnSpPr>
          <p:nvPr/>
        </p:nvCxnSpPr>
        <p:spPr>
          <a:xfrm flipV="1">
            <a:off x="3986100" y="1577961"/>
            <a:ext cx="180000" cy="16963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2C4E594-D291-D82B-68AB-394A432CC884}"/>
              </a:ext>
            </a:extLst>
          </p:cNvPr>
          <p:cNvCxnSpPr>
            <a:stCxn id="61" idx="0"/>
            <a:endCxn id="54" idx="2"/>
          </p:cNvCxnSpPr>
          <p:nvPr/>
        </p:nvCxnSpPr>
        <p:spPr>
          <a:xfrm flipV="1">
            <a:off x="5573805" y="1669148"/>
            <a:ext cx="167259" cy="33185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19998A5E-FB23-5C9C-767D-8DA2074A3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38" name="Google Shape;60;p13">
            <a:extLst>
              <a:ext uri="{FF2B5EF4-FFF2-40B4-BE49-F238E27FC236}">
                <a16:creationId xmlns:a16="http://schemas.microsoft.com/office/drawing/2014/main" id="{B5F7BBE5-E67F-117A-5214-DEF8678CDC14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61;p13">
            <a:extLst>
              <a:ext uri="{FF2B5EF4-FFF2-40B4-BE49-F238E27FC236}">
                <a16:creationId xmlns:a16="http://schemas.microsoft.com/office/drawing/2014/main" id="{3407E29F-E36A-DFF0-B83C-1BCE75A5B8A1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2;p13">
            <a:extLst>
              <a:ext uri="{FF2B5EF4-FFF2-40B4-BE49-F238E27FC236}">
                <a16:creationId xmlns:a16="http://schemas.microsoft.com/office/drawing/2014/main" id="{5677F571-3A73-A6D2-6314-FBA91E0F3A56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>
            <a:norm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Une expertise spécialisée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4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E0CE993-755C-B89F-6B95-66F24D64B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45" name="Google Shape;67;p14">
            <a:extLst>
              <a:ext uri="{FF2B5EF4-FFF2-40B4-BE49-F238E27FC236}">
                <a16:creationId xmlns:a16="http://schemas.microsoft.com/office/drawing/2014/main" id="{AA37C0CA-AC34-7712-8268-9A22A61B4EE2}"/>
              </a:ext>
            </a:extLst>
          </p:cNvPr>
          <p:cNvSpPr txBox="1">
            <a:spLocks/>
          </p:cNvSpPr>
          <p:nvPr/>
        </p:nvSpPr>
        <p:spPr>
          <a:xfrm>
            <a:off x="767604" y="776654"/>
            <a:ext cx="6904435" cy="5406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sz="1200" dirty="0">
                <a:latin typeface="Gill Sans MT" panose="020B0502020104020203" pitchFamily="34" charset="0"/>
                <a:ea typeface="Lora"/>
                <a:cs typeface="Lora"/>
                <a:sym typeface="Lora"/>
              </a:rPr>
              <a:t>Nous mélangeons de multiples compétences pour embarquer l’intelligence artificielle dans les systèmes de vision tels que les caméras.</a:t>
            </a:r>
          </a:p>
        </p:txBody>
      </p:sp>
      <p:sp>
        <p:nvSpPr>
          <p:cNvPr id="41" name="Google Shape;60;p13">
            <a:extLst>
              <a:ext uri="{FF2B5EF4-FFF2-40B4-BE49-F238E27FC236}">
                <a16:creationId xmlns:a16="http://schemas.microsoft.com/office/drawing/2014/main" id="{9D7A3C79-BF2E-674A-BCEA-0702B749647E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61;p13">
            <a:extLst>
              <a:ext uri="{FF2B5EF4-FFF2-40B4-BE49-F238E27FC236}">
                <a16:creationId xmlns:a16="http://schemas.microsoft.com/office/drawing/2014/main" id="{D34580C4-72B9-867B-EDAD-FCCA47035D3D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2;p13">
            <a:extLst>
              <a:ext uri="{FF2B5EF4-FFF2-40B4-BE49-F238E27FC236}">
                <a16:creationId xmlns:a16="http://schemas.microsoft.com/office/drawing/2014/main" id="{88B9EC2D-0BE2-6472-969E-A8D7DFDC1995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2C3C2-60AC-E316-B02E-5E557F60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8" y="1269532"/>
            <a:ext cx="7988868" cy="36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Framework IA embarquée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5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9186F45-BB7D-7998-4D6D-6659FE09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0" y="4038864"/>
            <a:ext cx="1401549" cy="4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Lite | ML pour appareils mobiles et de périphérie">
            <a:extLst>
              <a:ext uri="{FF2B5EF4-FFF2-40B4-BE49-F238E27FC236}">
                <a16:creationId xmlns:a16="http://schemas.microsoft.com/office/drawing/2014/main" id="{70712B34-1328-7086-C304-9D3236A3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09" y="3686700"/>
            <a:ext cx="1401551" cy="7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HDL Programming Compiler – Applications sur Google Play">
            <a:extLst>
              <a:ext uri="{FF2B5EF4-FFF2-40B4-BE49-F238E27FC236}">
                <a16:creationId xmlns:a16="http://schemas.microsoft.com/office/drawing/2014/main" id="{A9B82C26-2CAA-6522-DD2A-B1DD36DE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09" y="3732650"/>
            <a:ext cx="742422" cy="7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72F7E22-1B83-67BA-0244-67672D86C07C}"/>
              </a:ext>
            </a:extLst>
          </p:cNvPr>
          <p:cNvCxnSpPr>
            <a:cxnSpLocks/>
          </p:cNvCxnSpPr>
          <p:nvPr/>
        </p:nvCxnSpPr>
        <p:spPr>
          <a:xfrm>
            <a:off x="4664765" y="1000539"/>
            <a:ext cx="0" cy="38829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67B9F07-A8A8-4DA4-D8BF-F9AAEDE88D46}"/>
              </a:ext>
            </a:extLst>
          </p:cNvPr>
          <p:cNvSpPr txBox="1"/>
          <p:nvPr/>
        </p:nvSpPr>
        <p:spPr>
          <a:xfrm>
            <a:off x="1833502" y="1000539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En laboratoire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F6DFF9-5788-8978-64D6-D3C3CF9F127D}"/>
              </a:ext>
            </a:extLst>
          </p:cNvPr>
          <p:cNvSpPr txBox="1"/>
          <p:nvPr/>
        </p:nvSpPr>
        <p:spPr>
          <a:xfrm>
            <a:off x="5525956" y="1000539"/>
            <a:ext cx="27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Dans la caméra embarquée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0968EA-AF85-644C-4EE0-DA515D5B3557}"/>
              </a:ext>
            </a:extLst>
          </p:cNvPr>
          <p:cNvSpPr/>
          <p:nvPr/>
        </p:nvSpPr>
        <p:spPr>
          <a:xfrm>
            <a:off x="717343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Conception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6E671C-7851-0C01-4F9D-BE9FD1369A01}"/>
              </a:ext>
            </a:extLst>
          </p:cNvPr>
          <p:cNvSpPr/>
          <p:nvPr/>
        </p:nvSpPr>
        <p:spPr>
          <a:xfrm>
            <a:off x="711816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Entraînement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3FF767B-7A68-6DC6-8B2D-5E536868B95F}"/>
              </a:ext>
            </a:extLst>
          </p:cNvPr>
          <p:cNvSpPr/>
          <p:nvPr/>
        </p:nvSpPr>
        <p:spPr>
          <a:xfrm>
            <a:off x="708566" y="334561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Test &amp; fine tuning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D09A4D-0499-E217-4610-453A1E20734E}"/>
              </a:ext>
            </a:extLst>
          </p:cNvPr>
          <p:cNvSpPr/>
          <p:nvPr/>
        </p:nvSpPr>
        <p:spPr>
          <a:xfrm>
            <a:off x="2714957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Optimisation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A7DAF5-0E7E-AE0E-C153-DD00A87231AF}"/>
              </a:ext>
            </a:extLst>
          </p:cNvPr>
          <p:cNvSpPr/>
          <p:nvPr/>
        </p:nvSpPr>
        <p:spPr>
          <a:xfrm>
            <a:off x="2709430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Quantization</a:t>
            </a:r>
            <a:endParaRPr lang="fr-FR" sz="12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1BDA16-8142-93A4-0B09-94BC95DB70B6}"/>
              </a:ext>
            </a:extLst>
          </p:cNvPr>
          <p:cNvSpPr/>
          <p:nvPr/>
        </p:nvSpPr>
        <p:spPr>
          <a:xfrm>
            <a:off x="5115190" y="170592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Interprétation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06B8F7D-84A6-8A69-0A9B-E7AAC275DA72}"/>
              </a:ext>
            </a:extLst>
          </p:cNvPr>
          <p:cNvSpPr/>
          <p:nvPr/>
        </p:nvSpPr>
        <p:spPr>
          <a:xfrm>
            <a:off x="5111127" y="252585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Inférence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9FBCC6-7364-28E6-3B93-51F5F98EB97D}"/>
              </a:ext>
            </a:extLst>
          </p:cNvPr>
          <p:cNvSpPr/>
          <p:nvPr/>
        </p:nvSpPr>
        <p:spPr>
          <a:xfrm>
            <a:off x="7094562" y="1705922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Accélération matérielle</a:t>
            </a:r>
          </a:p>
        </p:txBody>
      </p:sp>
      <p:sp>
        <p:nvSpPr>
          <p:cNvPr id="33" name="Flèche : droite rayée 32">
            <a:extLst>
              <a:ext uri="{FF2B5EF4-FFF2-40B4-BE49-F238E27FC236}">
                <a16:creationId xmlns:a16="http://schemas.microsoft.com/office/drawing/2014/main" id="{A996149E-1606-9098-62B6-10A608B9E365}"/>
              </a:ext>
            </a:extLst>
          </p:cNvPr>
          <p:cNvSpPr/>
          <p:nvPr/>
        </p:nvSpPr>
        <p:spPr>
          <a:xfrm>
            <a:off x="717343" y="4608576"/>
            <a:ext cx="7992935" cy="289499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Announcing TensorFlow Lite - Google for Developers">
            <a:extLst>
              <a:ext uri="{FF2B5EF4-FFF2-40B4-BE49-F238E27FC236}">
                <a16:creationId xmlns:a16="http://schemas.microsoft.com/office/drawing/2014/main" id="{DCD3E430-2796-BACD-C59F-37552FC1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90" y="4174009"/>
            <a:ext cx="129619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Le problème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6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9186F45-BB7D-7998-4D6D-6659FE09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0" y="4038864"/>
            <a:ext cx="1401549" cy="4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Lite | ML pour appareils mobiles et de périphérie">
            <a:extLst>
              <a:ext uri="{FF2B5EF4-FFF2-40B4-BE49-F238E27FC236}">
                <a16:creationId xmlns:a16="http://schemas.microsoft.com/office/drawing/2014/main" id="{70712B34-1328-7086-C304-9D3236A3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09" y="3686700"/>
            <a:ext cx="1401551" cy="7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HDL Programming Compiler – Applications sur Google Play">
            <a:extLst>
              <a:ext uri="{FF2B5EF4-FFF2-40B4-BE49-F238E27FC236}">
                <a16:creationId xmlns:a16="http://schemas.microsoft.com/office/drawing/2014/main" id="{A9B82C26-2CAA-6522-DD2A-B1DD36DE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09" y="3732650"/>
            <a:ext cx="742422" cy="7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72F7E22-1B83-67BA-0244-67672D86C07C}"/>
              </a:ext>
            </a:extLst>
          </p:cNvPr>
          <p:cNvCxnSpPr>
            <a:cxnSpLocks/>
          </p:cNvCxnSpPr>
          <p:nvPr/>
        </p:nvCxnSpPr>
        <p:spPr>
          <a:xfrm>
            <a:off x="4664765" y="1000539"/>
            <a:ext cx="0" cy="38829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67B9F07-A8A8-4DA4-D8BF-F9AAEDE88D46}"/>
              </a:ext>
            </a:extLst>
          </p:cNvPr>
          <p:cNvSpPr txBox="1"/>
          <p:nvPr/>
        </p:nvSpPr>
        <p:spPr>
          <a:xfrm>
            <a:off x="1833502" y="1000539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En laboratoire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F6DFF9-5788-8978-64D6-D3C3CF9F127D}"/>
              </a:ext>
            </a:extLst>
          </p:cNvPr>
          <p:cNvSpPr txBox="1"/>
          <p:nvPr/>
        </p:nvSpPr>
        <p:spPr>
          <a:xfrm>
            <a:off x="5525956" y="1000539"/>
            <a:ext cx="27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Dans la caméra embarquée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0968EA-AF85-644C-4EE0-DA515D5B3557}"/>
              </a:ext>
            </a:extLst>
          </p:cNvPr>
          <p:cNvSpPr/>
          <p:nvPr/>
        </p:nvSpPr>
        <p:spPr>
          <a:xfrm>
            <a:off x="717343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Conception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6E671C-7851-0C01-4F9D-BE9FD1369A01}"/>
              </a:ext>
            </a:extLst>
          </p:cNvPr>
          <p:cNvSpPr/>
          <p:nvPr/>
        </p:nvSpPr>
        <p:spPr>
          <a:xfrm>
            <a:off x="711816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Entraînement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3FF767B-7A68-6DC6-8B2D-5E536868B95F}"/>
              </a:ext>
            </a:extLst>
          </p:cNvPr>
          <p:cNvSpPr/>
          <p:nvPr/>
        </p:nvSpPr>
        <p:spPr>
          <a:xfrm>
            <a:off x="708566" y="334561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Test &amp; fine tuning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D09A4D-0499-E217-4610-453A1E20734E}"/>
              </a:ext>
            </a:extLst>
          </p:cNvPr>
          <p:cNvSpPr/>
          <p:nvPr/>
        </p:nvSpPr>
        <p:spPr>
          <a:xfrm>
            <a:off x="2714957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Optimisation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A7DAF5-0E7E-AE0E-C153-DD00A87231AF}"/>
              </a:ext>
            </a:extLst>
          </p:cNvPr>
          <p:cNvSpPr/>
          <p:nvPr/>
        </p:nvSpPr>
        <p:spPr>
          <a:xfrm>
            <a:off x="2709430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Quantization</a:t>
            </a:r>
            <a:endParaRPr lang="fr-FR" sz="12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1BDA16-8142-93A4-0B09-94BC95DB70B6}"/>
              </a:ext>
            </a:extLst>
          </p:cNvPr>
          <p:cNvSpPr/>
          <p:nvPr/>
        </p:nvSpPr>
        <p:spPr>
          <a:xfrm>
            <a:off x="5115190" y="170592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Interprétation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06B8F7D-84A6-8A69-0A9B-E7AAC275DA72}"/>
              </a:ext>
            </a:extLst>
          </p:cNvPr>
          <p:cNvSpPr/>
          <p:nvPr/>
        </p:nvSpPr>
        <p:spPr>
          <a:xfrm>
            <a:off x="5111127" y="252585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Inférence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9FBCC6-7364-28E6-3B93-51F5F98EB97D}"/>
              </a:ext>
            </a:extLst>
          </p:cNvPr>
          <p:cNvSpPr/>
          <p:nvPr/>
        </p:nvSpPr>
        <p:spPr>
          <a:xfrm>
            <a:off x="7094562" y="1705922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Accélération matérielle</a:t>
            </a:r>
          </a:p>
        </p:txBody>
      </p:sp>
      <p:sp>
        <p:nvSpPr>
          <p:cNvPr id="33" name="Flèche : droite rayée 32">
            <a:extLst>
              <a:ext uri="{FF2B5EF4-FFF2-40B4-BE49-F238E27FC236}">
                <a16:creationId xmlns:a16="http://schemas.microsoft.com/office/drawing/2014/main" id="{A996149E-1606-9098-62B6-10A608B9E365}"/>
              </a:ext>
            </a:extLst>
          </p:cNvPr>
          <p:cNvSpPr/>
          <p:nvPr/>
        </p:nvSpPr>
        <p:spPr>
          <a:xfrm>
            <a:off x="717343" y="4608576"/>
            <a:ext cx="7992935" cy="289499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Announcing TensorFlow Lite - Google for Developers">
            <a:extLst>
              <a:ext uri="{FF2B5EF4-FFF2-40B4-BE49-F238E27FC236}">
                <a16:creationId xmlns:a16="http://schemas.microsoft.com/office/drawing/2014/main" id="{DCD3E430-2796-BACD-C59F-37552FC1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90" y="4174009"/>
            <a:ext cx="129619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0DD3448-B8CD-7303-F8C5-CBEBF8171B0E}"/>
              </a:ext>
            </a:extLst>
          </p:cNvPr>
          <p:cNvSpPr/>
          <p:nvPr/>
        </p:nvSpPr>
        <p:spPr>
          <a:xfrm>
            <a:off x="4903304" y="1477617"/>
            <a:ext cx="2001064" cy="3095368"/>
          </a:xfrm>
          <a:prstGeom prst="roundRect">
            <a:avLst>
              <a:gd name="adj" fmla="val 9382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059457-8BBA-214A-5321-61B407E4ECFF}"/>
              </a:ext>
            </a:extLst>
          </p:cNvPr>
          <p:cNvSpPr txBox="1"/>
          <p:nvPr/>
        </p:nvSpPr>
        <p:spPr>
          <a:xfrm>
            <a:off x="6979410" y="2544658"/>
            <a:ext cx="209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Beaucoup de complexité dans les librairies de </a:t>
            </a:r>
            <a:r>
              <a:rPr lang="fr-FR" sz="1200" b="1" dirty="0" err="1">
                <a:solidFill>
                  <a:srgbClr val="FF0000"/>
                </a:solidFill>
              </a:rPr>
              <a:t>TensorFlow</a:t>
            </a:r>
            <a:r>
              <a:rPr lang="fr-FR" sz="1200" b="1" dirty="0">
                <a:solidFill>
                  <a:srgbClr val="FF0000"/>
                </a:solidFill>
              </a:rPr>
              <a:t> Lite MCU qui freine l’accélération matérielle</a:t>
            </a:r>
          </a:p>
        </p:txBody>
      </p:sp>
      <p:sp>
        <p:nvSpPr>
          <p:cNvPr id="5" name="Interdiction 4">
            <a:extLst>
              <a:ext uri="{FF2B5EF4-FFF2-40B4-BE49-F238E27FC236}">
                <a16:creationId xmlns:a16="http://schemas.microsoft.com/office/drawing/2014/main" id="{0D67147C-5A81-E27D-ECEA-CF0003CCA5CA}"/>
              </a:ext>
            </a:extLst>
          </p:cNvPr>
          <p:cNvSpPr/>
          <p:nvPr/>
        </p:nvSpPr>
        <p:spPr>
          <a:xfrm>
            <a:off x="7416796" y="1537547"/>
            <a:ext cx="914400" cy="914400"/>
          </a:xfrm>
          <a:prstGeom prst="noSmoking">
            <a:avLst>
              <a:gd name="adj" fmla="val 106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Objectif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7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9186F45-BB7D-7998-4D6D-6659FE09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0" y="4038864"/>
            <a:ext cx="1401549" cy="4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(langage) — Wikipédia">
            <a:extLst>
              <a:ext uri="{FF2B5EF4-FFF2-40B4-BE49-F238E27FC236}">
                <a16:creationId xmlns:a16="http://schemas.microsoft.com/office/drawing/2014/main" id="{1E7C979E-181D-2FD7-12A5-4053C744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0" y="3820933"/>
            <a:ext cx="512750" cy="5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HDL Programming Compiler – Applications sur Google Play">
            <a:extLst>
              <a:ext uri="{FF2B5EF4-FFF2-40B4-BE49-F238E27FC236}">
                <a16:creationId xmlns:a16="http://schemas.microsoft.com/office/drawing/2014/main" id="{A9B82C26-2CAA-6522-DD2A-B1DD36DE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09" y="3732650"/>
            <a:ext cx="742422" cy="7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72F7E22-1B83-67BA-0244-67672D86C07C}"/>
              </a:ext>
            </a:extLst>
          </p:cNvPr>
          <p:cNvCxnSpPr>
            <a:cxnSpLocks/>
          </p:cNvCxnSpPr>
          <p:nvPr/>
        </p:nvCxnSpPr>
        <p:spPr>
          <a:xfrm>
            <a:off x="4664765" y="1000539"/>
            <a:ext cx="0" cy="38829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67B9F07-A8A8-4DA4-D8BF-F9AAEDE88D46}"/>
              </a:ext>
            </a:extLst>
          </p:cNvPr>
          <p:cNvSpPr txBox="1"/>
          <p:nvPr/>
        </p:nvSpPr>
        <p:spPr>
          <a:xfrm>
            <a:off x="1833502" y="1000539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En laboratoire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F6DFF9-5788-8978-64D6-D3C3CF9F127D}"/>
              </a:ext>
            </a:extLst>
          </p:cNvPr>
          <p:cNvSpPr txBox="1"/>
          <p:nvPr/>
        </p:nvSpPr>
        <p:spPr>
          <a:xfrm>
            <a:off x="5525956" y="1000539"/>
            <a:ext cx="27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Dans la caméra embarquée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0968EA-AF85-644C-4EE0-DA515D5B3557}"/>
              </a:ext>
            </a:extLst>
          </p:cNvPr>
          <p:cNvSpPr/>
          <p:nvPr/>
        </p:nvSpPr>
        <p:spPr>
          <a:xfrm>
            <a:off x="717343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Conception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6E671C-7851-0C01-4F9D-BE9FD1369A01}"/>
              </a:ext>
            </a:extLst>
          </p:cNvPr>
          <p:cNvSpPr/>
          <p:nvPr/>
        </p:nvSpPr>
        <p:spPr>
          <a:xfrm>
            <a:off x="711816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Entraînement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3FF767B-7A68-6DC6-8B2D-5E536868B95F}"/>
              </a:ext>
            </a:extLst>
          </p:cNvPr>
          <p:cNvSpPr/>
          <p:nvPr/>
        </p:nvSpPr>
        <p:spPr>
          <a:xfrm>
            <a:off x="708566" y="334561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Test &amp; fine tuning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D09A4D-0499-E217-4610-453A1E20734E}"/>
              </a:ext>
            </a:extLst>
          </p:cNvPr>
          <p:cNvSpPr/>
          <p:nvPr/>
        </p:nvSpPr>
        <p:spPr>
          <a:xfrm>
            <a:off x="2714957" y="170609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Optimisation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A7DAF5-0E7E-AE0E-C153-DD00A87231AF}"/>
              </a:ext>
            </a:extLst>
          </p:cNvPr>
          <p:cNvSpPr/>
          <p:nvPr/>
        </p:nvSpPr>
        <p:spPr>
          <a:xfrm>
            <a:off x="2709430" y="2525854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Quantization</a:t>
            </a:r>
            <a:endParaRPr lang="fr-FR" sz="12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1BDA16-8142-93A4-0B09-94BC95DB70B6}"/>
              </a:ext>
            </a:extLst>
          </p:cNvPr>
          <p:cNvSpPr/>
          <p:nvPr/>
        </p:nvSpPr>
        <p:spPr>
          <a:xfrm>
            <a:off x="5115190" y="170592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Interprétation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06B8F7D-84A6-8A69-0A9B-E7AAC275DA72}"/>
              </a:ext>
            </a:extLst>
          </p:cNvPr>
          <p:cNvSpPr/>
          <p:nvPr/>
        </p:nvSpPr>
        <p:spPr>
          <a:xfrm>
            <a:off x="5111127" y="2525853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Inférence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9FBCC6-7364-28E6-3B93-51F5F98EB97D}"/>
              </a:ext>
            </a:extLst>
          </p:cNvPr>
          <p:cNvSpPr/>
          <p:nvPr/>
        </p:nvSpPr>
        <p:spPr>
          <a:xfrm>
            <a:off x="7094562" y="1705922"/>
            <a:ext cx="1615716" cy="5996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Accélération matérielle</a:t>
            </a:r>
          </a:p>
        </p:txBody>
      </p:sp>
      <p:sp>
        <p:nvSpPr>
          <p:cNvPr id="33" name="Flèche : droite rayée 32">
            <a:extLst>
              <a:ext uri="{FF2B5EF4-FFF2-40B4-BE49-F238E27FC236}">
                <a16:creationId xmlns:a16="http://schemas.microsoft.com/office/drawing/2014/main" id="{A996149E-1606-9098-62B6-10A608B9E365}"/>
              </a:ext>
            </a:extLst>
          </p:cNvPr>
          <p:cNvSpPr/>
          <p:nvPr/>
        </p:nvSpPr>
        <p:spPr>
          <a:xfrm>
            <a:off x="717343" y="4608576"/>
            <a:ext cx="7992935" cy="289499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97DDB6-D624-2A8F-109C-E9D3E51250AB}"/>
              </a:ext>
            </a:extLst>
          </p:cNvPr>
          <p:cNvSpPr/>
          <p:nvPr/>
        </p:nvSpPr>
        <p:spPr>
          <a:xfrm>
            <a:off x="4903304" y="1477617"/>
            <a:ext cx="2001064" cy="3095368"/>
          </a:xfrm>
          <a:prstGeom prst="roundRect">
            <a:avLst>
              <a:gd name="adj" fmla="val 9382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722AFD-4328-ABD6-24D1-D6E6DB3FC6B2}"/>
              </a:ext>
            </a:extLst>
          </p:cNvPr>
          <p:cNvSpPr txBox="1"/>
          <p:nvPr/>
        </p:nvSpPr>
        <p:spPr>
          <a:xfrm>
            <a:off x="6972784" y="2544658"/>
            <a:ext cx="2090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Développer notre propre librairie simplifiée pour l’inférence IA en C pour permettre l’accélération matérielle</a:t>
            </a:r>
          </a:p>
        </p:txBody>
      </p:sp>
      <p:pic>
        <p:nvPicPr>
          <p:cNvPr id="22" name="Picture 10" descr="Announcing TensorFlow Lite - Google for Developers">
            <a:extLst>
              <a:ext uri="{FF2B5EF4-FFF2-40B4-BE49-F238E27FC236}">
                <a16:creationId xmlns:a16="http://schemas.microsoft.com/office/drawing/2014/main" id="{5354FBCE-0562-0E38-2C8D-4659A6AE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90" y="4174009"/>
            <a:ext cx="129619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16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Architecture d’interpréteur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8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F1DF8A-40B9-6B0C-2F86-1056C353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27" y="961453"/>
            <a:ext cx="1248809" cy="36436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4F63B4-E78E-FE45-C9B5-F595E340D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76" y="2170101"/>
            <a:ext cx="622355" cy="6223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54469F-60CA-A1E8-B10A-44D644D46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6" y="3135602"/>
            <a:ext cx="718193" cy="718193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6DB824-4B36-3B30-976B-ACC21AE0AC78}"/>
              </a:ext>
            </a:extLst>
          </p:cNvPr>
          <p:cNvSpPr/>
          <p:nvPr/>
        </p:nvSpPr>
        <p:spPr>
          <a:xfrm>
            <a:off x="1510748" y="1557130"/>
            <a:ext cx="609600" cy="218661"/>
          </a:xfrm>
          <a:prstGeom prst="roundRect">
            <a:avLst/>
          </a:prstGeom>
          <a:noFill/>
          <a:ln w="38100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366FF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600BA48-7964-A0C5-11CD-42DB4629E5F8}"/>
              </a:ext>
            </a:extLst>
          </p:cNvPr>
          <p:cNvSpPr/>
          <p:nvPr/>
        </p:nvSpPr>
        <p:spPr>
          <a:xfrm>
            <a:off x="1510748" y="1879915"/>
            <a:ext cx="609600" cy="218661"/>
          </a:xfrm>
          <a:prstGeom prst="roundRect">
            <a:avLst/>
          </a:prstGeom>
          <a:noFill/>
          <a:ln w="38100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366FF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30FABD-35F8-5BDC-E0DC-39A05D8FE323}"/>
              </a:ext>
            </a:extLst>
          </p:cNvPr>
          <p:cNvSpPr/>
          <p:nvPr/>
        </p:nvSpPr>
        <p:spPr>
          <a:xfrm>
            <a:off x="1471534" y="2287944"/>
            <a:ext cx="648814" cy="218661"/>
          </a:xfrm>
          <a:prstGeom prst="roundRect">
            <a:avLst/>
          </a:prstGeom>
          <a:noFill/>
          <a:ln w="38100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366FF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3516E9-5538-2363-C692-E224D07D993B}"/>
              </a:ext>
            </a:extLst>
          </p:cNvPr>
          <p:cNvSpPr/>
          <p:nvPr/>
        </p:nvSpPr>
        <p:spPr>
          <a:xfrm>
            <a:off x="1232995" y="3614435"/>
            <a:ext cx="436779" cy="218661"/>
          </a:xfrm>
          <a:prstGeom prst="roundRect">
            <a:avLst/>
          </a:prstGeom>
          <a:noFill/>
          <a:ln w="38100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366FF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F0A7F7C-2810-4C75-0AB6-E788CDE9FE90}"/>
              </a:ext>
            </a:extLst>
          </p:cNvPr>
          <p:cNvSpPr txBox="1"/>
          <p:nvPr/>
        </p:nvSpPr>
        <p:spPr>
          <a:xfrm>
            <a:off x="2523507" y="960399"/>
            <a:ext cx="5855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Gill Sans MT" panose="020B0502020104020203" pitchFamily="34" charset="0"/>
              </a:rPr>
              <a:t>Un modèle est composé de </a:t>
            </a:r>
            <a:r>
              <a:rPr lang="fr-FR" sz="1400" b="1" dirty="0">
                <a:solidFill>
                  <a:srgbClr val="00FFFF"/>
                </a:solidFill>
                <a:latin typeface="Gill Sans MT" panose="020B0502020104020203" pitchFamily="34" charset="0"/>
              </a:rPr>
              <a:t>plusieurs fonctions simples </a:t>
            </a:r>
            <a:r>
              <a:rPr lang="fr-FR" sz="1400" dirty="0">
                <a:latin typeface="Gill Sans MT" panose="020B0502020104020203" pitchFamily="34" charset="0"/>
              </a:rPr>
              <a:t>qui sont exécutées dans un ordre spécifique.</a:t>
            </a:r>
          </a:p>
          <a:p>
            <a:r>
              <a:rPr lang="fr-FR" sz="1400" dirty="0">
                <a:latin typeface="Gill Sans MT" panose="020B0502020104020203" pitchFamily="34" charset="0"/>
              </a:rPr>
              <a:t>Pour reproduire ce comportement, le logiciel produisant l’inférence du modèle est composé de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2E01D8-C16D-AFC3-0BD6-7EDE4EC806C6}"/>
              </a:ext>
            </a:extLst>
          </p:cNvPr>
          <p:cNvSpPr txBox="1"/>
          <p:nvPr/>
        </p:nvSpPr>
        <p:spPr>
          <a:xfrm>
            <a:off x="3920794" y="2111946"/>
            <a:ext cx="4042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Interpréteur de modèle</a:t>
            </a:r>
          </a:p>
          <a:p>
            <a:r>
              <a:rPr lang="fr-FR" sz="1200" dirty="0">
                <a:latin typeface="Gill Sans MT" panose="020B0502020104020203" pitchFamily="34" charset="0"/>
              </a:rPr>
              <a:t>Lire le fichier contenant le modèle et exécuter les fonctions dans le bon ordre avec les bons paramètres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A1A57D-5A07-E294-D808-EB124C987D52}"/>
              </a:ext>
            </a:extLst>
          </p:cNvPr>
          <p:cNvSpPr txBox="1"/>
          <p:nvPr/>
        </p:nvSpPr>
        <p:spPr>
          <a:xfrm>
            <a:off x="3920794" y="3125366"/>
            <a:ext cx="3865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Fonctions unitaires</a:t>
            </a:r>
          </a:p>
          <a:p>
            <a:r>
              <a:rPr lang="fr-FR" sz="1200" dirty="0">
                <a:latin typeface="Gill Sans MT" panose="020B0502020104020203" pitchFamily="34" charset="0"/>
              </a:rPr>
              <a:t>Regrouper dans une librairie les fonctions simples nécessaires à l’exécution du modèle dans son ensemble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0A903D-457C-6CB8-3D7A-AF82085D9D5C}"/>
              </a:ext>
            </a:extLst>
          </p:cNvPr>
          <p:cNvSpPr txBox="1"/>
          <p:nvPr/>
        </p:nvSpPr>
        <p:spPr>
          <a:xfrm>
            <a:off x="2523506" y="4223740"/>
            <a:ext cx="585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Gill Sans MT" panose="020B0502020104020203" pitchFamily="34" charset="0"/>
              </a:rPr>
              <a:t>Pour construire le logiciel d’inférence IA embarquée, nous nous appuierons en premier lieu sur un modèle exemple appelé FOMO.</a:t>
            </a:r>
          </a:p>
        </p:txBody>
      </p:sp>
    </p:spTree>
    <p:extLst>
      <p:ext uri="{BB962C8B-B14F-4D97-AF65-F5344CB8AC3E}">
        <p14:creationId xmlns:p14="http://schemas.microsoft.com/office/powerpoint/2010/main" val="176582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51F35103-BEC9-479F-8E13-0D55155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604"/>
            <a:ext cx="6359004" cy="599613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Le modèle FOMO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F96D45-78D6-4489-9732-2DB71EB95FDE}"/>
              </a:ext>
            </a:extLst>
          </p:cNvPr>
          <p:cNvSpPr txBox="1"/>
          <p:nvPr/>
        </p:nvSpPr>
        <p:spPr>
          <a:xfrm>
            <a:off x="423078" y="4933666"/>
            <a:ext cx="1353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© DEVERNE SAS - Confidentiel</a:t>
            </a:r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6BB6CD92-B39E-41F8-BF73-E0071AA3B2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44279" y="4837063"/>
            <a:ext cx="2057400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Gill Sans MT" panose="020B0502020104020203" pitchFamily="34" charset="0"/>
                <a:ea typeface="Lora"/>
                <a:cs typeface="Lora"/>
                <a:sym typeface="Lora"/>
              </a:rPr>
              <a:t>9</a:t>
            </a:fld>
            <a:endParaRPr dirty="0"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4432B5-D00E-ABEC-57E4-A82AA60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2" y="92421"/>
            <a:ext cx="1656978" cy="755489"/>
          </a:xfrm>
          <a:prstGeom prst="rect">
            <a:avLst/>
          </a:prstGeom>
        </p:spPr>
      </p:pic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E9DF3DE7-3A83-DF87-9FC5-BD030CB4AD46}"/>
              </a:ext>
            </a:extLst>
          </p:cNvPr>
          <p:cNvSpPr/>
          <p:nvPr/>
        </p:nvSpPr>
        <p:spPr>
          <a:xfrm>
            <a:off x="65825" y="0"/>
            <a:ext cx="81300" cy="514350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FDA5F9FF-77D0-7A5E-C19D-167A4CC6361E}"/>
              </a:ext>
            </a:extLst>
          </p:cNvPr>
          <p:cNvSpPr/>
          <p:nvPr/>
        </p:nvSpPr>
        <p:spPr>
          <a:xfrm>
            <a:off x="218225" y="0"/>
            <a:ext cx="81300" cy="5143500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;p13">
            <a:extLst>
              <a:ext uri="{FF2B5EF4-FFF2-40B4-BE49-F238E27FC236}">
                <a16:creationId xmlns:a16="http://schemas.microsoft.com/office/drawing/2014/main" id="{7E6F581E-60D4-B16D-D9B1-E9122EB93D60}"/>
              </a:ext>
            </a:extLst>
          </p:cNvPr>
          <p:cNvSpPr/>
          <p:nvPr/>
        </p:nvSpPr>
        <p:spPr>
          <a:xfrm>
            <a:off x="370625" y="0"/>
            <a:ext cx="81300" cy="5143500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Espace réservé du contenu 21">
            <a:extLst>
              <a:ext uri="{FF2B5EF4-FFF2-40B4-BE49-F238E27FC236}">
                <a16:creationId xmlns:a16="http://schemas.microsoft.com/office/drawing/2014/main" id="{6CA0BF49-796B-6C4C-A714-F7D0C09B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8297125" cy="93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>
                <a:latin typeface="Gill Sans MT" panose="020B0502020104020203" pitchFamily="34" charset="0"/>
              </a:rPr>
              <a:t>FOMO (</a:t>
            </a:r>
            <a:r>
              <a:rPr lang="fr-FR" sz="1200" dirty="0" err="1">
                <a:latin typeface="Gill Sans MT" panose="020B0502020104020203" pitchFamily="34" charset="0"/>
              </a:rPr>
              <a:t>Faster</a:t>
            </a:r>
            <a:r>
              <a:rPr lang="fr-FR" sz="1200" dirty="0">
                <a:latin typeface="Gill Sans MT" panose="020B0502020104020203" pitchFamily="34" charset="0"/>
              </a:rPr>
              <a:t> </a:t>
            </a:r>
            <a:r>
              <a:rPr lang="fr-FR" sz="1200" dirty="0" err="1">
                <a:latin typeface="Gill Sans MT" panose="020B0502020104020203" pitchFamily="34" charset="0"/>
              </a:rPr>
              <a:t>Objects</a:t>
            </a:r>
            <a:r>
              <a:rPr lang="fr-FR" sz="1200" dirty="0">
                <a:latin typeface="Gill Sans MT" panose="020B0502020104020203" pitchFamily="34" charset="0"/>
              </a:rPr>
              <a:t>, More </a:t>
            </a:r>
            <a:r>
              <a:rPr lang="fr-FR" sz="1200" dirty="0" err="1">
                <a:latin typeface="Gill Sans MT" panose="020B0502020104020203" pitchFamily="34" charset="0"/>
              </a:rPr>
              <a:t>Objects</a:t>
            </a:r>
            <a:r>
              <a:rPr lang="fr-FR" sz="1200" dirty="0">
                <a:latin typeface="Gill Sans MT" panose="020B0502020104020203" pitchFamily="34" charset="0"/>
              </a:rPr>
              <a:t>) permet de détecter des objets dans une image à très grande vitesse. Ce modèle est 30 fois plus rapide que </a:t>
            </a:r>
            <a:r>
              <a:rPr lang="fr-FR" sz="1200" dirty="0" err="1">
                <a:latin typeface="Gill Sans MT" panose="020B0502020104020203" pitchFamily="34" charset="0"/>
              </a:rPr>
              <a:t>MobileNet</a:t>
            </a:r>
            <a:r>
              <a:rPr lang="fr-FR" sz="1200" dirty="0">
                <a:latin typeface="Gill Sans MT" panose="020B0502020104020203" pitchFamily="34" charset="0"/>
              </a:rPr>
              <a:t> SSD et peut s’exécuter avec moins de 200k de RAM.</a:t>
            </a:r>
          </a:p>
          <a:p>
            <a:pPr marL="0" indent="0">
              <a:buNone/>
            </a:pPr>
            <a:r>
              <a:rPr lang="fr-FR" sz="1200" dirty="0">
                <a:latin typeface="Gill Sans MT" panose="020B0502020104020203" pitchFamily="34" charset="0"/>
              </a:rPr>
              <a:t>Son fonctionnement est d’identifier dans une carte de chaleur (</a:t>
            </a:r>
            <a:r>
              <a:rPr lang="fr-FR" sz="1200" dirty="0" err="1">
                <a:latin typeface="Gill Sans MT" panose="020B0502020104020203" pitchFamily="34" charset="0"/>
              </a:rPr>
              <a:t>heatmap</a:t>
            </a:r>
            <a:r>
              <a:rPr lang="fr-FR" sz="1200" dirty="0">
                <a:latin typeface="Gill Sans MT" panose="020B0502020104020203" pitchFamily="34" charset="0"/>
              </a:rPr>
              <a:t>) de 12x12 blocs les </a:t>
            </a:r>
            <a:r>
              <a:rPr lang="fr-FR" sz="1200" dirty="0" err="1">
                <a:latin typeface="Gill Sans MT" panose="020B0502020104020203" pitchFamily="34" charset="0"/>
              </a:rPr>
              <a:t>centroids</a:t>
            </a:r>
            <a:r>
              <a:rPr lang="fr-FR" sz="1200" dirty="0">
                <a:latin typeface="Gill Sans MT" panose="020B0502020104020203" pitchFamily="34" charset="0"/>
              </a:rPr>
              <a:t> de deux types d’objets : bouteilles ou cannettes.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51C9D98-201D-82FE-F59F-492439978ADB}"/>
              </a:ext>
            </a:extLst>
          </p:cNvPr>
          <p:cNvSpPr/>
          <p:nvPr/>
        </p:nvSpPr>
        <p:spPr>
          <a:xfrm>
            <a:off x="4181020" y="2457582"/>
            <a:ext cx="1367942" cy="7607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CF46A-47A3-100A-EEF4-8526DE4C602E}"/>
              </a:ext>
            </a:extLst>
          </p:cNvPr>
          <p:cNvSpPr>
            <a:spLocks noChangeAspect="1"/>
          </p:cNvSpPr>
          <p:nvPr/>
        </p:nvSpPr>
        <p:spPr>
          <a:xfrm>
            <a:off x="1474055" y="1948773"/>
            <a:ext cx="1778400" cy="177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96*96px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4B85F6E-5216-2143-C2E9-ADA0F26F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61766"/>
              </p:ext>
            </p:extLst>
          </p:nvPr>
        </p:nvGraphicFramePr>
        <p:xfrm>
          <a:off x="6420747" y="1948772"/>
          <a:ext cx="1779732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11">
                  <a:extLst>
                    <a:ext uri="{9D8B030D-6E8A-4147-A177-3AD203B41FA5}">
                      <a16:colId xmlns:a16="http://schemas.microsoft.com/office/drawing/2014/main" val="51586059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162505807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3151098626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2999844991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4219488802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1045724263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1825163960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2752292387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345298977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587616801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2571150332"/>
                    </a:ext>
                  </a:extLst>
                </a:gridCol>
                <a:gridCol w="148311">
                  <a:extLst>
                    <a:ext uri="{9D8B030D-6E8A-4147-A177-3AD203B41FA5}">
                      <a16:colId xmlns:a16="http://schemas.microsoft.com/office/drawing/2014/main" val="2805940465"/>
                    </a:ext>
                  </a:extLst>
                </a:gridCol>
              </a:tblGrid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211167634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31006982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>
                    <a:solidFill>
                      <a:srgbClr val="FF617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2024004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3023591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13304215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>
                    <a:solidFill>
                      <a:srgbClr val="64D05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99496063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51003019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943330192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1302507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>
                    <a:solidFill>
                      <a:srgbClr val="64D05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88632727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07390012"/>
                  </a:ext>
                </a:extLst>
              </a:tr>
              <a:tr h="142778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15586847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1AD8B71F-A415-CFDC-54D2-ECB4BBECFCD0}"/>
              </a:ext>
            </a:extLst>
          </p:cNvPr>
          <p:cNvSpPr txBox="1"/>
          <p:nvPr/>
        </p:nvSpPr>
        <p:spPr>
          <a:xfrm>
            <a:off x="628649" y="4354715"/>
            <a:ext cx="81447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000" u="sng" dirty="0">
                <a:latin typeface="Gill Sans MT" panose="020B0502020104020203" pitchFamily="34" charset="0"/>
              </a:rPr>
              <a:t>Sources complémentaires</a:t>
            </a:r>
            <a:r>
              <a:rPr lang="fr-FR" sz="1000" dirty="0">
                <a:latin typeface="Gill Sans MT" panose="020B0502020104020203" pitchFamily="34" charset="0"/>
              </a:rPr>
              <a:t> :</a:t>
            </a:r>
            <a:endParaRPr lang="fr-FR" sz="1000" dirty="0">
              <a:latin typeface="Gill Sans MT" panose="020B0502020104020203" pitchFamily="34" charset="0"/>
              <a:hlinkClick r:id="rId3"/>
            </a:endParaRPr>
          </a:p>
          <a:p>
            <a:pPr marL="0" indent="0">
              <a:buNone/>
            </a:pPr>
            <a:r>
              <a:rPr lang="fr-FR" sz="1000" dirty="0">
                <a:latin typeface="Gill Sans MT" panose="020B0502020104020203" pitchFamily="34" charset="0"/>
                <a:hlinkClick r:id="rId3"/>
              </a:rPr>
              <a:t>https://docs.edgeimpulse.com/docs/edge-impulse-studio/learning-blocks/object-detection/fomo-object-detection-for-constrained-devices</a:t>
            </a:r>
            <a:endParaRPr lang="fr-FR" sz="1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1000" dirty="0">
                <a:latin typeface="Gill Sans MT" panose="020B0502020104020203" pitchFamily="34" charset="0"/>
                <a:hlinkClick r:id="rId4"/>
              </a:rPr>
              <a:t>https://docs.edgeimpulse.com/docs/tutorials/end-to-end-tutorials/object-detection/detect-objects-using-fomo</a:t>
            </a:r>
            <a:r>
              <a:rPr lang="fr-FR" sz="10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11028F-9A01-7F61-02EF-3AD74B24632F}"/>
              </a:ext>
            </a:extLst>
          </p:cNvPr>
          <p:cNvSpPr txBox="1"/>
          <p:nvPr/>
        </p:nvSpPr>
        <p:spPr>
          <a:xfrm>
            <a:off x="1361474" y="3738064"/>
            <a:ext cx="20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Input : image de 96x96 pixels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2A8E8A-B2E5-F4F7-79DA-2D9269DBA354}"/>
              </a:ext>
            </a:extLst>
          </p:cNvPr>
          <p:cNvSpPr txBox="1"/>
          <p:nvPr/>
        </p:nvSpPr>
        <p:spPr>
          <a:xfrm>
            <a:off x="6140586" y="3734621"/>
            <a:ext cx="233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Gill Sans MT" panose="020B0502020104020203" pitchFamily="34" charset="0"/>
              </a:rPr>
              <a:t>Output : </a:t>
            </a:r>
            <a:r>
              <a:rPr lang="fr-FR" sz="1200" dirty="0" err="1">
                <a:latin typeface="Gill Sans MT" panose="020B0502020104020203" pitchFamily="34" charset="0"/>
              </a:rPr>
              <a:t>heatmap</a:t>
            </a:r>
            <a:r>
              <a:rPr lang="fr-FR" sz="1200" dirty="0">
                <a:latin typeface="Gill Sans MT" panose="020B0502020104020203" pitchFamily="34" charset="0"/>
              </a:rPr>
              <a:t> de 12x12 blocs de 8x8 pixels avec 3 classes (background, bouteille, cannette)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6BA678B-B70D-B9E7-3B27-5311893D70DB}"/>
              </a:ext>
            </a:extLst>
          </p:cNvPr>
          <p:cNvSpPr/>
          <p:nvPr/>
        </p:nvSpPr>
        <p:spPr>
          <a:xfrm>
            <a:off x="3252455" y="2769258"/>
            <a:ext cx="928565" cy="16265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59C0719-3B5C-8130-F13A-7FCAA95C7376}"/>
              </a:ext>
            </a:extLst>
          </p:cNvPr>
          <p:cNvSpPr/>
          <p:nvPr/>
        </p:nvSpPr>
        <p:spPr>
          <a:xfrm>
            <a:off x="5548962" y="2756645"/>
            <a:ext cx="871785" cy="16265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441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773</Words>
  <Application>Microsoft Office PowerPoint</Application>
  <PresentationFormat>Affichage à l'écran (16:9)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Gill Sans Nova Light</vt:lpstr>
      <vt:lpstr>Thème Office</vt:lpstr>
      <vt:lpstr>Model Interpreter</vt:lpstr>
      <vt:lpstr>Qui sommes-nous ?</vt:lpstr>
      <vt:lpstr>Systèmes à intelligence embarquée</vt:lpstr>
      <vt:lpstr>Une expertise spécialisée</vt:lpstr>
      <vt:lpstr>Framework IA embarquée</vt:lpstr>
      <vt:lpstr>Le problème</vt:lpstr>
      <vt:lpstr>Objectif du projet</vt:lpstr>
      <vt:lpstr>Architecture d’interpréteur</vt:lpstr>
      <vt:lpstr>Le modèle FOMO</vt:lpstr>
      <vt:lpstr>Le modèle FOMO - Exemple</vt:lpstr>
      <vt:lpstr>Livrables attendus</vt:lpstr>
      <vt:lpstr>Mode de fonctionnement</vt:lpstr>
      <vt:lpstr>Fichiers mis à disposition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présentation des secteurs</dc:title>
  <dc:creator>Laurent</dc:creator>
  <cp:lastModifiedBy>Adrian BOUKOBZA</cp:lastModifiedBy>
  <cp:revision>48</cp:revision>
  <dcterms:created xsi:type="dcterms:W3CDTF">2022-04-11T10:18:36Z</dcterms:created>
  <dcterms:modified xsi:type="dcterms:W3CDTF">2024-01-29T14:56:20Z</dcterms:modified>
</cp:coreProperties>
</file>