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2F8"/>
          </a:solidFill>
        </a:fill>
      </a:tcStyle>
    </a:wholeTbl>
    <a:band2H>
      <a:tcTxStyle b="def" i="def"/>
      <a:tcStyle>
        <a:tcBdr/>
        <a:fill>
          <a:solidFill>
            <a:srgbClr val="E7F1FB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ECD"/>
          </a:solidFill>
        </a:fill>
      </a:tcStyle>
    </a:wholeTbl>
    <a:band2H>
      <a:tcTxStyle b="def" i="def"/>
      <a:tcStyle>
        <a:tcBdr/>
        <a:fill>
          <a:solidFill>
            <a:srgbClr val="FAEFE8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2F4"/>
          </a:solidFill>
        </a:fill>
      </a:tcStyle>
    </a:wholeTbl>
    <a:band2H>
      <a:tcTxStyle b="def" i="def"/>
      <a:tcStyle>
        <a:tcBdr/>
        <a:fill>
          <a:solidFill>
            <a:srgbClr val="F0EAF9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8"/>
          <p:cNvGrpSpPr/>
          <p:nvPr/>
        </p:nvGrpSpPr>
        <p:grpSpPr>
          <a:xfrm>
            <a:off x="546099" y="-4764"/>
            <a:ext cx="5014914" cy="6862765"/>
            <a:chOff x="0" y="0"/>
            <a:chExt cx="5014912" cy="6862763"/>
          </a:xfrm>
        </p:grpSpPr>
        <p:sp>
          <p:nvSpPr>
            <p:cNvPr id="18" name="Freeform 6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7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9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10"/>
            <p:cNvSpPr/>
            <p:nvPr/>
          </p:nvSpPr>
          <p:spPr>
            <a:xfrm>
              <a:off x="442911" y="2697163"/>
              <a:ext cx="3332163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11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12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" name="Title Text"/>
          <p:cNvSpPr txBox="1"/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100"/>
            </a:lvl1pPr>
            <a:lvl2pPr marL="0" indent="457200" algn="r">
              <a:buClrTx/>
              <a:buSzTx/>
              <a:buFontTx/>
              <a:buNone/>
              <a:defRPr sz="2100"/>
            </a:lvl2pPr>
            <a:lvl3pPr marL="0" indent="914400" algn="r">
              <a:buClrTx/>
              <a:buSzTx/>
              <a:buFontTx/>
              <a:buNone/>
              <a:defRPr sz="2100"/>
            </a:lvl3pPr>
            <a:lvl4pPr marL="0" indent="1371600" algn="r">
              <a:buClrTx/>
              <a:buSzTx/>
              <a:buFontTx/>
              <a:buNone/>
              <a:defRPr sz="2100"/>
            </a:lvl4pPr>
            <a:lvl5pPr marL="0" indent="1828800" algn="r"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Picture Placeholder 2"/>
          <p:cNvSpPr/>
          <p:nvPr>
            <p:ph type="pic" sz="half" idx="13"/>
          </p:nvPr>
        </p:nvSpPr>
        <p:spPr>
          <a:xfrm>
            <a:off x="2386011" y="932112"/>
            <a:ext cx="8225944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1484312" y="4343400"/>
            <a:ext cx="10018714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3"/>
          <p:cNvSpPr txBox="1"/>
          <p:nvPr/>
        </p:nvSpPr>
        <p:spPr>
          <a:xfrm>
            <a:off x="1598612" y="493741"/>
            <a:ext cx="609601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26" name="TextBox 14"/>
          <p:cNvSpPr txBox="1"/>
          <p:nvPr/>
        </p:nvSpPr>
        <p:spPr>
          <a:xfrm>
            <a:off x="10893425" y="2450117"/>
            <a:ext cx="609600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ext Placeholder 2"/>
          <p:cNvSpPr/>
          <p:nvPr>
            <p:ph type="body" sz="quarter" idx="13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000"/>
            </a:pP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3"/>
          <p:cNvSpPr txBox="1"/>
          <p:nvPr/>
        </p:nvSpPr>
        <p:spPr>
          <a:xfrm>
            <a:off x="1598612" y="493741"/>
            <a:ext cx="609601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cap="all" sz="8000"/>
            </a:lvl1pPr>
          </a:lstStyle>
          <a:p>
            <a:pPr/>
            <a:r>
              <a:t>“</a:t>
            </a:r>
          </a:p>
        </p:txBody>
      </p:sp>
      <p:sp>
        <p:nvSpPr>
          <p:cNvPr id="147" name="TextBox 14"/>
          <p:cNvSpPr txBox="1"/>
          <p:nvPr/>
        </p:nvSpPr>
        <p:spPr>
          <a:xfrm>
            <a:off x="10893425" y="2450117"/>
            <a:ext cx="609600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cap="all" sz="8000"/>
            </a:lvl1pPr>
          </a:lstStyle>
          <a:p>
            <a:pPr/>
            <a:r>
              <a:t>”</a:t>
            </a:r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indent="-571500" algn="r">
              <a:buClrTx/>
              <a:buSzTx/>
              <a:buFontTx/>
              <a:buNone/>
            </a:lvl1pPr>
            <a:lvl2pPr algn="r">
              <a:buClrTx/>
              <a:buFontTx/>
            </a:lvl2pPr>
            <a:lvl3pPr algn="r">
              <a:buClrTx/>
              <a:buFontTx/>
            </a:lvl3pPr>
            <a:lvl4pPr algn="r">
              <a:buClrTx/>
              <a:buFontTx/>
            </a:lvl4pPr>
            <a:lvl5pPr algn="r"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ext Placeholder 2"/>
          <p:cNvSpPr/>
          <p:nvPr>
            <p:ph type="body" sz="quarter" idx="13"/>
          </p:nvPr>
        </p:nvSpPr>
        <p:spPr>
          <a:xfrm>
            <a:off x="1484311" y="4775200"/>
            <a:ext cx="10018712" cy="1016000"/>
          </a:xfrm>
          <a:prstGeom prst="rect">
            <a:avLst/>
          </a:prstGeom>
        </p:spPr>
        <p:txBody>
          <a:bodyPr anchor="t"/>
          <a:lstStyle/>
          <a:p>
            <a:pPr marL="0" indent="0" algn="r">
              <a:buClrTx/>
              <a:buSzTx/>
              <a:buFontTx/>
              <a:buNone/>
              <a:defRPr sz="1800"/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484312" y="685800"/>
            <a:ext cx="10018713" cy="27273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1484312" y="3505200"/>
            <a:ext cx="10018714" cy="8382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7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2"/>
          <p:cNvSpPr/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800"/>
            </a:pP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/>
          <p:nvPr>
            <p:ph type="title"/>
          </p:nvPr>
        </p:nvSpPr>
        <p:spPr>
          <a:xfrm>
            <a:off x="9732654" y="685800"/>
            <a:ext cx="1770370" cy="5105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8" name="Body Level One…"/>
          <p:cNvSpPr txBox="1"/>
          <p:nvPr>
            <p:ph type="body" idx="1"/>
          </p:nvPr>
        </p:nvSpPr>
        <p:spPr>
          <a:xfrm>
            <a:off x="1484312" y="685800"/>
            <a:ext cx="8019743" cy="5105400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276720" y="5921423"/>
            <a:ext cx="226304" cy="2565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2000"/>
            </a:lvl1pPr>
            <a:lvl2pPr marL="0" indent="457200" algn="r">
              <a:buClrTx/>
              <a:buSzTx/>
              <a:buFontTx/>
              <a:buNone/>
              <a:defRPr sz="2000"/>
            </a:lvl2pPr>
            <a:lvl3pPr marL="0" indent="914400" algn="r">
              <a:buClrTx/>
              <a:buSzTx/>
              <a:buFontTx/>
              <a:buNone/>
              <a:defRPr sz="2000"/>
            </a:lvl3pPr>
            <a:lvl4pPr marL="0" indent="1371600" algn="r">
              <a:buClrTx/>
              <a:buSzTx/>
              <a:buFontTx/>
              <a:buNone/>
              <a:defRPr sz="2000"/>
            </a:lvl4pPr>
            <a:lvl5pPr marL="0" indent="1828800" algn="r">
              <a:buClrTx/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quarter" idx="1"/>
          </p:nvPr>
        </p:nvSpPr>
        <p:spPr>
          <a:xfrm>
            <a:off x="1772179" y="2658533"/>
            <a:ext cx="460718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/>
          <p:nvPr>
            <p:ph type="body" sz="quarter" idx="13"/>
          </p:nvPr>
        </p:nvSpPr>
        <p:spPr>
          <a:xfrm>
            <a:off x="6880487" y="2666999"/>
            <a:ext cx="4622537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pP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half" idx="1"/>
          </p:nvPr>
        </p:nvSpPr>
        <p:spPr>
          <a:xfrm>
            <a:off x="5262033" y="685798"/>
            <a:ext cx="6240991" cy="51054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8" indent="-244928">
              <a:defRPr sz="2000"/>
            </a:lvl4pPr>
            <a:lvl5pPr marL="2073728" indent="-244928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97" name="Picture Placeholder 2"/>
          <p:cNvSpPr/>
          <p:nvPr>
            <p:ph type="pic" sz="quarter" idx="13"/>
          </p:nvPr>
        </p:nvSpPr>
        <p:spPr>
          <a:xfrm>
            <a:off x="7594682" y="914400"/>
            <a:ext cx="3280975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" name="Freeform 6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7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8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9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0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1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" name="Title Text"/>
          <p:cNvSpPr txBox="1"/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11276720" y="5937567"/>
            <a:ext cx="226304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2857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8001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295400" marR="0" indent="-38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628775" marR="0" indent="-2571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21227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26778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31350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35922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4049485" marR="0" indent="-39188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re 1"/>
          <p:cNvSpPr txBox="1"/>
          <p:nvPr>
            <p:ph type="ctr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/>
          <a:lstStyle/>
          <a:p>
            <a:pPr/>
            <a:r>
              <a:t>Rapport Tp : réseaux</a:t>
            </a:r>
          </a:p>
        </p:txBody>
      </p:sp>
      <p:sp>
        <p:nvSpPr>
          <p:cNvPr id="189" name="Sous-titre 2"/>
          <p:cNvSpPr txBox="1"/>
          <p:nvPr>
            <p:ph type="subTitle" sz="quarter" idx="1"/>
          </p:nvPr>
        </p:nvSpPr>
        <p:spPr>
          <a:xfrm>
            <a:off x="9365942" y="3996266"/>
            <a:ext cx="2137081" cy="1388535"/>
          </a:xfrm>
          <a:prstGeom prst="rect">
            <a:avLst/>
          </a:prstGeom>
        </p:spPr>
        <p:txBody>
          <a:bodyPr/>
          <a:lstStyle/>
          <a:p>
            <a:pPr/>
            <a:r>
              <a:t>Burdot Aurélien</a:t>
            </a:r>
          </a:p>
          <a:p>
            <a:pPr/>
            <a:r>
              <a:t>Espiard françois</a:t>
            </a:r>
          </a:p>
          <a:p>
            <a:pPr/>
            <a:r>
              <a:t>Levêque kevin</a:t>
            </a:r>
          </a:p>
        </p:txBody>
      </p:sp>
      <p:pic>
        <p:nvPicPr>
          <p:cNvPr id="190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660" y="678160"/>
            <a:ext cx="2492615" cy="1073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0047" y="678160"/>
            <a:ext cx="2151403" cy="1073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re 1"/>
          <p:cNvSpPr txBox="1"/>
          <p:nvPr>
            <p:ph type="title"/>
          </p:nvPr>
        </p:nvSpPr>
        <p:spPr>
          <a:xfrm>
            <a:off x="834499" y="618518"/>
            <a:ext cx="11114845" cy="1478572"/>
          </a:xfrm>
          <a:prstGeom prst="rect">
            <a:avLst/>
          </a:prstGeom>
        </p:spPr>
        <p:txBody>
          <a:bodyPr/>
          <a:lstStyle/>
          <a:p>
            <a:pPr/>
            <a:r>
              <a:t>Client tcp Linux : connexion + envoie - réception</a:t>
            </a:r>
          </a:p>
        </p:txBody>
      </p:sp>
      <p:sp>
        <p:nvSpPr>
          <p:cNvPr id="266" name="Espace réservé du numéro de diapositive 4"/>
          <p:cNvSpPr txBox="1"/>
          <p:nvPr>
            <p:ph type="sldNum" sz="quarter" idx="4294967295"/>
          </p:nvPr>
        </p:nvSpPr>
        <p:spPr>
          <a:xfrm>
            <a:off x="11276720" y="5921423"/>
            <a:ext cx="22630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68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406" y="2097088"/>
            <a:ext cx="6915151" cy="122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103" y="3484486"/>
            <a:ext cx="4105277" cy="2228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 8" descr="Imag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9089" y="3696808"/>
            <a:ext cx="4038602" cy="152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 7" descr="Imag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Serveur TCp Linux : Différence avec client </a:t>
            </a:r>
          </a:p>
        </p:txBody>
      </p:sp>
      <p:sp>
        <p:nvSpPr>
          <p:cNvPr id="276" name="Espace réservé du numéro de diapositive 4"/>
          <p:cNvSpPr txBox="1"/>
          <p:nvPr>
            <p:ph type="sldNum" sz="quarter" idx="4294967295"/>
          </p:nvPr>
        </p:nvSpPr>
        <p:spPr>
          <a:xfrm>
            <a:off x="11285029" y="5921423"/>
            <a:ext cx="21799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78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854" y="2388323"/>
            <a:ext cx="4267202" cy="14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6987" y="4057648"/>
            <a:ext cx="9486901" cy="2190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 7" descr="Imag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Serveur TCp Linux : Différence avec client </a:t>
            </a:r>
          </a:p>
        </p:txBody>
      </p:sp>
      <p:sp>
        <p:nvSpPr>
          <p:cNvPr id="285" name="Espace réservé du numéro de diapositive 4"/>
          <p:cNvSpPr txBox="1"/>
          <p:nvPr>
            <p:ph type="sldNum" sz="quarter" idx="4294967295"/>
          </p:nvPr>
        </p:nvSpPr>
        <p:spPr>
          <a:xfrm>
            <a:off x="11277092" y="5921423"/>
            <a:ext cx="22593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87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8009" y="2304970"/>
            <a:ext cx="4772027" cy="962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8009" y="3591004"/>
            <a:ext cx="4905377" cy="1181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 7" descr="Imag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Serveur Tcp Windows </a:t>
            </a:r>
          </a:p>
        </p:txBody>
      </p:sp>
      <p:sp>
        <p:nvSpPr>
          <p:cNvPr id="294" name="Espace réservé du numéro de diapositive 4"/>
          <p:cNvSpPr txBox="1"/>
          <p:nvPr>
            <p:ph type="sldNum" sz="quarter" idx="4294967295"/>
          </p:nvPr>
        </p:nvSpPr>
        <p:spPr>
          <a:xfrm>
            <a:off x="11287510" y="5921423"/>
            <a:ext cx="21551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96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3690" y="2157410"/>
            <a:ext cx="7077077" cy="1104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3690" y="3429000"/>
            <a:ext cx="5153028" cy="147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age 8" descr="Imag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3690" y="5191169"/>
            <a:ext cx="3486153" cy="523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 7" descr="Imag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Blocage par adresse IP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Pour aller plus loin :</a:t>
            </a:r>
            <a:br/>
            <a:r>
              <a:t>Blocage par adresse IP</a:t>
            </a:r>
          </a:p>
        </p:txBody>
      </p:sp>
      <p:sp>
        <p:nvSpPr>
          <p:cNvPr id="304" name="Slide Number"/>
          <p:cNvSpPr txBox="1"/>
          <p:nvPr>
            <p:ph type="sldNum" sz="quarter" idx="4294967295"/>
          </p:nvPr>
        </p:nvSpPr>
        <p:spPr>
          <a:xfrm>
            <a:off x="11276348" y="5921423"/>
            <a:ext cx="22667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7" name="Reception message"/>
          <p:cNvGrpSpPr/>
          <p:nvPr/>
        </p:nvGrpSpPr>
        <p:grpSpPr>
          <a:xfrm>
            <a:off x="1524000" y="2006599"/>
            <a:ext cx="1275160" cy="688432"/>
            <a:chOff x="0" y="0"/>
            <a:chExt cx="1275159" cy="688430"/>
          </a:xfrm>
        </p:grpSpPr>
        <p:sp>
          <p:nvSpPr>
            <p:cNvPr id="305" name="Rectangle"/>
            <p:cNvSpPr/>
            <p:nvPr/>
          </p:nvSpPr>
          <p:spPr>
            <a:xfrm>
              <a:off x="0" y="-1"/>
              <a:ext cx="1275160" cy="688432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Reception message"/>
            <p:cNvSpPr txBox="1"/>
            <p:nvPr/>
          </p:nvSpPr>
          <p:spPr>
            <a:xfrm>
              <a:off x="0" y="19095"/>
              <a:ext cx="127516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Reception message</a:t>
              </a:r>
            </a:p>
          </p:txBody>
        </p:sp>
      </p:grpSp>
      <p:grpSp>
        <p:nvGrpSpPr>
          <p:cNvPr id="310" name="Ouverture message"/>
          <p:cNvGrpSpPr/>
          <p:nvPr/>
        </p:nvGrpSpPr>
        <p:grpSpPr>
          <a:xfrm>
            <a:off x="1524000" y="4787899"/>
            <a:ext cx="1275160" cy="688432"/>
            <a:chOff x="0" y="0"/>
            <a:chExt cx="1275159" cy="688430"/>
          </a:xfrm>
        </p:grpSpPr>
        <p:sp>
          <p:nvSpPr>
            <p:cNvPr id="308" name="Rectangle"/>
            <p:cNvSpPr/>
            <p:nvPr/>
          </p:nvSpPr>
          <p:spPr>
            <a:xfrm>
              <a:off x="0" y="-1"/>
              <a:ext cx="1275160" cy="688432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Ouverture message"/>
            <p:cNvSpPr txBox="1"/>
            <p:nvPr/>
          </p:nvSpPr>
          <p:spPr>
            <a:xfrm>
              <a:off x="0" y="19095"/>
              <a:ext cx="127516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Ouverture message</a:t>
              </a:r>
            </a:p>
          </p:txBody>
        </p:sp>
      </p:grpSp>
      <p:grpSp>
        <p:nvGrpSpPr>
          <p:cNvPr id="313" name="Verification adresse IP"/>
          <p:cNvGrpSpPr/>
          <p:nvPr/>
        </p:nvGrpSpPr>
        <p:grpSpPr>
          <a:xfrm>
            <a:off x="1524000" y="3397249"/>
            <a:ext cx="1275160" cy="688432"/>
            <a:chOff x="0" y="0"/>
            <a:chExt cx="1275159" cy="688430"/>
          </a:xfrm>
        </p:grpSpPr>
        <p:sp>
          <p:nvSpPr>
            <p:cNvPr id="311" name="Rectangle"/>
            <p:cNvSpPr/>
            <p:nvPr/>
          </p:nvSpPr>
          <p:spPr>
            <a:xfrm>
              <a:off x="0" y="-1"/>
              <a:ext cx="1275160" cy="688432"/>
            </a:xfrm>
            <a:prstGeom prst="rect">
              <a:avLst/>
            </a:pr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Verification adresse IP"/>
            <p:cNvSpPr txBox="1"/>
            <p:nvPr/>
          </p:nvSpPr>
          <p:spPr>
            <a:xfrm>
              <a:off x="0" y="19095"/>
              <a:ext cx="1275160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Verification adresse IP</a:t>
              </a:r>
            </a:p>
          </p:txBody>
        </p:sp>
      </p:grpSp>
      <p:sp>
        <p:nvSpPr>
          <p:cNvPr id="314" name="Line"/>
          <p:cNvSpPr/>
          <p:nvPr/>
        </p:nvSpPr>
        <p:spPr>
          <a:xfrm>
            <a:off x="2105817" y="2728497"/>
            <a:ext cx="2" cy="635286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2105817" y="4119148"/>
            <a:ext cx="2" cy="635285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16" name="Screen Shot 2018-01-18 at 21.23.02.png" descr="Screen Shot 2018-01-18 at 21.23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3100" y="3169964"/>
            <a:ext cx="6375400" cy="1143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318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Blocage par adresse mac"/>
          <p:cNvSpPr txBox="1"/>
          <p:nvPr>
            <p:ph type="title"/>
          </p:nvPr>
        </p:nvSpPr>
        <p:spPr>
          <a:xfrm>
            <a:off x="1143001" y="470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Blocage par adresse mac</a:t>
            </a:r>
          </a:p>
        </p:txBody>
      </p:sp>
      <p:sp>
        <p:nvSpPr>
          <p:cNvPr id="323" name="Slide Number"/>
          <p:cNvSpPr txBox="1"/>
          <p:nvPr>
            <p:ph type="sldNum" sz="quarter" idx="4294967295"/>
          </p:nvPr>
        </p:nvSpPr>
        <p:spPr>
          <a:xfrm>
            <a:off x="11280999" y="5921423"/>
            <a:ext cx="22202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Commande ARP"/>
          <p:cNvSpPr txBox="1"/>
          <p:nvPr/>
        </p:nvSpPr>
        <p:spPr>
          <a:xfrm>
            <a:off x="5233708" y="1301273"/>
            <a:ext cx="16548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Commande ARP</a:t>
            </a:r>
          </a:p>
        </p:txBody>
      </p:sp>
      <p:pic>
        <p:nvPicPr>
          <p:cNvPr id="325" name="Screen Shot 2018-01-18 at 21.20.23.png" descr="Screen Shot 2018-01-18 at 21.20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0650" y="1714500"/>
            <a:ext cx="68707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327" name="Screen Shot 2018-01-18 at 21.39.52.png" descr="Screen Shot 2018-01-18 at 21.39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6250" y="2404585"/>
            <a:ext cx="6159500" cy="4330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 7" descr="Imag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ous-titre 2"/>
          <p:cNvSpPr txBox="1"/>
          <p:nvPr/>
        </p:nvSpPr>
        <p:spPr>
          <a:xfrm>
            <a:off x="1580223" y="116905"/>
            <a:ext cx="6525088" cy="39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locage par adresse mac"/>
          <p:cNvSpPr txBox="1"/>
          <p:nvPr>
            <p:ph type="title"/>
          </p:nvPr>
        </p:nvSpPr>
        <p:spPr>
          <a:xfrm>
            <a:off x="1143001" y="47018"/>
            <a:ext cx="9905998" cy="1478571"/>
          </a:xfrm>
          <a:prstGeom prst="rect">
            <a:avLst/>
          </a:prstGeom>
        </p:spPr>
        <p:txBody>
          <a:bodyPr/>
          <a:lstStyle/>
          <a:p>
            <a:pPr/>
            <a:r>
              <a:t>Serveur TCP Arduino</a:t>
            </a:r>
          </a:p>
        </p:txBody>
      </p:sp>
      <p:sp>
        <p:nvSpPr>
          <p:cNvPr id="333" name="Slide Number"/>
          <p:cNvSpPr txBox="1"/>
          <p:nvPr>
            <p:ph type="sldNum" sz="quarter" idx="4294967295"/>
          </p:nvPr>
        </p:nvSpPr>
        <p:spPr>
          <a:xfrm>
            <a:off x="11275355" y="5921423"/>
            <a:ext cx="22766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335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804" y="1525588"/>
            <a:ext cx="1200151" cy="37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1804" y="2144784"/>
            <a:ext cx="1396889" cy="478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1804" y="2849706"/>
            <a:ext cx="2458125" cy="14785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01804" y="4559339"/>
            <a:ext cx="2305520" cy="1093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Image 5" descr="Imag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66112" y="1125920"/>
            <a:ext cx="2478145" cy="4974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Image 6" descr="Imag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34875" y="2623717"/>
            <a:ext cx="3212329" cy="1610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Image 4" descr="Imag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Image 7" descr="Image 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Sous-titre 2"/>
          <p:cNvSpPr txBox="1"/>
          <p:nvPr/>
        </p:nvSpPr>
        <p:spPr>
          <a:xfrm>
            <a:off x="1580223" y="116905"/>
            <a:ext cx="6525088" cy="39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itHub : https://github.com/AurelienBu/CoursReseau"/>
          <p:cNvSpPr txBox="1"/>
          <p:nvPr/>
        </p:nvSpPr>
        <p:spPr>
          <a:xfrm>
            <a:off x="1879439" y="1217196"/>
            <a:ext cx="843312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pPr/>
            <a:r>
              <a:t>GitHub : https://github.com/AurelienBu/CoursReseau</a:t>
            </a:r>
          </a:p>
        </p:txBody>
      </p:sp>
      <p:pic>
        <p:nvPicPr>
          <p:cNvPr id="346" name="static_qr_code_without_logo.jpg" descr="static_qr_code_without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7097" y="2235905"/>
            <a:ext cx="3437806" cy="3437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Sommaire</a:t>
            </a:r>
          </a:p>
        </p:txBody>
      </p:sp>
      <p:sp>
        <p:nvSpPr>
          <p:cNvPr id="194" name="Espace réservé du contenu 2"/>
          <p:cNvSpPr txBox="1"/>
          <p:nvPr>
            <p:ph type="body" sz="quarter" idx="1"/>
          </p:nvPr>
        </p:nvSpPr>
        <p:spPr>
          <a:xfrm>
            <a:off x="3819137" y="2632231"/>
            <a:ext cx="3194223" cy="3124202"/>
          </a:xfrm>
          <a:prstGeom prst="rect">
            <a:avLst/>
          </a:prstGeom>
        </p:spPr>
        <p:txBody>
          <a:bodyPr/>
          <a:lstStyle/>
          <a:p>
            <a:pPr marL="248602" indent="-248602" defTabSz="397763">
              <a:spcBef>
                <a:spcPts val="500"/>
              </a:spcBef>
              <a:defRPr sz="1392"/>
            </a:pPr>
            <a:r>
              <a:t>Protocol UDP</a:t>
            </a:r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Code client 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Code server</a:t>
            </a:r>
            <a:endParaRPr sz="1740"/>
          </a:p>
          <a:p>
            <a:pPr marL="248602" indent="-248602" defTabSz="397763">
              <a:spcBef>
                <a:spcPts val="500"/>
              </a:spcBef>
              <a:defRPr sz="1392"/>
            </a:pPr>
            <a:r>
              <a:t>Protocol TCP</a:t>
            </a:r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Code client 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Code server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Code server Windows</a:t>
            </a:r>
          </a:p>
          <a:p>
            <a:pPr marL="198881" indent="-198881" defTabSz="397763">
              <a:spcBef>
                <a:spcPts val="500"/>
              </a:spcBef>
              <a:defRPr sz="1392"/>
            </a:pPr>
            <a:r>
              <a:t>Pour aller plus loin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Blocage par adresse IP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Blocage par adresse MAC</a:t>
            </a:r>
            <a:endParaRPr sz="1740"/>
          </a:p>
          <a:p>
            <a:pPr lvl="1" marL="596645" indent="-198881" defTabSz="397763">
              <a:spcBef>
                <a:spcPts val="500"/>
              </a:spcBef>
              <a:defRPr sz="1392"/>
            </a:pPr>
            <a:r>
              <a:t>Serveur Arduino</a:t>
            </a:r>
          </a:p>
        </p:txBody>
      </p:sp>
      <p:sp>
        <p:nvSpPr>
          <p:cNvPr id="195" name="Espace réservé du numéro de diapositive 4"/>
          <p:cNvSpPr txBox="1"/>
          <p:nvPr>
            <p:ph type="sldNum" sz="quarter" idx="4294967295"/>
          </p:nvPr>
        </p:nvSpPr>
        <p:spPr>
          <a:xfrm>
            <a:off x="10878405" y="5937566"/>
            <a:ext cx="1690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197" name="Image 4" descr="Imag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Protocol UDP</a:t>
            </a:r>
          </a:p>
        </p:txBody>
      </p:sp>
      <p:sp>
        <p:nvSpPr>
          <p:cNvPr id="202" name="Espace réservé du numéro de diapositive 4"/>
          <p:cNvSpPr txBox="1"/>
          <p:nvPr>
            <p:ph type="sldNum" sz="quarter" idx="4294967295"/>
          </p:nvPr>
        </p:nvSpPr>
        <p:spPr>
          <a:xfrm>
            <a:off x="10885723" y="5937566"/>
            <a:ext cx="16168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Espace réservé du contenu 5" descr="Espace réservé du contenu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2327" y="2249488"/>
            <a:ext cx="7524172" cy="354171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sp>
        <p:nvSpPr>
          <p:cNvPr id="205" name="Signe de multiplication 10"/>
          <p:cNvSpPr/>
          <p:nvPr/>
        </p:nvSpPr>
        <p:spPr>
          <a:xfrm>
            <a:off x="8144370" y="3044894"/>
            <a:ext cx="632099" cy="3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4"/>
          </a:solidFill>
          <a:ln w="15875" cap="rnd">
            <a:solidFill>
              <a:srgbClr val="9C362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igne de multiplication 11"/>
          <p:cNvSpPr/>
          <p:nvPr/>
        </p:nvSpPr>
        <p:spPr>
          <a:xfrm>
            <a:off x="6938488" y="3783221"/>
            <a:ext cx="632099" cy="3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2"/>
          </a:solidFill>
          <a:ln w="15875" cap="rnd">
            <a:solidFill>
              <a:srgbClr val="5D8E3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igne de multiplication 12"/>
          <p:cNvSpPr/>
          <p:nvPr/>
        </p:nvSpPr>
        <p:spPr>
          <a:xfrm>
            <a:off x="5057902" y="3783221"/>
            <a:ext cx="632099" cy="3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457"/>
                </a:moveTo>
                <a:lnTo>
                  <a:pt x="1106" y="0"/>
                </a:lnTo>
                <a:lnTo>
                  <a:pt x="10800" y="7163"/>
                </a:lnTo>
                <a:lnTo>
                  <a:pt x="20494" y="0"/>
                </a:lnTo>
                <a:lnTo>
                  <a:pt x="21600" y="6457"/>
                </a:lnTo>
                <a:lnTo>
                  <a:pt x="15723" y="10800"/>
                </a:lnTo>
                <a:lnTo>
                  <a:pt x="21600" y="15143"/>
                </a:lnTo>
                <a:lnTo>
                  <a:pt x="20494" y="21600"/>
                </a:lnTo>
                <a:lnTo>
                  <a:pt x="10800" y="14437"/>
                </a:lnTo>
                <a:lnTo>
                  <a:pt x="1106" y="21600"/>
                </a:lnTo>
                <a:lnTo>
                  <a:pt x="0" y="15143"/>
                </a:lnTo>
                <a:lnTo>
                  <a:pt x="5877" y="10800"/>
                </a:lnTo>
                <a:close/>
              </a:path>
            </a:pathLst>
          </a:custGeom>
          <a:solidFill>
            <a:schemeClr val="accent2"/>
          </a:solidFill>
          <a:ln w="15875" cap="rnd">
            <a:solidFill>
              <a:srgbClr val="5D8E3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8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Code Client : Préparation</a:t>
            </a:r>
          </a:p>
        </p:txBody>
      </p:sp>
      <p:sp>
        <p:nvSpPr>
          <p:cNvPr id="213" name="Espace réservé du numéro de diapositive 4"/>
          <p:cNvSpPr txBox="1"/>
          <p:nvPr>
            <p:ph type="sldNum" sz="quarter" idx="4294967295"/>
          </p:nvPr>
        </p:nvSpPr>
        <p:spPr>
          <a:xfrm>
            <a:off x="10877661" y="5937566"/>
            <a:ext cx="1697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15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588" y="2433902"/>
            <a:ext cx="7898533" cy="1100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236" y="4239848"/>
            <a:ext cx="7933402" cy="1628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610" y="3777777"/>
            <a:ext cx="3038476" cy="219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 7" descr="Imag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Code Client : Envoie - Fermeture</a:t>
            </a:r>
          </a:p>
        </p:txBody>
      </p:sp>
      <p:sp>
        <p:nvSpPr>
          <p:cNvPr id="223" name="Espace réservé du numéro de diapositive 4"/>
          <p:cNvSpPr txBox="1"/>
          <p:nvPr>
            <p:ph type="sldNum" sz="quarter" idx="4294967295"/>
          </p:nvPr>
        </p:nvSpPr>
        <p:spPr>
          <a:xfrm>
            <a:off x="10882312" y="5937566"/>
            <a:ext cx="16509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25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221" y="2818427"/>
            <a:ext cx="9096377" cy="2162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Code Serveur : Préparation</a:t>
            </a:r>
          </a:p>
        </p:txBody>
      </p:sp>
      <p:sp>
        <p:nvSpPr>
          <p:cNvPr id="231" name="Espace réservé du numéro de diapositive 4"/>
          <p:cNvSpPr txBox="1"/>
          <p:nvPr>
            <p:ph type="sldNum" sz="quarter" idx="4294967295"/>
          </p:nvPr>
        </p:nvSpPr>
        <p:spPr>
          <a:xfrm>
            <a:off x="10876669" y="5937566"/>
            <a:ext cx="170741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33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7236" y="1963790"/>
            <a:ext cx="7898532" cy="1100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236" y="3287979"/>
            <a:ext cx="7096126" cy="1304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 9" descr="Imag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7236" y="4933370"/>
            <a:ext cx="7772401" cy="962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 7" descr="Imag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Code serveur : Reception 	</a:t>
            </a:r>
          </a:p>
        </p:txBody>
      </p:sp>
      <p:sp>
        <p:nvSpPr>
          <p:cNvPr id="241" name="Espace réservé du numéro de diapositive 4"/>
          <p:cNvSpPr txBox="1"/>
          <p:nvPr>
            <p:ph type="sldNum" sz="quarter" idx="4294967295"/>
          </p:nvPr>
        </p:nvSpPr>
        <p:spPr>
          <a:xfrm>
            <a:off x="10888947" y="5937566"/>
            <a:ext cx="158463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43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8671" y="2519360"/>
            <a:ext cx="6419852" cy="1819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Protocol tcp</a:t>
            </a:r>
          </a:p>
        </p:txBody>
      </p:sp>
      <p:sp>
        <p:nvSpPr>
          <p:cNvPr id="249" name="Espace réservé du numéro de diapositive 4"/>
          <p:cNvSpPr txBox="1"/>
          <p:nvPr>
            <p:ph type="sldNum" sz="quarter" idx="4294967295"/>
          </p:nvPr>
        </p:nvSpPr>
        <p:spPr>
          <a:xfrm>
            <a:off x="10877909" y="5937566"/>
            <a:ext cx="169502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51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3720" y="1893460"/>
            <a:ext cx="7303042" cy="394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 7" descr="Imag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re 1"/>
          <p:cNvSpPr txBox="1"/>
          <p:nvPr>
            <p:ph type="title"/>
          </p:nvPr>
        </p:nvSpPr>
        <p:spPr>
          <a:xfrm>
            <a:off x="1484310" y="685799"/>
            <a:ext cx="10018715" cy="1752601"/>
          </a:xfrm>
          <a:prstGeom prst="rect">
            <a:avLst/>
          </a:prstGeom>
        </p:spPr>
        <p:txBody>
          <a:bodyPr/>
          <a:lstStyle/>
          <a:p>
            <a:pPr/>
            <a:r>
              <a:t>Client tcp Linux : préparation</a:t>
            </a:r>
          </a:p>
        </p:txBody>
      </p:sp>
      <p:sp>
        <p:nvSpPr>
          <p:cNvPr id="257" name="Espace réservé du numéro de diapositive 4"/>
          <p:cNvSpPr txBox="1"/>
          <p:nvPr>
            <p:ph type="sldNum" sz="quarter" idx="4294967295"/>
          </p:nvPr>
        </p:nvSpPr>
        <p:spPr>
          <a:xfrm>
            <a:off x="10876669" y="5937566"/>
            <a:ext cx="170741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Espace réservé de la date 3"/>
          <p:cNvSpPr txBox="1"/>
          <p:nvPr/>
        </p:nvSpPr>
        <p:spPr>
          <a:xfrm>
            <a:off x="7456920" y="5937569"/>
            <a:ext cx="27432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18-01-18</a:t>
            </a:r>
          </a:p>
        </p:txBody>
      </p:sp>
      <p:pic>
        <p:nvPicPr>
          <p:cNvPr id="259" name="Image 5" descr="Imag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704" y="2374681"/>
            <a:ext cx="7248526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0704" y="3678187"/>
            <a:ext cx="8515351" cy="1866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44878" y="323053"/>
            <a:ext cx="1442307" cy="621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 7" descr="Imag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35122" y="323053"/>
            <a:ext cx="1244871" cy="62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ous-titre 2"/>
          <p:cNvSpPr txBox="1"/>
          <p:nvPr/>
        </p:nvSpPr>
        <p:spPr>
          <a:xfrm>
            <a:off x="1580223" y="489771"/>
            <a:ext cx="6525088" cy="39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 sz="1200"/>
            </a:lvl1pPr>
          </a:lstStyle>
          <a:p>
            <a:pPr/>
            <a:r>
              <a:t>Levêque Kevin, Burdot Aurélien, Espiard François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allaxe">
  <a:themeElements>
    <a:clrScheme name="Paralla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blurRad="0" stA="26000" stPos="0" endA="0" endPos="40000" dist="0" dir="5400000" fadeDir="5400000" sx="100000" sy="-100000" kx="0" ky="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allaxe">
  <a:themeElements>
    <a:clrScheme name="Paralla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>
            <a:reflection blurRad="0" stA="26000" stPos="0" endA="0" endPos="40000" dist="0" dir="5400000" fadeDir="5400000" sx="100000" sy="-100000" kx="0" ky="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blurRad="0" stA="26000" stPos="0" endA="0" endPos="40000" dist="0" dir="5400000" fadeDir="5400000" sx="100000" sy="-100000" kx="0" ky="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