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xtTYVE0LmBsd6bza6wIQ83v0w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80e60009_0_15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0f80e60009_0_15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9f7855a22_0_0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129f7855a22_0_0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9f7855a22_0_14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129f7855a22_0_14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9f7855a22_0_26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29f7855a22_0_26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9f7855a22_0_36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129f7855a22_0_36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9f7855a22_0_48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129f7855a22_0_48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6dd505bac_0_160:notes"/>
          <p:cNvSpPr txBox="1"/>
          <p:nvPr>
            <p:ph idx="12" type="sldNum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26dd505bac_0_160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g126dd505bac_0_160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8"/>
          <p:cNvGrpSpPr/>
          <p:nvPr/>
        </p:nvGrpSpPr>
        <p:grpSpPr>
          <a:xfrm>
            <a:off x="-1191491" y="1066801"/>
            <a:ext cx="4935876" cy="4557713"/>
            <a:chOff x="-1268" y="720"/>
            <a:chExt cx="3120" cy="2871"/>
          </a:xfrm>
        </p:grpSpPr>
        <p:pic>
          <p:nvPicPr>
            <p:cNvPr descr="CFB-PV" id="21" name="Google Shape;21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268" y="846"/>
              <a:ext cx="3120" cy="2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8"/>
            <p:cNvSpPr/>
            <p:nvPr/>
          </p:nvSpPr>
          <p:spPr>
            <a:xfrm>
              <a:off x="-1111" y="1058"/>
              <a:ext cx="2702" cy="2494"/>
            </a:xfrm>
            <a:prstGeom prst="ellipse">
              <a:avLst/>
            </a:prstGeom>
            <a:noFill/>
            <a:ln cap="flat" cmpd="sng" w="12700">
              <a:solidFill>
                <a:srgbClr val="0063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7875" lIns="95775" spcFirstLastPara="1" rIns="95775" wrap="square" tIns="47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baseline="30000" i="0" sz="2500" u="none" cap="none" strike="noStrike">
                <a:solidFill>
                  <a:srgbClr val="0063B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8"/>
            <p:cNvSpPr/>
            <p:nvPr/>
          </p:nvSpPr>
          <p:spPr>
            <a:xfrm>
              <a:off x="-1216" y="720"/>
              <a:ext cx="2912" cy="2832"/>
            </a:xfrm>
            <a:prstGeom prst="ellipse">
              <a:avLst/>
            </a:prstGeom>
            <a:noFill/>
            <a:ln cap="flat" cmpd="sng" w="12700">
              <a:solidFill>
                <a:srgbClr val="0095C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7875" lIns="95775" spcFirstLastPara="1" rIns="95775" wrap="square" tIns="47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baseline="30000" i="0" sz="2500" u="none" cap="none" strike="noStrike">
                <a:solidFill>
                  <a:srgbClr val="0063B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" name="Google Shape;24;p8"/>
          <p:cNvCxnSpPr/>
          <p:nvPr/>
        </p:nvCxnSpPr>
        <p:spPr>
          <a:xfrm>
            <a:off x="3312585" y="6237288"/>
            <a:ext cx="8248649" cy="11112"/>
          </a:xfrm>
          <a:prstGeom prst="straightConnector1">
            <a:avLst/>
          </a:prstGeom>
          <a:noFill/>
          <a:ln cap="flat" cmpd="sng" w="9525">
            <a:solidFill>
              <a:srgbClr val="0063B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8"/>
          <p:cNvSpPr txBox="1"/>
          <p:nvPr>
            <p:ph type="ctrTitle"/>
          </p:nvPr>
        </p:nvSpPr>
        <p:spPr>
          <a:xfrm>
            <a:off x="3615267" y="2130426"/>
            <a:ext cx="766233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336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subTitle"/>
          </p:nvPr>
        </p:nvSpPr>
        <p:spPr>
          <a:xfrm>
            <a:off x="3615267" y="3886201"/>
            <a:ext cx="7622117" cy="91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EAA"/>
              </a:buClr>
              <a:buSzPts val="1800"/>
              <a:buFont typeface="Arial"/>
              <a:buNone/>
              <a:defRPr sz="1800">
                <a:solidFill>
                  <a:srgbClr val="005EAA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88"/>
              </a:buClr>
              <a:buSzPts val="180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88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325967" y="188913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10528301" y="6265863"/>
            <a:ext cx="10541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 / xx</a:t>
            </a:r>
            <a:endParaRPr sz="900"/>
          </a:p>
        </p:txBody>
      </p:sp>
      <p:pic>
        <p:nvPicPr>
          <p:cNvPr id="29" name="Google Shape;29;p8"/>
          <p:cNvPicPr preferRelativeResize="0"/>
          <p:nvPr/>
        </p:nvPicPr>
        <p:blipFill rotWithShape="1">
          <a:blip r:embed="rId3">
            <a:alphaModFix/>
          </a:blip>
          <a:srcRect b="8408" l="6517" r="7733" t="10565"/>
          <a:stretch/>
        </p:blipFill>
        <p:spPr>
          <a:xfrm>
            <a:off x="470264" y="5738948"/>
            <a:ext cx="1959428" cy="106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2256368" y="274638"/>
            <a:ext cx="932603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814917" y="1628775"/>
            <a:ext cx="10767483" cy="4497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2C7E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8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88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23334" y="260351"/>
            <a:ext cx="1595967" cy="79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10528301" y="6643688"/>
            <a:ext cx="107103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xx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2256368" y="274638"/>
            <a:ext cx="932603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23334" y="260351"/>
            <a:ext cx="1595967" cy="79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1841500" y="6651625"/>
            <a:ext cx="8686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10528301" y="6643688"/>
            <a:ext cx="107103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xx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2256368" y="274638"/>
            <a:ext cx="932603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14917" y="1628775"/>
            <a:ext cx="10767483" cy="4497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12C7E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88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" name="Google Shape;12;p7"/>
          <p:cNvGrpSpPr/>
          <p:nvPr/>
        </p:nvGrpSpPr>
        <p:grpSpPr>
          <a:xfrm>
            <a:off x="-662518" y="-592138"/>
            <a:ext cx="2849035" cy="2076451"/>
            <a:chOff x="-422" y="-192"/>
            <a:chExt cx="1346" cy="1308"/>
          </a:xfrm>
        </p:grpSpPr>
        <p:sp>
          <p:nvSpPr>
            <p:cNvPr id="13" name="Google Shape;13;p7"/>
            <p:cNvSpPr/>
            <p:nvPr/>
          </p:nvSpPr>
          <p:spPr>
            <a:xfrm>
              <a:off x="-312" y="-144"/>
              <a:ext cx="1201" cy="1108"/>
            </a:xfrm>
            <a:prstGeom prst="ellipse">
              <a:avLst/>
            </a:prstGeom>
            <a:noFill/>
            <a:ln cap="flat" cmpd="sng" w="12700">
              <a:solidFill>
                <a:srgbClr val="B12C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7875" lIns="95775" spcFirstLastPara="1" rIns="95775" wrap="square" tIns="47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baseline="30000" i="0" sz="2500" u="none" cap="none" strike="noStrike">
                <a:solidFill>
                  <a:srgbClr val="0063B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-422" y="-192"/>
              <a:ext cx="1346" cy="1308"/>
            </a:xfrm>
            <a:prstGeom prst="ellipse">
              <a:avLst/>
            </a:prstGeom>
            <a:noFill/>
            <a:ln cap="flat" cmpd="sng" w="12700">
              <a:solidFill>
                <a:srgbClr val="003E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7875" lIns="95775" spcFirstLastPara="1" rIns="95775" wrap="square" tIns="47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baseline="30000" i="0" sz="2500" u="none" cap="none" strike="noStrike">
                <a:solidFill>
                  <a:srgbClr val="0063B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423334" y="260351"/>
            <a:ext cx="1595967" cy="79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9FC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10528301" y="6643688"/>
            <a:ext cx="107103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xx</a:t>
            </a:r>
            <a:endParaRPr b="0" sz="1400">
              <a:solidFill>
                <a:srgbClr val="000000"/>
              </a:solidFill>
            </a:endParaRPr>
          </a:p>
        </p:txBody>
      </p:sp>
      <p:cxnSp>
        <p:nvCxnSpPr>
          <p:cNvPr id="17" name="Google Shape;17;p7"/>
          <p:cNvCxnSpPr/>
          <p:nvPr/>
        </p:nvCxnSpPr>
        <p:spPr>
          <a:xfrm>
            <a:off x="1968500" y="6632575"/>
            <a:ext cx="9611784" cy="12700"/>
          </a:xfrm>
          <a:prstGeom prst="straightConnector1">
            <a:avLst/>
          </a:prstGeom>
          <a:noFill/>
          <a:ln cap="flat" cmpd="sng" w="9525">
            <a:solidFill>
              <a:srgbClr val="0063B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7"/>
          <p:cNvPicPr preferRelativeResize="0"/>
          <p:nvPr/>
        </p:nvPicPr>
        <p:blipFill rotWithShape="1">
          <a:blip r:embed="rId1">
            <a:alphaModFix/>
          </a:blip>
          <a:srcRect b="8408" l="6517" r="7733" t="10565"/>
          <a:stretch/>
        </p:blipFill>
        <p:spPr>
          <a:xfrm>
            <a:off x="70634" y="5978387"/>
            <a:ext cx="1488566" cy="81060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296091" y="5608320"/>
            <a:ext cx="2743200" cy="1158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type="ctrTitle"/>
          </p:nvPr>
        </p:nvSpPr>
        <p:spPr>
          <a:xfrm>
            <a:off x="3460800" y="581925"/>
            <a:ext cx="8150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200"/>
              <a:t>Projet 8 - Participez à une compétition Kaggle !</a:t>
            </a:r>
            <a:endParaRPr sz="3200"/>
          </a:p>
        </p:txBody>
      </p:sp>
      <p:sp>
        <p:nvSpPr>
          <p:cNvPr id="47" name="Google Shape;47;p1"/>
          <p:cNvSpPr/>
          <p:nvPr/>
        </p:nvSpPr>
        <p:spPr>
          <a:xfrm>
            <a:off x="4394899" y="3625400"/>
            <a:ext cx="5626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1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Aurélien Corroyer-Dulmont, PhD</a:t>
            </a:r>
            <a:endParaRPr b="1" i="0" sz="190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1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Ingénieur imagerie médicale</a:t>
            </a:r>
            <a:endParaRPr b="1" i="1" sz="190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NICAEN · L'université de Caen Normandie bientôt propriétaire de son  patrimoine immobilier - Cotentin Web le Site" id="48" name="Google Shape;48;p1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NICAEN · L'université de Caen Normandie bientôt propriétaire de son  patrimoine immobilier - Cotentin Web le Site" id="49" name="Google Shape;49;p1"/>
          <p:cNvSpPr/>
          <p:nvPr/>
        </p:nvSpPr>
        <p:spPr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NICAEN · L'université de Caen Normandie bientôt propriétaire de son  patrimoine immobilier - Cotentin Web le Site" id="50" name="Google Shape;50;p1"/>
          <p:cNvSpPr/>
          <p:nvPr/>
        </p:nvSpPr>
        <p:spPr>
          <a:xfrm>
            <a:off x="1984375" y="1603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2829104" y="6174834"/>
            <a:ext cx="6210389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Formation OPENCLASSROOMS – Ingénieur Machine Learning</a:t>
            </a:r>
            <a:endParaRPr b="1" i="1" sz="140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10649297" y="6205163"/>
            <a:ext cx="15798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fr-FR" sz="105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b="1" i="1" sz="105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8408" l="6517" r="7733" t="10565"/>
          <a:stretch/>
        </p:blipFill>
        <p:spPr>
          <a:xfrm>
            <a:off x="470264" y="5738948"/>
            <a:ext cx="1959428" cy="106701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 txBox="1"/>
          <p:nvPr/>
        </p:nvSpPr>
        <p:spPr>
          <a:xfrm>
            <a:off x="8175600" y="5052650"/>
            <a:ext cx="30000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fr-FR" sz="1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Ilyass MOUMMAD </a:t>
            </a:r>
            <a:r>
              <a:rPr b="1" i="1" lang="fr-FR" sz="1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Doctorant</a:t>
            </a:r>
            <a:endParaRPr b="1" i="1" sz="190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692700" y="5052650"/>
            <a:ext cx="30000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fr-FR" sz="1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Cyril JAUDET, PhD</a:t>
            </a:r>
            <a:endParaRPr b="1" i="0" sz="190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1" lang="fr-FR" sz="1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Physicien médical</a:t>
            </a:r>
            <a:endParaRPr b="1" i="1" sz="190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f80e60009_0_15"/>
          <p:cNvSpPr txBox="1"/>
          <p:nvPr>
            <p:ph idx="12" type="sldNum"/>
          </p:nvPr>
        </p:nvSpPr>
        <p:spPr>
          <a:xfrm>
            <a:off x="10528301" y="6643688"/>
            <a:ext cx="1071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20</a:t>
            </a:r>
            <a:endParaRPr b="0"/>
          </a:p>
        </p:txBody>
      </p:sp>
      <p:sp>
        <p:nvSpPr>
          <p:cNvPr id="61" name="Google Shape;61;g10f80e60009_0_15"/>
          <p:cNvSpPr txBox="1"/>
          <p:nvPr>
            <p:ph type="title"/>
          </p:nvPr>
        </p:nvSpPr>
        <p:spPr>
          <a:xfrm>
            <a:off x="1966384" y="217683"/>
            <a:ext cx="932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Mise à jours / corrections du projet</a:t>
            </a:r>
            <a:endParaRPr/>
          </a:p>
        </p:txBody>
      </p:sp>
      <p:sp>
        <p:nvSpPr>
          <p:cNvPr id="62" name="Google Shape;62;g10f80e60009_0_15"/>
          <p:cNvSpPr txBox="1"/>
          <p:nvPr>
            <p:ph idx="1" type="body"/>
          </p:nvPr>
        </p:nvSpPr>
        <p:spPr>
          <a:xfrm>
            <a:off x="265650" y="1943150"/>
            <a:ext cx="12063900" cy="49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12C7E"/>
              </a:buClr>
              <a:buSzPts val="2900"/>
              <a:buFont typeface="Arial"/>
              <a:buChar char="•"/>
            </a:pPr>
            <a:r>
              <a:rPr lang="fr-FR" sz="2900"/>
              <a:t>Contenu des corrections:</a:t>
            </a:r>
            <a:endParaRPr sz="2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fr-FR" sz="2500"/>
              <a:t>Suppresion des variables first et last name</a:t>
            </a:r>
            <a:endParaRPr sz="25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fr-FR" sz="2500"/>
              <a:t>Ré entrainement des modèles sans ces features</a:t>
            </a:r>
            <a:endParaRPr sz="25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fr-FR" sz="2500"/>
              <a:t>Evaluation des performances sans ces features</a:t>
            </a:r>
            <a:endParaRPr sz="25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fr-FR" sz="2500"/>
              <a:t>Evaluation de l’interprétation des modèles (importances des features dans la construction des modèles)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9f7855a22_0_0"/>
          <p:cNvSpPr txBox="1"/>
          <p:nvPr>
            <p:ph idx="12" type="sldNum"/>
          </p:nvPr>
        </p:nvSpPr>
        <p:spPr>
          <a:xfrm>
            <a:off x="10528301" y="6643688"/>
            <a:ext cx="1071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20</a:t>
            </a:r>
            <a:endParaRPr b="0"/>
          </a:p>
        </p:txBody>
      </p:sp>
      <p:sp>
        <p:nvSpPr>
          <p:cNvPr id="68" name="Google Shape;68;g129f7855a22_0_0"/>
          <p:cNvSpPr txBox="1"/>
          <p:nvPr>
            <p:ph type="title"/>
          </p:nvPr>
        </p:nvSpPr>
        <p:spPr>
          <a:xfrm>
            <a:off x="2752351" y="293875"/>
            <a:ext cx="8463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Evaluation des performances sans les features Fist et LastName :</a:t>
            </a:r>
            <a:endParaRPr/>
          </a:p>
        </p:txBody>
      </p:sp>
      <p:sp>
        <p:nvSpPr>
          <p:cNvPr id="69" name="Google Shape;69;g129f7855a22_0_0"/>
          <p:cNvSpPr txBox="1"/>
          <p:nvPr>
            <p:ph idx="1" type="body"/>
          </p:nvPr>
        </p:nvSpPr>
        <p:spPr>
          <a:xfrm>
            <a:off x="265650" y="1433000"/>
            <a:ext cx="120639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12C7E"/>
              </a:buClr>
              <a:buSzPts val="2900"/>
              <a:buFont typeface="Arial"/>
              <a:buChar char="•"/>
            </a:pPr>
            <a:r>
              <a:rPr lang="fr-FR" sz="2900"/>
              <a:t>Performances des modèles - Machine learning </a:t>
            </a:r>
            <a:r>
              <a:rPr lang="fr-FR" sz="2900"/>
              <a:t>:</a:t>
            </a:r>
            <a:endParaRPr sz="2900"/>
          </a:p>
        </p:txBody>
      </p:sp>
      <p:pic>
        <p:nvPicPr>
          <p:cNvPr id="70" name="Google Shape;70;g129f7855a22_0_0"/>
          <p:cNvPicPr preferRelativeResize="0"/>
          <p:nvPr/>
        </p:nvPicPr>
        <p:blipFill rotWithShape="1">
          <a:blip r:embed="rId3">
            <a:alphaModFix/>
          </a:blip>
          <a:srcRect b="0" l="50114" r="0" t="3762"/>
          <a:stretch/>
        </p:blipFill>
        <p:spPr>
          <a:xfrm>
            <a:off x="6578900" y="2502500"/>
            <a:ext cx="3949399" cy="376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129f7855a22_0_0"/>
          <p:cNvPicPr preferRelativeResize="0"/>
          <p:nvPr/>
        </p:nvPicPr>
        <p:blipFill rotWithShape="1">
          <a:blip r:embed="rId4">
            <a:alphaModFix/>
          </a:blip>
          <a:srcRect b="0" l="50256" r="0" t="5177"/>
          <a:stretch/>
        </p:blipFill>
        <p:spPr>
          <a:xfrm>
            <a:off x="1481900" y="2502500"/>
            <a:ext cx="3949399" cy="376665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29f7855a22_0_0"/>
          <p:cNvSpPr txBox="1"/>
          <p:nvPr/>
        </p:nvSpPr>
        <p:spPr>
          <a:xfrm>
            <a:off x="1416475" y="6186175"/>
            <a:ext cx="1070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900">
                <a:solidFill>
                  <a:srgbClr val="003E88"/>
                </a:solidFill>
              </a:rPr>
              <a:t>La suppression de ces variables diminue la score du RFC ainsi que celui du SVC (0,81 vs 0,82)</a:t>
            </a:r>
            <a:endParaRPr sz="2200">
              <a:solidFill>
                <a:srgbClr val="003E88"/>
              </a:solidFill>
            </a:endParaRPr>
          </a:p>
        </p:txBody>
      </p:sp>
      <p:sp>
        <p:nvSpPr>
          <p:cNvPr id="73" name="Google Shape;73;g129f7855a22_0_0"/>
          <p:cNvSpPr txBox="1"/>
          <p:nvPr/>
        </p:nvSpPr>
        <p:spPr>
          <a:xfrm>
            <a:off x="2921100" y="2025500"/>
            <a:ext cx="1071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900">
                <a:solidFill>
                  <a:srgbClr val="003E88"/>
                </a:solidFill>
              </a:rPr>
              <a:t>AVANT</a:t>
            </a:r>
            <a:endParaRPr sz="2200">
              <a:solidFill>
                <a:srgbClr val="003E88"/>
              </a:solidFill>
            </a:endParaRPr>
          </a:p>
        </p:txBody>
      </p:sp>
      <p:sp>
        <p:nvSpPr>
          <p:cNvPr id="74" name="Google Shape;74;g129f7855a22_0_0"/>
          <p:cNvSpPr txBox="1"/>
          <p:nvPr/>
        </p:nvSpPr>
        <p:spPr>
          <a:xfrm>
            <a:off x="8170500" y="2025500"/>
            <a:ext cx="1071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900">
                <a:solidFill>
                  <a:srgbClr val="003E88"/>
                </a:solidFill>
              </a:rPr>
              <a:t>APRES</a:t>
            </a:r>
            <a:endParaRPr sz="2200">
              <a:solidFill>
                <a:srgbClr val="003E8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9f7855a22_0_14"/>
          <p:cNvSpPr txBox="1"/>
          <p:nvPr>
            <p:ph idx="12" type="sldNum"/>
          </p:nvPr>
        </p:nvSpPr>
        <p:spPr>
          <a:xfrm>
            <a:off x="10528301" y="6643688"/>
            <a:ext cx="1071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20</a:t>
            </a:r>
            <a:endParaRPr b="0"/>
          </a:p>
        </p:txBody>
      </p:sp>
      <p:sp>
        <p:nvSpPr>
          <p:cNvPr id="80" name="Google Shape;80;g129f7855a22_0_14"/>
          <p:cNvSpPr txBox="1"/>
          <p:nvPr>
            <p:ph type="title"/>
          </p:nvPr>
        </p:nvSpPr>
        <p:spPr>
          <a:xfrm>
            <a:off x="2752351" y="293875"/>
            <a:ext cx="8463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Evaluation des performances sans les features Fist et LastName :</a:t>
            </a:r>
            <a:endParaRPr/>
          </a:p>
        </p:txBody>
      </p:sp>
      <p:sp>
        <p:nvSpPr>
          <p:cNvPr id="81" name="Google Shape;81;g129f7855a22_0_14"/>
          <p:cNvSpPr txBox="1"/>
          <p:nvPr>
            <p:ph idx="1" type="body"/>
          </p:nvPr>
        </p:nvSpPr>
        <p:spPr>
          <a:xfrm>
            <a:off x="265650" y="1433000"/>
            <a:ext cx="12063900" cy="44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12C7E"/>
              </a:buClr>
              <a:buSzPts val="2900"/>
              <a:buFont typeface="Arial"/>
              <a:buChar char="•"/>
            </a:pPr>
            <a:r>
              <a:rPr lang="fr-FR" sz="2900"/>
              <a:t>Performances des modèles - Deep Learning :</a:t>
            </a:r>
            <a:endParaRPr sz="2900"/>
          </a:p>
          <a:p>
            <a:pPr indent="-412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fr-FR" sz="2900"/>
              <a:t>Modèle DL-01 :</a:t>
            </a:r>
            <a:endParaRPr sz="2900"/>
          </a:p>
          <a:p>
            <a:pPr indent="-4000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fr-FR" sz="2700">
                <a:solidFill>
                  <a:schemeClr val="accent3"/>
                </a:solidFill>
              </a:rPr>
              <a:t>Avant : 0.82</a:t>
            </a:r>
            <a:r>
              <a:rPr lang="fr-FR" sz="2700"/>
              <a:t> / </a:t>
            </a:r>
            <a:r>
              <a:rPr lang="fr-FR" sz="2700">
                <a:solidFill>
                  <a:schemeClr val="accent2"/>
                </a:solidFill>
              </a:rPr>
              <a:t>Après : 0.81</a:t>
            </a:r>
            <a:endParaRPr sz="2700">
              <a:solidFill>
                <a:schemeClr val="accent2"/>
              </a:solidFill>
            </a:endParaRPr>
          </a:p>
          <a:p>
            <a:pPr indent="-41275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fr-FR" sz="2900"/>
              <a:t>Modèle DL-02 (keras tuner) :</a:t>
            </a:r>
            <a:endParaRPr sz="2900"/>
          </a:p>
          <a:p>
            <a:pPr indent="-4000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fr-FR" sz="2700"/>
              <a:t>Avant : 0.80 / Après : 0.80</a:t>
            </a:r>
            <a:endParaRPr sz="2700"/>
          </a:p>
          <a:p>
            <a:pPr indent="-412749" lvl="0" marL="899999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3E88"/>
              </a:buClr>
              <a:buSzPts val="2900"/>
              <a:buChar char="•"/>
            </a:pPr>
            <a:r>
              <a:rPr lang="fr-FR" sz="2900">
                <a:solidFill>
                  <a:srgbClr val="003E88"/>
                </a:solidFill>
              </a:rPr>
              <a:t>Modèle DL-03 (pytorch) :</a:t>
            </a:r>
            <a:endParaRPr sz="2900">
              <a:solidFill>
                <a:srgbClr val="003E88"/>
              </a:solidFill>
            </a:endParaRPr>
          </a:p>
          <a:p>
            <a:pPr indent="-4000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fr-FR" sz="2700">
                <a:solidFill>
                  <a:schemeClr val="accent2"/>
                </a:solidFill>
              </a:rPr>
              <a:t>Avant : 0.82</a:t>
            </a:r>
            <a:r>
              <a:rPr lang="fr-FR" sz="2700">
                <a:solidFill>
                  <a:schemeClr val="dk1"/>
                </a:solidFill>
              </a:rPr>
              <a:t> / </a:t>
            </a:r>
            <a:r>
              <a:rPr lang="fr-FR" sz="2700">
                <a:solidFill>
                  <a:schemeClr val="accent3"/>
                </a:solidFill>
              </a:rPr>
              <a:t>Après : 0.83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82" name="Google Shape;82;g129f7855a22_0_14"/>
          <p:cNvSpPr txBox="1"/>
          <p:nvPr/>
        </p:nvSpPr>
        <p:spPr>
          <a:xfrm>
            <a:off x="2026075" y="6186175"/>
            <a:ext cx="1070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900">
                <a:solidFill>
                  <a:srgbClr val="003E88"/>
                </a:solidFill>
              </a:rPr>
              <a:t>La suppression de ces variables diminue la score du DL-01 mais améliore le DL-03</a:t>
            </a:r>
            <a:endParaRPr sz="2200">
              <a:solidFill>
                <a:srgbClr val="003E8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9f7855a22_0_26"/>
          <p:cNvSpPr txBox="1"/>
          <p:nvPr>
            <p:ph idx="12" type="sldNum"/>
          </p:nvPr>
        </p:nvSpPr>
        <p:spPr>
          <a:xfrm>
            <a:off x="10528301" y="6643688"/>
            <a:ext cx="1071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20</a:t>
            </a:r>
            <a:endParaRPr b="0"/>
          </a:p>
        </p:txBody>
      </p:sp>
      <p:sp>
        <p:nvSpPr>
          <p:cNvPr id="88" name="Google Shape;88;g129f7855a22_0_26"/>
          <p:cNvSpPr txBox="1"/>
          <p:nvPr>
            <p:ph type="title"/>
          </p:nvPr>
        </p:nvSpPr>
        <p:spPr>
          <a:xfrm>
            <a:off x="2752351" y="293875"/>
            <a:ext cx="8463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Evaluation des performances sans les features Fist et LastName :</a:t>
            </a:r>
            <a:endParaRPr/>
          </a:p>
        </p:txBody>
      </p:sp>
      <p:sp>
        <p:nvSpPr>
          <p:cNvPr id="89" name="Google Shape;89;g129f7855a22_0_26"/>
          <p:cNvSpPr txBox="1"/>
          <p:nvPr>
            <p:ph idx="1" type="body"/>
          </p:nvPr>
        </p:nvSpPr>
        <p:spPr>
          <a:xfrm>
            <a:off x="265650" y="1737800"/>
            <a:ext cx="12063900" cy="44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12C7E"/>
              </a:buClr>
              <a:buSzPts val="2900"/>
              <a:buFont typeface="Arial"/>
              <a:buChar char="•"/>
            </a:pPr>
            <a:r>
              <a:rPr lang="fr-FR" sz="2900"/>
              <a:t>Performances des modèles - Score Kaggle :</a:t>
            </a:r>
            <a:endParaRPr sz="2900"/>
          </a:p>
          <a:p>
            <a:pPr indent="-412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fr-FR" sz="2900"/>
              <a:t>Modèle Machine Learning :</a:t>
            </a:r>
            <a:endParaRPr sz="2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90" name="Google Shape;90;g129f7855a22_0_26"/>
          <p:cNvSpPr txBox="1"/>
          <p:nvPr/>
        </p:nvSpPr>
        <p:spPr>
          <a:xfrm>
            <a:off x="2026075" y="6186175"/>
            <a:ext cx="1070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900">
                <a:solidFill>
                  <a:srgbClr val="003E88"/>
                </a:solidFill>
              </a:rPr>
              <a:t>La suppression de ces variables améliore légèrement le score Kaggle du ML</a:t>
            </a:r>
            <a:endParaRPr sz="2200">
              <a:solidFill>
                <a:srgbClr val="003E88"/>
              </a:solidFill>
            </a:endParaRPr>
          </a:p>
        </p:txBody>
      </p:sp>
      <p:pic>
        <p:nvPicPr>
          <p:cNvPr id="91" name="Google Shape;91;g129f7855a22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50" y="3295975"/>
            <a:ext cx="114871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29f7855a22_0_26"/>
          <p:cNvSpPr txBox="1"/>
          <p:nvPr/>
        </p:nvSpPr>
        <p:spPr>
          <a:xfrm>
            <a:off x="7448600" y="4789075"/>
            <a:ext cx="185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-FR" sz="2000" u="sng">
                <a:solidFill>
                  <a:srgbClr val="003E88"/>
                </a:solidFill>
              </a:rPr>
              <a:t>Avant 0.79074</a:t>
            </a:r>
            <a:endParaRPr i="1" sz="2300" u="sng">
              <a:solidFill>
                <a:srgbClr val="003E8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9f7855a22_0_36"/>
          <p:cNvSpPr txBox="1"/>
          <p:nvPr>
            <p:ph idx="12" type="sldNum"/>
          </p:nvPr>
        </p:nvSpPr>
        <p:spPr>
          <a:xfrm>
            <a:off x="10528301" y="6643688"/>
            <a:ext cx="1071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20</a:t>
            </a:r>
            <a:endParaRPr b="0"/>
          </a:p>
        </p:txBody>
      </p:sp>
      <p:sp>
        <p:nvSpPr>
          <p:cNvPr id="98" name="Google Shape;98;g129f7855a22_0_36"/>
          <p:cNvSpPr txBox="1"/>
          <p:nvPr>
            <p:ph type="title"/>
          </p:nvPr>
        </p:nvSpPr>
        <p:spPr>
          <a:xfrm>
            <a:off x="2752351" y="293875"/>
            <a:ext cx="8463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Evaluation des performances sans les features Fist et LastName :</a:t>
            </a:r>
            <a:endParaRPr/>
          </a:p>
        </p:txBody>
      </p:sp>
      <p:sp>
        <p:nvSpPr>
          <p:cNvPr id="99" name="Google Shape;99;g129f7855a22_0_36"/>
          <p:cNvSpPr txBox="1"/>
          <p:nvPr>
            <p:ph idx="1" type="body"/>
          </p:nvPr>
        </p:nvSpPr>
        <p:spPr>
          <a:xfrm>
            <a:off x="265650" y="1737800"/>
            <a:ext cx="12063900" cy="44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12C7E"/>
              </a:buClr>
              <a:buSzPts val="2900"/>
              <a:buFont typeface="Arial"/>
              <a:buChar char="•"/>
            </a:pPr>
            <a:r>
              <a:rPr lang="fr-FR" sz="2900"/>
              <a:t>Performances des modèles - Score Kaggle :</a:t>
            </a:r>
            <a:endParaRPr sz="2900"/>
          </a:p>
          <a:p>
            <a:pPr indent="-412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fr-FR" sz="2900"/>
              <a:t>Modèle DL-03 :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100" name="Google Shape;100;g129f7855a22_0_36"/>
          <p:cNvSpPr txBox="1"/>
          <p:nvPr/>
        </p:nvSpPr>
        <p:spPr>
          <a:xfrm>
            <a:off x="2102275" y="6033775"/>
            <a:ext cx="1070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900">
                <a:solidFill>
                  <a:srgbClr val="003E88"/>
                </a:solidFill>
              </a:rPr>
              <a:t>La suppression de ces variables diminue le score Kaggle du DL-03</a:t>
            </a:r>
            <a:endParaRPr sz="2200">
              <a:solidFill>
                <a:srgbClr val="003E88"/>
              </a:solidFill>
            </a:endParaRPr>
          </a:p>
        </p:txBody>
      </p:sp>
      <p:pic>
        <p:nvPicPr>
          <p:cNvPr id="101" name="Google Shape;101;g129f7855a22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75" y="3296775"/>
            <a:ext cx="11571949" cy="24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29f7855a22_0_36"/>
          <p:cNvSpPr txBox="1"/>
          <p:nvPr/>
        </p:nvSpPr>
        <p:spPr>
          <a:xfrm>
            <a:off x="7448600" y="4789075"/>
            <a:ext cx="185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-FR" sz="2000" u="sng">
                <a:solidFill>
                  <a:srgbClr val="003E88"/>
                </a:solidFill>
              </a:rPr>
              <a:t>Avant 0.79588</a:t>
            </a:r>
            <a:endParaRPr i="1" sz="2300" u="sng">
              <a:solidFill>
                <a:srgbClr val="003E8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9f7855a22_0_48"/>
          <p:cNvSpPr txBox="1"/>
          <p:nvPr>
            <p:ph idx="12" type="sldNum"/>
          </p:nvPr>
        </p:nvSpPr>
        <p:spPr>
          <a:xfrm>
            <a:off x="10528301" y="6643688"/>
            <a:ext cx="1071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20</a:t>
            </a:r>
            <a:endParaRPr b="0"/>
          </a:p>
        </p:txBody>
      </p:sp>
      <p:sp>
        <p:nvSpPr>
          <p:cNvPr id="108" name="Google Shape;108;g129f7855a22_0_48"/>
          <p:cNvSpPr txBox="1"/>
          <p:nvPr>
            <p:ph type="title"/>
          </p:nvPr>
        </p:nvSpPr>
        <p:spPr>
          <a:xfrm>
            <a:off x="2752351" y="293875"/>
            <a:ext cx="8463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MAJ Importance des features dans le modèle</a:t>
            </a:r>
            <a:endParaRPr/>
          </a:p>
        </p:txBody>
      </p:sp>
      <p:sp>
        <p:nvSpPr>
          <p:cNvPr id="109" name="Google Shape;109;g129f7855a22_0_48"/>
          <p:cNvSpPr txBox="1"/>
          <p:nvPr>
            <p:ph idx="1" type="body"/>
          </p:nvPr>
        </p:nvSpPr>
        <p:spPr>
          <a:xfrm>
            <a:off x="265650" y="1509200"/>
            <a:ext cx="59523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12C7E"/>
              </a:buClr>
              <a:buSzPts val="2900"/>
              <a:buFont typeface="Arial"/>
              <a:buChar char="•"/>
            </a:pPr>
            <a:r>
              <a:rPr lang="fr-FR" sz="2900"/>
              <a:t>Interprétation du </a:t>
            </a:r>
            <a:r>
              <a:rPr lang="fr-FR" sz="2900"/>
              <a:t>modèle</a:t>
            </a:r>
            <a:endParaRPr sz="2900"/>
          </a:p>
          <a:p>
            <a:pPr indent="-412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12C7E"/>
              </a:buClr>
              <a:buSzPts val="2900"/>
              <a:buFont typeface="Arial"/>
              <a:buChar char="•"/>
            </a:pPr>
            <a:r>
              <a:rPr lang="fr-FR" sz="2900"/>
              <a:t>Importance des features :</a:t>
            </a:r>
            <a:endParaRPr sz="2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110" name="Google Shape;110;g129f7855a22_0_48"/>
          <p:cNvSpPr txBox="1"/>
          <p:nvPr/>
        </p:nvSpPr>
        <p:spPr>
          <a:xfrm>
            <a:off x="265650" y="2807300"/>
            <a:ext cx="5952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E88"/>
              </a:buClr>
              <a:buSzPts val="2200"/>
              <a:buChar char="●"/>
            </a:pPr>
            <a:r>
              <a:rPr lang="fr-FR" sz="2200">
                <a:solidFill>
                  <a:srgbClr val="003E88"/>
                </a:solidFill>
              </a:rPr>
              <a:t>Les variables de dépense “ShoppingMall”, “VRDeck” et “Spa” sont importantes</a:t>
            </a:r>
            <a:endParaRPr sz="2200">
              <a:solidFill>
                <a:srgbClr val="003E88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E88"/>
              </a:buClr>
              <a:buSzPts val="2200"/>
              <a:buChar char="●"/>
            </a:pPr>
            <a:r>
              <a:rPr lang="fr-FR" sz="2200">
                <a:solidFill>
                  <a:srgbClr val="003E88"/>
                </a:solidFill>
              </a:rPr>
              <a:t>Le n° de cabin est lui aussi important</a:t>
            </a:r>
            <a:endParaRPr sz="2200">
              <a:solidFill>
                <a:srgbClr val="003E88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E88"/>
              </a:buClr>
              <a:buSzPts val="2200"/>
              <a:buChar char="●"/>
            </a:pPr>
            <a:r>
              <a:rPr lang="fr-FR" sz="2200">
                <a:solidFill>
                  <a:srgbClr val="003E88"/>
                </a:solidFill>
              </a:rPr>
              <a:t>Enfin la variable concernant le sommeil cryogénique semble très importante aussi </a:t>
            </a:r>
            <a:r>
              <a:rPr i="1" lang="fr-FR" sz="2200">
                <a:solidFill>
                  <a:srgbClr val="003E88"/>
                </a:solidFill>
              </a:rPr>
              <a:t>(x1_True </a:t>
            </a:r>
            <a:r>
              <a:rPr lang="fr-FR" sz="2200">
                <a:solidFill>
                  <a:srgbClr val="003E88"/>
                </a:solidFill>
              </a:rPr>
              <a:t>ou </a:t>
            </a:r>
            <a:r>
              <a:rPr i="1" lang="fr-FR" sz="2200">
                <a:solidFill>
                  <a:srgbClr val="003E88"/>
                </a:solidFill>
              </a:rPr>
              <a:t>False)</a:t>
            </a:r>
            <a:endParaRPr i="1" sz="2200">
              <a:solidFill>
                <a:srgbClr val="003E88"/>
              </a:solidFill>
            </a:endParaRPr>
          </a:p>
        </p:txBody>
      </p:sp>
      <p:sp>
        <p:nvSpPr>
          <p:cNvPr id="111" name="Google Shape;111;g129f7855a22_0_48"/>
          <p:cNvSpPr txBox="1"/>
          <p:nvPr/>
        </p:nvSpPr>
        <p:spPr>
          <a:xfrm>
            <a:off x="7448600" y="4789075"/>
            <a:ext cx="185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-FR" sz="2000" u="sng">
                <a:solidFill>
                  <a:srgbClr val="003E88"/>
                </a:solidFill>
              </a:rPr>
              <a:t>Avant 0.79588</a:t>
            </a:r>
            <a:endParaRPr i="1" sz="2300" u="sng">
              <a:solidFill>
                <a:srgbClr val="003E88"/>
              </a:solidFill>
            </a:endParaRPr>
          </a:p>
        </p:txBody>
      </p:sp>
      <p:pic>
        <p:nvPicPr>
          <p:cNvPr id="112" name="Google Shape;112;g129f7855a22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225" y="1436875"/>
            <a:ext cx="5215601" cy="52156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6dd505bac_0_160"/>
          <p:cNvSpPr/>
          <p:nvPr/>
        </p:nvSpPr>
        <p:spPr>
          <a:xfrm>
            <a:off x="296091" y="5608320"/>
            <a:ext cx="2743200" cy="115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26dd505bac_0_160"/>
          <p:cNvSpPr txBox="1"/>
          <p:nvPr>
            <p:ph type="ctrTitle"/>
          </p:nvPr>
        </p:nvSpPr>
        <p:spPr>
          <a:xfrm>
            <a:off x="3460800" y="581925"/>
            <a:ext cx="8150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200"/>
              <a:t>Projet 8 - Participez à une compétition Kaggle !</a:t>
            </a:r>
            <a:endParaRPr sz="3200"/>
          </a:p>
        </p:txBody>
      </p:sp>
      <p:sp>
        <p:nvSpPr>
          <p:cNvPr id="120" name="Google Shape;120;g126dd505bac_0_160"/>
          <p:cNvSpPr/>
          <p:nvPr/>
        </p:nvSpPr>
        <p:spPr>
          <a:xfrm>
            <a:off x="4394899" y="3625400"/>
            <a:ext cx="5626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1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Aurélien Corroyer-Dulmont, PhD</a:t>
            </a:r>
            <a:endParaRPr b="1" i="0" sz="190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1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Ingénieur imagerie médicale</a:t>
            </a:r>
            <a:endParaRPr b="1" i="1" sz="190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NICAEN · L'université de Caen Normandie bientôt propriétaire de son  patrimoine immobilier - Cotentin Web le Site" id="121" name="Google Shape;121;g126dd505bac_0_160"/>
          <p:cNvSpPr/>
          <p:nvPr/>
        </p:nvSpPr>
        <p:spPr>
          <a:xfrm>
            <a:off x="1679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NICAEN · L'université de Caen Normandie bientôt propriétaire de son  patrimoine immobilier - Cotentin Web le Site" id="122" name="Google Shape;122;g126dd505bac_0_160"/>
          <p:cNvSpPr/>
          <p:nvPr/>
        </p:nvSpPr>
        <p:spPr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NICAEN · L'université de Caen Normandie bientôt propriétaire de son  patrimoine immobilier - Cotentin Web le Site" id="123" name="Google Shape;123;g126dd505bac_0_160"/>
          <p:cNvSpPr/>
          <p:nvPr/>
        </p:nvSpPr>
        <p:spPr>
          <a:xfrm>
            <a:off x="1984375" y="1603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26dd505bac_0_160"/>
          <p:cNvSpPr/>
          <p:nvPr/>
        </p:nvSpPr>
        <p:spPr>
          <a:xfrm>
            <a:off x="2829104" y="6174834"/>
            <a:ext cx="62103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Formation OPENCLASSROOMS – Ingénieur Machine Learning</a:t>
            </a:r>
            <a:endParaRPr b="1" i="1" sz="140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26dd505bac_0_160"/>
          <p:cNvSpPr/>
          <p:nvPr/>
        </p:nvSpPr>
        <p:spPr>
          <a:xfrm>
            <a:off x="10649297" y="6205163"/>
            <a:ext cx="15798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fr-FR" sz="105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b="1" i="1" sz="105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126dd505bac_0_160"/>
          <p:cNvPicPr preferRelativeResize="0"/>
          <p:nvPr/>
        </p:nvPicPr>
        <p:blipFill rotWithShape="1">
          <a:blip r:embed="rId3">
            <a:alphaModFix/>
          </a:blip>
          <a:srcRect b="8410" l="6516" r="7734" t="10565"/>
          <a:stretch/>
        </p:blipFill>
        <p:spPr>
          <a:xfrm>
            <a:off x="470264" y="5738948"/>
            <a:ext cx="1959428" cy="106701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26dd505bac_0_160"/>
          <p:cNvSpPr txBox="1"/>
          <p:nvPr/>
        </p:nvSpPr>
        <p:spPr>
          <a:xfrm>
            <a:off x="8175600" y="5052650"/>
            <a:ext cx="30000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fr-FR" sz="1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Ilyass MOUMMAD </a:t>
            </a:r>
            <a:r>
              <a:rPr b="1" i="1" lang="fr-FR" sz="1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Doctorant</a:t>
            </a:r>
            <a:endParaRPr b="1" i="1" sz="190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26dd505bac_0_160"/>
          <p:cNvSpPr txBox="1"/>
          <p:nvPr/>
        </p:nvSpPr>
        <p:spPr>
          <a:xfrm>
            <a:off x="3692700" y="5052650"/>
            <a:ext cx="30000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fr-FR" sz="1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Cyril JAUDET, PhD</a:t>
            </a:r>
            <a:endParaRPr b="1" i="0" sz="190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1" lang="fr-FR" sz="1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Physicien médical</a:t>
            </a:r>
            <a:endParaRPr b="1" i="1" sz="190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èle par défaut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2009-03-31T10:26:40Z</dcterms:created>
  <dc:creator>Sophie TAILLARD</dc:creator>
</cp:coreProperties>
</file>