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7099300" cy="102346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hM22TjKBxpeqzoe3E/kJJANpM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43560F-D4D4-4DA6-9167-E359E67A9A51}">
  <a:tblStyle styleId="{1143560F-D4D4-4DA6-9167-E359E67A9A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2" type="sldNum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472d8cb8b_0_16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12472d8cb8b_0_167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2472d8cb8b_0_167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72d8cb8b_0_17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g12472d8cb8b_0_177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12472d8cb8b_0_177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72d8cb8b_0_19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g12472d8cb8b_0_196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2472d8cb8b_0_196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472d8cb8b_0_20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g12472d8cb8b_0_209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2472d8cb8b_0_209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472d8cb8b_0_24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g12472d8cb8b_0_243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2472d8cb8b_0_243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472d8cb8b_0_26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g12472d8cb8b_0_266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2472d8cb8b_0_266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472d8cb8b_0_27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g12472d8cb8b_0_277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2472d8cb8b_0_277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3aa114dc5_0_78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g113aa114dc5_0_78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13aa114dc5_0_78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472d8cb8b_0_295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2472d8cb8b_0_29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12472d8cb8b_0_295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f80e60009_0_15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10f80e60009_0_1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1fdae82ee_0_17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11fdae82ee_0_1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fdae82ee_2_13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g111fdae82ee_2_135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111fdae82ee_2_135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72d8cb8b_0_10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g12472d8cb8b_0_109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2472d8cb8b_0_109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72d8cb8b_0_12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g12472d8cb8b_0_125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2472d8cb8b_0_125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72d8cb8b_0_89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g12472d8cb8b_0_89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2472d8cb8b_0_89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472d8cb8b_0_15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g12472d8cb8b_0_151:notes"/>
          <p:cNvSpPr txBox="1"/>
          <p:nvPr>
            <p:ph idx="1" type="body"/>
          </p:nvPr>
        </p:nvSpPr>
        <p:spPr>
          <a:xfrm>
            <a:off x="709613" y="4860925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2472d8cb8b_0_151:notes"/>
          <p:cNvSpPr txBox="1"/>
          <p:nvPr>
            <p:ph idx="12" type="sldNum"/>
          </p:nvPr>
        </p:nvSpPr>
        <p:spPr>
          <a:xfrm>
            <a:off x="4021138" y="9720263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8"/>
          <p:cNvGrpSpPr/>
          <p:nvPr/>
        </p:nvGrpSpPr>
        <p:grpSpPr>
          <a:xfrm>
            <a:off x="-1191491" y="1066801"/>
            <a:ext cx="4935876" cy="4557713"/>
            <a:chOff x="-1268" y="720"/>
            <a:chExt cx="3120" cy="2871"/>
          </a:xfrm>
        </p:grpSpPr>
        <p:pic>
          <p:nvPicPr>
            <p:cNvPr descr="CFB-PV" id="21" name="Google Shape;21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68" y="846"/>
              <a:ext cx="3120" cy="2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8"/>
            <p:cNvSpPr/>
            <p:nvPr/>
          </p:nvSpPr>
          <p:spPr>
            <a:xfrm>
              <a:off x="-1111" y="1058"/>
              <a:ext cx="2702" cy="2494"/>
            </a:xfrm>
            <a:prstGeom prst="ellipse">
              <a:avLst/>
            </a:prstGeom>
            <a:noFill/>
            <a:ln cap="flat" cmpd="sng" w="12700">
              <a:solidFill>
                <a:srgbClr val="0063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7875" lIns="95775" spcFirstLastPara="1" rIns="95775" wrap="square" tIns="47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baseline="30000" i="0" sz="2500" u="none" cap="none" strike="noStrike">
                <a:solidFill>
                  <a:srgbClr val="0063B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-1216" y="720"/>
              <a:ext cx="2912" cy="2832"/>
            </a:xfrm>
            <a:prstGeom prst="ellipse">
              <a:avLst/>
            </a:prstGeom>
            <a:noFill/>
            <a:ln cap="flat" cmpd="sng" w="12700">
              <a:solidFill>
                <a:srgbClr val="0095C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7875" lIns="95775" spcFirstLastPara="1" rIns="95775" wrap="square" tIns="47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baseline="30000" i="0" sz="2500" u="none" cap="none" strike="noStrike">
                <a:solidFill>
                  <a:srgbClr val="0063B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" name="Google Shape;24;p8"/>
          <p:cNvCxnSpPr/>
          <p:nvPr/>
        </p:nvCxnSpPr>
        <p:spPr>
          <a:xfrm>
            <a:off x="3312585" y="6237288"/>
            <a:ext cx="8248649" cy="11112"/>
          </a:xfrm>
          <a:prstGeom prst="straightConnector1">
            <a:avLst/>
          </a:prstGeom>
          <a:noFill/>
          <a:ln cap="flat" cmpd="sng" w="9525">
            <a:solidFill>
              <a:srgbClr val="0063B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8"/>
          <p:cNvSpPr txBox="1"/>
          <p:nvPr>
            <p:ph type="ctrTitle"/>
          </p:nvPr>
        </p:nvSpPr>
        <p:spPr>
          <a:xfrm>
            <a:off x="3615267" y="2130426"/>
            <a:ext cx="766233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33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subTitle"/>
          </p:nvPr>
        </p:nvSpPr>
        <p:spPr>
          <a:xfrm>
            <a:off x="3615267" y="3886201"/>
            <a:ext cx="7622117" cy="91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5EAA"/>
              </a:buClr>
              <a:buSzPts val="1800"/>
              <a:buFont typeface="Arial"/>
              <a:buNone/>
              <a:defRPr sz="1800">
                <a:solidFill>
                  <a:srgbClr val="005EAA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88"/>
              </a:buClr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88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325967" y="188913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0528301" y="6265863"/>
            <a:ext cx="10541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lang="fr-FR"/>
              <a:t> / xx</a:t>
            </a:r>
            <a:endParaRPr sz="900"/>
          </a:p>
        </p:txBody>
      </p:sp>
      <p:pic>
        <p:nvPicPr>
          <p:cNvPr id="29" name="Google Shape;29;p8"/>
          <p:cNvPicPr preferRelativeResize="0"/>
          <p:nvPr/>
        </p:nvPicPr>
        <p:blipFill rotWithShape="1">
          <a:blip r:embed="rId3">
            <a:alphaModFix/>
          </a:blip>
          <a:srcRect b="8408" l="6517" r="7733" t="10565"/>
          <a:stretch/>
        </p:blipFill>
        <p:spPr>
          <a:xfrm>
            <a:off x="470264" y="5738948"/>
            <a:ext cx="1959428" cy="106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2256368" y="274638"/>
            <a:ext cx="93260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14917" y="1628775"/>
            <a:ext cx="10767483" cy="4497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2C7E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8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88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23334" y="260351"/>
            <a:ext cx="1595967" cy="79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10528301" y="6643688"/>
            <a:ext cx="107103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xx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2256368" y="274638"/>
            <a:ext cx="93260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23334" y="260351"/>
            <a:ext cx="1595967" cy="79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1841500" y="6651625"/>
            <a:ext cx="8686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10528301" y="6643688"/>
            <a:ext cx="107103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xx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2256368" y="274638"/>
            <a:ext cx="93260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14917" y="1628775"/>
            <a:ext cx="10767483" cy="4497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E8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Google Shape;12;p7"/>
          <p:cNvGrpSpPr/>
          <p:nvPr/>
        </p:nvGrpSpPr>
        <p:grpSpPr>
          <a:xfrm>
            <a:off x="-662518" y="-592138"/>
            <a:ext cx="2849035" cy="2076451"/>
            <a:chOff x="-422" y="-192"/>
            <a:chExt cx="1346" cy="1308"/>
          </a:xfrm>
        </p:grpSpPr>
        <p:sp>
          <p:nvSpPr>
            <p:cNvPr id="13" name="Google Shape;13;p7"/>
            <p:cNvSpPr/>
            <p:nvPr/>
          </p:nvSpPr>
          <p:spPr>
            <a:xfrm>
              <a:off x="-312" y="-144"/>
              <a:ext cx="1201" cy="1108"/>
            </a:xfrm>
            <a:prstGeom prst="ellipse">
              <a:avLst/>
            </a:prstGeom>
            <a:noFill/>
            <a:ln cap="flat" cmpd="sng" w="12700">
              <a:solidFill>
                <a:srgbClr val="B12C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7875" lIns="95775" spcFirstLastPara="1" rIns="95775" wrap="square" tIns="47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baseline="30000" i="0" sz="2500" u="none" cap="none" strike="noStrike">
                <a:solidFill>
                  <a:srgbClr val="0063B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-422" y="-192"/>
              <a:ext cx="1346" cy="1308"/>
            </a:xfrm>
            <a:prstGeom prst="ellipse">
              <a:avLst/>
            </a:prstGeom>
            <a:noFill/>
            <a:ln cap="flat" cmpd="sng" w="12700">
              <a:solidFill>
                <a:srgbClr val="003E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7875" lIns="95775" spcFirstLastPara="1" rIns="95775" wrap="square" tIns="47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baseline="30000" i="0" sz="2500" u="none" cap="none" strike="noStrike">
                <a:solidFill>
                  <a:srgbClr val="0063B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423334" y="260351"/>
            <a:ext cx="1595967" cy="79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9FC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10528301" y="6643688"/>
            <a:ext cx="107103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xx</a:t>
            </a:r>
            <a:endParaRPr b="0" sz="1400">
              <a:solidFill>
                <a:srgbClr val="000000"/>
              </a:solidFill>
            </a:endParaRPr>
          </a:p>
        </p:txBody>
      </p:sp>
      <p:cxnSp>
        <p:nvCxnSpPr>
          <p:cNvPr id="17" name="Google Shape;17;p7"/>
          <p:cNvCxnSpPr/>
          <p:nvPr/>
        </p:nvCxnSpPr>
        <p:spPr>
          <a:xfrm>
            <a:off x="1968500" y="6632575"/>
            <a:ext cx="9611784" cy="12700"/>
          </a:xfrm>
          <a:prstGeom prst="straightConnector1">
            <a:avLst/>
          </a:prstGeom>
          <a:noFill/>
          <a:ln cap="flat" cmpd="sng" w="9525">
            <a:solidFill>
              <a:srgbClr val="0063B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7"/>
          <p:cNvPicPr preferRelativeResize="0"/>
          <p:nvPr/>
        </p:nvPicPr>
        <p:blipFill rotWithShape="1">
          <a:blip r:embed="rId1">
            <a:alphaModFix/>
          </a:blip>
          <a:srcRect b="8408" l="6517" r="7733" t="10565"/>
          <a:stretch/>
        </p:blipFill>
        <p:spPr>
          <a:xfrm>
            <a:off x="70634" y="5978387"/>
            <a:ext cx="1488566" cy="81060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hare.streamlit.io/aureliencd/formation_ocr_ing_machine_learning/main/API_streamlit_P05.py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hyperlink" Target="https://stackoverflow.com/questions/8284373/how-well-do-python-machine-learning-algorithms-scale" TargetMode="External"/><Relationship Id="rId7" Type="http://schemas.openxmlformats.org/officeDocument/2006/relationships/hyperlink" Target="https://stackoverflow.com/questions/72027373/how-to-get-a-removed-reference-tuple-type-without-using-an-instance-in-c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296091" y="5608320"/>
            <a:ext cx="2743200" cy="1158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ctrTitle"/>
          </p:nvPr>
        </p:nvSpPr>
        <p:spPr>
          <a:xfrm>
            <a:off x="3460800" y="581925"/>
            <a:ext cx="8150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200"/>
              <a:t>Projet 5 - Catégoriser automatiquement des questions</a:t>
            </a:r>
            <a:endParaRPr sz="3200"/>
          </a:p>
        </p:txBody>
      </p:sp>
      <p:sp>
        <p:nvSpPr>
          <p:cNvPr id="47" name="Google Shape;47;p1"/>
          <p:cNvSpPr/>
          <p:nvPr/>
        </p:nvSpPr>
        <p:spPr>
          <a:xfrm>
            <a:off x="4394899" y="3854000"/>
            <a:ext cx="562638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Aurélien Corroyer-Dulmont, PhD</a:t>
            </a:r>
            <a:endParaRPr b="1" i="0" sz="20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Ingénieur imagerie médicale</a:t>
            </a:r>
            <a:endParaRPr b="1" i="1" sz="20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ICAEN · L'université de Caen Normandie bientôt propriétaire de son  patrimoine immobilier - Cotentin Web le Site" id="48" name="Google Shape;48;p1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ICAEN · L'université de Caen Normandie bientôt propriétaire de son  patrimoine immobilier - Cotentin Web le Site" id="49" name="Google Shape;49;p1"/>
          <p:cNvSpPr/>
          <p:nvPr/>
        </p:nvSpPr>
        <p:spPr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ICAEN · L'université de Caen Normandie bientôt propriétaire de son  patrimoine immobilier - Cotentin Web le Site" id="50" name="Google Shape;50;p1"/>
          <p:cNvSpPr/>
          <p:nvPr/>
        </p:nvSpPr>
        <p:spPr>
          <a:xfrm>
            <a:off x="1984375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2829104" y="6174834"/>
            <a:ext cx="6210389" cy="375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Formation OPENCLASSROOMS – Ingénieur Machine Learning</a:t>
            </a:r>
            <a:endParaRPr b="1" i="1" sz="14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10649297" y="6205163"/>
            <a:ext cx="1579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fr-FR" sz="105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b="1" i="1" sz="105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8408" l="6517" r="7733" t="10565"/>
          <a:stretch/>
        </p:blipFill>
        <p:spPr>
          <a:xfrm>
            <a:off x="470264" y="5738948"/>
            <a:ext cx="1959428" cy="106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72d8cb8b_0_167"/>
          <p:cNvSpPr txBox="1"/>
          <p:nvPr>
            <p:ph type="title"/>
          </p:nvPr>
        </p:nvSpPr>
        <p:spPr>
          <a:xfrm>
            <a:off x="1432943" y="116888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Modélisation supervisée</a:t>
            </a:r>
            <a:endParaRPr/>
          </a:p>
        </p:txBody>
      </p:sp>
      <p:sp>
        <p:nvSpPr>
          <p:cNvPr id="156" name="Google Shape;156;g12472d8cb8b_0_167"/>
          <p:cNvSpPr txBox="1"/>
          <p:nvPr>
            <p:ph idx="12" type="sldNum"/>
          </p:nvPr>
        </p:nvSpPr>
        <p:spPr>
          <a:xfrm>
            <a:off x="10528301" y="6643688"/>
            <a:ext cx="1071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/>
          </a:p>
        </p:txBody>
      </p:sp>
      <p:sp>
        <p:nvSpPr>
          <p:cNvPr id="157" name="Google Shape;157;g12472d8cb8b_0_167"/>
          <p:cNvSpPr txBox="1"/>
          <p:nvPr/>
        </p:nvSpPr>
        <p:spPr>
          <a:xfrm>
            <a:off x="104700" y="1407675"/>
            <a:ext cx="115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50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Entraînement des modèles supervisés</a:t>
            </a:r>
            <a:r>
              <a:rPr b="0" i="1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2472d8cb8b_0_167"/>
          <p:cNvSpPr txBox="1"/>
          <p:nvPr/>
        </p:nvSpPr>
        <p:spPr>
          <a:xfrm>
            <a:off x="2588100" y="108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2472d8cb8b_0_167"/>
          <p:cNvSpPr txBox="1"/>
          <p:nvPr/>
        </p:nvSpPr>
        <p:spPr>
          <a:xfrm>
            <a:off x="-242250" y="1989963"/>
            <a:ext cx="1106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Utilisation d’un pipeline incluant “</a:t>
            </a:r>
            <a:r>
              <a:rPr b="0" i="1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TF-IDF transforme</a:t>
            </a: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12472d8cb8b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8051" y="2663175"/>
            <a:ext cx="3367300" cy="3367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g12472d8cb8b_0_167"/>
          <p:cNvSpPr txBox="1"/>
          <p:nvPr/>
        </p:nvSpPr>
        <p:spPr>
          <a:xfrm>
            <a:off x="-242250" y="3733800"/>
            <a:ext cx="7625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2" marL="1371600" marR="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Evaluation de l’impact du paramètre “</a:t>
            </a:r>
            <a:r>
              <a:rPr b="0" i="1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predict-proba</a:t>
            </a: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” sur l’efficacité des modèles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2472d8cb8b_0_167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g12472d8cb8b_0_167"/>
          <p:cNvSpPr txBox="1"/>
          <p:nvPr/>
        </p:nvSpPr>
        <p:spPr>
          <a:xfrm>
            <a:off x="1865175" y="6109975"/>
            <a:ext cx="1046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Un seuil à 0.3 semble pertinent dans notre projet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72d8cb8b_0_177"/>
          <p:cNvSpPr txBox="1"/>
          <p:nvPr>
            <p:ph type="title"/>
          </p:nvPr>
        </p:nvSpPr>
        <p:spPr>
          <a:xfrm>
            <a:off x="1432943" y="116888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Modélisation supervisée</a:t>
            </a:r>
            <a:endParaRPr/>
          </a:p>
        </p:txBody>
      </p:sp>
      <p:sp>
        <p:nvSpPr>
          <p:cNvPr id="170" name="Google Shape;170;g12472d8cb8b_0_177"/>
          <p:cNvSpPr txBox="1"/>
          <p:nvPr>
            <p:ph idx="12" type="sldNum"/>
          </p:nvPr>
        </p:nvSpPr>
        <p:spPr>
          <a:xfrm>
            <a:off x="10528301" y="6643688"/>
            <a:ext cx="1071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/>
          </a:p>
        </p:txBody>
      </p:sp>
      <p:sp>
        <p:nvSpPr>
          <p:cNvPr id="171" name="Google Shape;171;g12472d8cb8b_0_177"/>
          <p:cNvSpPr txBox="1"/>
          <p:nvPr/>
        </p:nvSpPr>
        <p:spPr>
          <a:xfrm>
            <a:off x="104700" y="1407675"/>
            <a:ext cx="115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50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Entraînement des modèles supervisés</a:t>
            </a:r>
            <a:r>
              <a:rPr b="0" i="1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2472d8cb8b_0_177"/>
          <p:cNvSpPr txBox="1"/>
          <p:nvPr/>
        </p:nvSpPr>
        <p:spPr>
          <a:xfrm>
            <a:off x="2588100" y="108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2472d8cb8b_0_177"/>
          <p:cNvSpPr txBox="1"/>
          <p:nvPr/>
        </p:nvSpPr>
        <p:spPr>
          <a:xfrm>
            <a:off x="-242250" y="1913763"/>
            <a:ext cx="1106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Recherche des hyperparamètres pour chacun des modèles</a:t>
            </a:r>
            <a:endParaRPr b="0" i="0" sz="20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Evaluation de l’efficacité des modèles :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12472d8cb8b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900" y="2861900"/>
            <a:ext cx="8668227" cy="3250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g12472d8cb8b_0_177"/>
          <p:cNvSpPr txBox="1"/>
          <p:nvPr/>
        </p:nvSpPr>
        <p:spPr>
          <a:xfrm>
            <a:off x="1865175" y="6109975"/>
            <a:ext cx="1046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Les modèles SGD et SVM semblent être les plus performants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472d8cb8b_0_196"/>
          <p:cNvSpPr txBox="1"/>
          <p:nvPr>
            <p:ph type="title"/>
          </p:nvPr>
        </p:nvSpPr>
        <p:spPr>
          <a:xfrm>
            <a:off x="1432943" y="116888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Modélisation supervisée</a:t>
            </a:r>
            <a:endParaRPr/>
          </a:p>
        </p:txBody>
      </p:sp>
      <p:sp>
        <p:nvSpPr>
          <p:cNvPr id="182" name="Google Shape;182;g12472d8cb8b_0_196"/>
          <p:cNvSpPr txBox="1"/>
          <p:nvPr>
            <p:ph idx="12" type="sldNum"/>
          </p:nvPr>
        </p:nvSpPr>
        <p:spPr>
          <a:xfrm>
            <a:off x="10528301" y="6643688"/>
            <a:ext cx="1071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/>
          </a:p>
        </p:txBody>
      </p:sp>
      <p:sp>
        <p:nvSpPr>
          <p:cNvPr id="183" name="Google Shape;183;g12472d8cb8b_0_196"/>
          <p:cNvSpPr txBox="1"/>
          <p:nvPr/>
        </p:nvSpPr>
        <p:spPr>
          <a:xfrm>
            <a:off x="104700" y="1407675"/>
            <a:ext cx="115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50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Entraînement des modèles supervisés</a:t>
            </a:r>
            <a:r>
              <a:rPr b="0" i="1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2472d8cb8b_0_196"/>
          <p:cNvSpPr txBox="1"/>
          <p:nvPr/>
        </p:nvSpPr>
        <p:spPr>
          <a:xfrm>
            <a:off x="2588100" y="108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2472d8cb8b_0_196"/>
          <p:cNvSpPr txBox="1"/>
          <p:nvPr/>
        </p:nvSpPr>
        <p:spPr>
          <a:xfrm>
            <a:off x="-242250" y="1913763"/>
            <a:ext cx="1106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Evaluation de l’efficacité des modèles : matrice de confusion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12472d8cb8b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749" y="2590227"/>
            <a:ext cx="7296499" cy="39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472d8cb8b_0_209"/>
          <p:cNvSpPr txBox="1"/>
          <p:nvPr>
            <p:ph type="title"/>
          </p:nvPr>
        </p:nvSpPr>
        <p:spPr>
          <a:xfrm>
            <a:off x="1432943" y="116888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Modélisation supervisée</a:t>
            </a:r>
            <a:endParaRPr/>
          </a:p>
        </p:txBody>
      </p:sp>
      <p:sp>
        <p:nvSpPr>
          <p:cNvPr id="193" name="Google Shape;193;g12472d8cb8b_0_209"/>
          <p:cNvSpPr txBox="1"/>
          <p:nvPr>
            <p:ph idx="12" type="sldNum"/>
          </p:nvPr>
        </p:nvSpPr>
        <p:spPr>
          <a:xfrm>
            <a:off x="10528301" y="6643688"/>
            <a:ext cx="1071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/>
          </a:p>
        </p:txBody>
      </p:sp>
      <p:sp>
        <p:nvSpPr>
          <p:cNvPr id="194" name="Google Shape;194;g12472d8cb8b_0_209"/>
          <p:cNvSpPr txBox="1"/>
          <p:nvPr/>
        </p:nvSpPr>
        <p:spPr>
          <a:xfrm>
            <a:off x="104700" y="1407675"/>
            <a:ext cx="115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50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Entraînement des modèles supervisés</a:t>
            </a:r>
            <a:r>
              <a:rPr b="0" i="1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2472d8cb8b_0_209"/>
          <p:cNvSpPr txBox="1"/>
          <p:nvPr/>
        </p:nvSpPr>
        <p:spPr>
          <a:xfrm>
            <a:off x="2588100" y="108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2472d8cb8b_0_209"/>
          <p:cNvSpPr txBox="1"/>
          <p:nvPr/>
        </p:nvSpPr>
        <p:spPr>
          <a:xfrm>
            <a:off x="-242250" y="1913763"/>
            <a:ext cx="1106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Evaluation de l’efficacité du modèle SGD: matrice de confusion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12472d8cb8b_0_209"/>
          <p:cNvPicPr preferRelativeResize="0"/>
          <p:nvPr/>
        </p:nvPicPr>
        <p:blipFill rotWithShape="1">
          <a:blip r:embed="rId3">
            <a:alphaModFix/>
          </a:blip>
          <a:srcRect b="0" l="0" r="0" t="5820"/>
          <a:stretch/>
        </p:blipFill>
        <p:spPr>
          <a:xfrm>
            <a:off x="9069200" y="2687250"/>
            <a:ext cx="2346950" cy="1691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g12472d8cb8b_0_209"/>
          <p:cNvSpPr txBox="1"/>
          <p:nvPr/>
        </p:nvSpPr>
        <p:spPr>
          <a:xfrm>
            <a:off x="240375" y="3029450"/>
            <a:ext cx="8568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la phrase : '</a:t>
            </a:r>
            <a:r>
              <a:rPr b="0" i="1" lang="fr-F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aggressive javascript cach've run problem make changes javascript files referenced html file browser</a:t>
            </a:r>
            <a:r>
              <a:rPr b="0" i="0" lang="fr-F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2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Le tag proposé est : [</a:t>
            </a:r>
            <a:r>
              <a:rPr b="1" i="0" lang="fr-F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'javascript'</a:t>
            </a:r>
            <a:r>
              <a:rPr b="0" i="0" lang="fr-F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2472d8cb8b_0_209"/>
          <p:cNvSpPr txBox="1"/>
          <p:nvPr/>
        </p:nvSpPr>
        <p:spPr>
          <a:xfrm>
            <a:off x="240375" y="5002875"/>
            <a:ext cx="8215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la phrase : '</a:t>
            </a:r>
            <a:r>
              <a:rPr b="0" i="1" lang="fr-F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whether user control running ide  debug mode  released exuser control building.</a:t>
            </a:r>
            <a:r>
              <a:rPr b="0" i="0" lang="fr-F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2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-F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Le tag proposé est : [</a:t>
            </a:r>
            <a:r>
              <a:rPr b="1" i="0" lang="fr-F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'c#'</a:t>
            </a:r>
            <a:r>
              <a:rPr b="0" i="0" lang="fr-F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12472d8cb8b_0_209"/>
          <p:cNvPicPr preferRelativeResize="0"/>
          <p:nvPr/>
        </p:nvPicPr>
        <p:blipFill rotWithShape="1">
          <a:blip r:embed="rId4">
            <a:alphaModFix/>
          </a:blip>
          <a:srcRect b="0" l="0" r="0" t="1038"/>
          <a:stretch/>
        </p:blipFill>
        <p:spPr>
          <a:xfrm>
            <a:off x="9066381" y="4781125"/>
            <a:ext cx="2395894" cy="169172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g12472d8cb8b_0_209"/>
          <p:cNvSpPr txBox="1"/>
          <p:nvPr/>
        </p:nvSpPr>
        <p:spPr>
          <a:xfrm>
            <a:off x="-1109325" y="2687238"/>
            <a:ext cx="1106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Fonctionne bien :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2472d8cb8b_0_209"/>
          <p:cNvSpPr txBox="1"/>
          <p:nvPr/>
        </p:nvSpPr>
        <p:spPr>
          <a:xfrm>
            <a:off x="-1109325" y="4676438"/>
            <a:ext cx="1106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Fonctionne moins bien :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472d8cb8b_0_243"/>
          <p:cNvSpPr txBox="1"/>
          <p:nvPr>
            <p:ph type="title"/>
          </p:nvPr>
        </p:nvSpPr>
        <p:spPr>
          <a:xfrm>
            <a:off x="1432943" y="116888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Modélisation supervisée</a:t>
            </a:r>
            <a:endParaRPr/>
          </a:p>
        </p:txBody>
      </p:sp>
      <p:sp>
        <p:nvSpPr>
          <p:cNvPr id="209" name="Google Shape;209;g12472d8cb8b_0_243"/>
          <p:cNvSpPr txBox="1"/>
          <p:nvPr>
            <p:ph idx="12" type="sldNum"/>
          </p:nvPr>
        </p:nvSpPr>
        <p:spPr>
          <a:xfrm>
            <a:off x="10528301" y="6643688"/>
            <a:ext cx="1071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/>
          </a:p>
        </p:txBody>
      </p:sp>
      <p:sp>
        <p:nvSpPr>
          <p:cNvPr id="210" name="Google Shape;210;g12472d8cb8b_0_243"/>
          <p:cNvSpPr txBox="1"/>
          <p:nvPr/>
        </p:nvSpPr>
        <p:spPr>
          <a:xfrm>
            <a:off x="104700" y="1407675"/>
            <a:ext cx="115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50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Impact de la méthode d’extraction des features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2472d8cb8b_0_243"/>
          <p:cNvSpPr txBox="1"/>
          <p:nvPr/>
        </p:nvSpPr>
        <p:spPr>
          <a:xfrm>
            <a:off x="2588100" y="108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2472d8cb8b_0_243"/>
          <p:cNvSpPr txBox="1"/>
          <p:nvPr/>
        </p:nvSpPr>
        <p:spPr>
          <a:xfrm>
            <a:off x="-242250" y="1913763"/>
            <a:ext cx="1106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Evaluation de l’efficacité du modèle SGD avec les différentes méthodes d’extraction :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12472d8cb8b_0_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7750" y="2792400"/>
            <a:ext cx="5015127" cy="33425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g12472d8cb8b_0_243"/>
          <p:cNvSpPr txBox="1"/>
          <p:nvPr/>
        </p:nvSpPr>
        <p:spPr>
          <a:xfrm>
            <a:off x="902975" y="3566825"/>
            <a:ext cx="4523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Extraction features</a:t>
            </a: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Bag-Of-Word()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Word2Vec()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472d8cb8b_0_266"/>
          <p:cNvSpPr txBox="1"/>
          <p:nvPr>
            <p:ph type="title"/>
          </p:nvPr>
        </p:nvSpPr>
        <p:spPr>
          <a:xfrm>
            <a:off x="1432943" y="116888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Code final à déployer</a:t>
            </a:r>
            <a:endParaRPr/>
          </a:p>
        </p:txBody>
      </p:sp>
      <p:sp>
        <p:nvSpPr>
          <p:cNvPr id="221" name="Google Shape;221;g12472d8cb8b_0_266"/>
          <p:cNvSpPr txBox="1"/>
          <p:nvPr>
            <p:ph idx="12" type="sldNum"/>
          </p:nvPr>
        </p:nvSpPr>
        <p:spPr>
          <a:xfrm>
            <a:off x="10528301" y="6643688"/>
            <a:ext cx="1071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/>
          </a:p>
        </p:txBody>
      </p:sp>
      <p:sp>
        <p:nvSpPr>
          <p:cNvPr id="222" name="Google Shape;222;g12472d8cb8b_0_266"/>
          <p:cNvSpPr txBox="1"/>
          <p:nvPr/>
        </p:nvSpPr>
        <p:spPr>
          <a:xfrm>
            <a:off x="104700" y="1407675"/>
            <a:ext cx="11574600" cy="10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23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6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Développement d’un code regroupant les fonctions de nettoyage, de préparation des données et de prédiction</a:t>
            </a:r>
            <a:endParaRPr b="0" i="0" sz="2400" u="none" cap="none" strike="noStrike">
              <a:solidFill>
                <a:srgbClr val="B12C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2472d8cb8b_0_266"/>
          <p:cNvSpPr txBox="1"/>
          <p:nvPr/>
        </p:nvSpPr>
        <p:spPr>
          <a:xfrm>
            <a:off x="-70200" y="2275400"/>
            <a:ext cx="11924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2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Utilisation de la librairie “</a:t>
            </a:r>
            <a:r>
              <a:rPr b="0" i="1" lang="fr-FR" sz="20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joblib” </a:t>
            </a:r>
            <a:r>
              <a:rPr b="0" i="0" lang="fr-FR" sz="20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pour sauvegarder/importer les variables (dictionnaire, binariser) et fonctions de nettoyage/prédiction nécessaires</a:t>
            </a:r>
            <a:endParaRPr b="0" i="0" sz="20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2472d8cb8b_0_266"/>
          <p:cNvSpPr txBox="1"/>
          <p:nvPr/>
        </p:nvSpPr>
        <p:spPr>
          <a:xfrm>
            <a:off x="315475" y="3172925"/>
            <a:ext cx="11010000" cy="10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23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6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Utilisation d’un logiciel de gestion de versions (GitHub) pour suivre les modifications du code final à déployer.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12472d8cb8b_0_266"/>
          <p:cNvPicPr preferRelativeResize="0"/>
          <p:nvPr/>
        </p:nvPicPr>
        <p:blipFill rotWithShape="1">
          <a:blip r:embed="rId3">
            <a:alphaModFix/>
          </a:blip>
          <a:srcRect b="39430" l="0" r="0" t="0"/>
          <a:stretch/>
        </p:blipFill>
        <p:spPr>
          <a:xfrm>
            <a:off x="2629275" y="4158126"/>
            <a:ext cx="7182257" cy="2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472d8cb8b_0_277"/>
          <p:cNvSpPr txBox="1"/>
          <p:nvPr>
            <p:ph type="title"/>
          </p:nvPr>
        </p:nvSpPr>
        <p:spPr>
          <a:xfrm>
            <a:off x="1432943" y="116888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Mise en production : API</a:t>
            </a:r>
            <a:endParaRPr/>
          </a:p>
        </p:txBody>
      </p:sp>
      <p:sp>
        <p:nvSpPr>
          <p:cNvPr id="232" name="Google Shape;232;g12472d8cb8b_0_277"/>
          <p:cNvSpPr txBox="1"/>
          <p:nvPr>
            <p:ph idx="12" type="sldNum"/>
          </p:nvPr>
        </p:nvSpPr>
        <p:spPr>
          <a:xfrm>
            <a:off x="10528301" y="6643688"/>
            <a:ext cx="1071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/>
          </a:p>
        </p:txBody>
      </p:sp>
      <p:sp>
        <p:nvSpPr>
          <p:cNvPr id="233" name="Google Shape;233;g12472d8cb8b_0_277"/>
          <p:cNvSpPr txBox="1"/>
          <p:nvPr/>
        </p:nvSpPr>
        <p:spPr>
          <a:xfrm>
            <a:off x="104700" y="1331475"/>
            <a:ext cx="115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50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Création d’un point d’entrée pour une API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2472d8cb8b_0_277"/>
          <p:cNvSpPr txBox="1"/>
          <p:nvPr/>
        </p:nvSpPr>
        <p:spPr>
          <a:xfrm>
            <a:off x="2588100" y="108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2472d8cb8b_0_277"/>
          <p:cNvSpPr txBox="1"/>
          <p:nvPr/>
        </p:nvSpPr>
        <p:spPr>
          <a:xfrm>
            <a:off x="-242250" y="1837563"/>
            <a:ext cx="11069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100"/>
              <a:buFont typeface="Arial"/>
              <a:buChar char="•"/>
            </a:pPr>
            <a:r>
              <a:rPr b="0" i="0" lang="fr-FR" sz="21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Développement </a:t>
            </a:r>
            <a:r>
              <a:rPr lang="fr-FR" sz="2100">
                <a:solidFill>
                  <a:srgbClr val="003E88"/>
                </a:solidFill>
              </a:rPr>
              <a:t>du code en </a:t>
            </a:r>
            <a:r>
              <a:rPr b="0" i="0" lang="fr-FR" sz="21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utilisant :</a:t>
            </a:r>
            <a:endParaRPr b="0" i="0" sz="21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3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88"/>
              </a:buClr>
              <a:buSzPts val="2100"/>
              <a:buFont typeface="Arial"/>
              <a:buChar char="–"/>
            </a:pPr>
            <a:r>
              <a:rPr b="0" i="1" lang="fr-FR" sz="21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“MLFlow” </a:t>
            </a:r>
            <a:r>
              <a:rPr b="0" i="0" lang="fr-FR" sz="21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pour la mise en production du modèle</a:t>
            </a:r>
            <a:endParaRPr b="0" i="0" sz="21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3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E88"/>
              </a:buClr>
              <a:buSzPts val="2100"/>
              <a:buFont typeface="Arial"/>
              <a:buChar char="–"/>
            </a:pPr>
            <a:r>
              <a:rPr b="0" i="1" lang="fr-FR" sz="21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“Streamlit” </a:t>
            </a:r>
            <a:r>
              <a:rPr b="0" i="0" lang="fr-FR" sz="21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pour le déploiement :</a:t>
            </a:r>
            <a:endParaRPr b="0" i="0" sz="21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2472d8cb8b_0_277"/>
          <p:cNvSpPr txBox="1"/>
          <p:nvPr/>
        </p:nvSpPr>
        <p:spPr>
          <a:xfrm>
            <a:off x="1235775" y="3242313"/>
            <a:ext cx="256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1600"/>
              <a:buFont typeface="Arial"/>
              <a:buChar char="●"/>
            </a:pPr>
            <a:r>
              <a:rPr b="1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En local </a:t>
            </a: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2472d8cb8b_0_277"/>
          <p:cNvSpPr txBox="1"/>
          <p:nvPr/>
        </p:nvSpPr>
        <p:spPr>
          <a:xfrm>
            <a:off x="3987600" y="2500025"/>
            <a:ext cx="8276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1600"/>
              <a:buFont typeface="Arial"/>
              <a:buChar char="●"/>
            </a:pPr>
            <a:r>
              <a:rPr b="1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Sur le cloud </a:t>
            </a: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fr-FR" sz="1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Lien de l'API cloud</a:t>
            </a:r>
            <a:r>
              <a:rPr b="0" i="0" lang="fr-FR" sz="13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3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12472d8cb8b_0_2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50" y="3741975"/>
            <a:ext cx="4571999" cy="28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2472d8cb8b_0_2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8500" y="3253900"/>
            <a:ext cx="5305934" cy="29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2472d8cb8b_0_277"/>
          <p:cNvSpPr txBox="1"/>
          <p:nvPr/>
        </p:nvSpPr>
        <p:spPr>
          <a:xfrm>
            <a:off x="5236150" y="6238475"/>
            <a:ext cx="726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https://stackoverflow.com/questions/8284373/how-well-do-python-machine-learning-algorithms-scale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https://stackoverflow.com/questions/72027373/how-to-get-a-removed-reference-tuple-type-without-using-an-instance-in-c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3aa114dc5_0_78"/>
          <p:cNvSpPr txBox="1"/>
          <p:nvPr>
            <p:ph type="title"/>
          </p:nvPr>
        </p:nvSpPr>
        <p:spPr>
          <a:xfrm>
            <a:off x="1570568" y="274638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47" name="Google Shape;247;g113aa114dc5_0_78"/>
          <p:cNvSpPr txBox="1"/>
          <p:nvPr>
            <p:ph idx="1" type="body"/>
          </p:nvPr>
        </p:nvSpPr>
        <p:spPr>
          <a:xfrm>
            <a:off x="-1925" y="1476375"/>
            <a:ext cx="117474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fr-FR" sz="2700"/>
              <a:t>Rappel de la problématique :</a:t>
            </a:r>
            <a:endParaRPr sz="2700"/>
          </a:p>
          <a:p>
            <a:pPr indent="-336550" lvl="1" marL="63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fr-FR" sz="2300"/>
              <a:t>Développer un système de suggestion de tags vis-à-vis de questions sur le site stack overflow</a:t>
            </a:r>
            <a:endParaRPr sz="2700"/>
          </a:p>
        </p:txBody>
      </p:sp>
      <p:sp>
        <p:nvSpPr>
          <p:cNvPr id="248" name="Google Shape;248;g113aa114dc5_0_78"/>
          <p:cNvSpPr txBox="1"/>
          <p:nvPr>
            <p:ph idx="12" type="sldNum"/>
          </p:nvPr>
        </p:nvSpPr>
        <p:spPr>
          <a:xfrm>
            <a:off x="10528301" y="6643688"/>
            <a:ext cx="1071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/>
          </a:p>
        </p:txBody>
      </p:sp>
      <p:sp>
        <p:nvSpPr>
          <p:cNvPr id="249" name="Google Shape;249;g113aa114dc5_0_78"/>
          <p:cNvSpPr txBox="1"/>
          <p:nvPr/>
        </p:nvSpPr>
        <p:spPr>
          <a:xfrm>
            <a:off x="-13625" y="2969775"/>
            <a:ext cx="118869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12C7E"/>
              </a:buClr>
              <a:buSzPts val="2700"/>
              <a:buFont typeface="Arial"/>
              <a:buChar char="•"/>
            </a:pPr>
            <a:r>
              <a:rPr b="0" i="0" lang="fr-FR" sz="27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Résultats :</a:t>
            </a:r>
            <a:endParaRPr b="0" i="0" sz="2700" u="none" cap="none" strike="noStrike">
              <a:solidFill>
                <a:srgbClr val="B12C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E88"/>
              </a:buClr>
              <a:buSzPts val="1700"/>
              <a:buFont typeface="Arial"/>
              <a:buChar char="•"/>
            </a:pPr>
            <a:r>
              <a:rPr b="0" i="0" lang="fr-FR" sz="23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Une modélisation non-supervisée donne des résultats moyens mais permet d’obtenir des mots clés par question qui ne sont pas incohérents</a:t>
            </a:r>
            <a:endParaRPr b="0" i="0" sz="23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E88"/>
              </a:buClr>
              <a:buSzPts val="1700"/>
              <a:buFont typeface="Arial"/>
              <a:buChar char="•"/>
            </a:pPr>
            <a:r>
              <a:rPr b="0" i="0" lang="fr-FR" sz="23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Les méthodes supervisées après optimisation des hyperparamètres donnent de meilleurs résultats</a:t>
            </a:r>
            <a:endParaRPr b="0" i="0" sz="23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63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E88"/>
              </a:buClr>
              <a:buSzPts val="1700"/>
              <a:buFont typeface="Arial"/>
              <a:buChar char="•"/>
            </a:pPr>
            <a:r>
              <a:rPr b="0" i="0" lang="fr-FR" sz="23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Les modèles SGD et SVM présentent les meilleurs résultats et permettent une mise en production pour répondre à la problématique</a:t>
            </a:r>
            <a:endParaRPr b="0" i="0" sz="23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113aa114dc5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925" y="168775"/>
            <a:ext cx="3223731" cy="903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72d8cb8b_0_295"/>
          <p:cNvSpPr/>
          <p:nvPr/>
        </p:nvSpPr>
        <p:spPr>
          <a:xfrm>
            <a:off x="296091" y="5608320"/>
            <a:ext cx="2743200" cy="115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2472d8cb8b_0_295"/>
          <p:cNvSpPr txBox="1"/>
          <p:nvPr>
            <p:ph type="ctrTitle"/>
          </p:nvPr>
        </p:nvSpPr>
        <p:spPr>
          <a:xfrm>
            <a:off x="3460800" y="581925"/>
            <a:ext cx="8150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200"/>
              <a:t>Projet 5 - Catégoriser automatiquement des questions</a:t>
            </a:r>
            <a:endParaRPr sz="3200"/>
          </a:p>
        </p:txBody>
      </p:sp>
      <p:sp>
        <p:nvSpPr>
          <p:cNvPr id="258" name="Google Shape;258;g12472d8cb8b_0_295"/>
          <p:cNvSpPr/>
          <p:nvPr/>
        </p:nvSpPr>
        <p:spPr>
          <a:xfrm>
            <a:off x="4394899" y="3854000"/>
            <a:ext cx="5626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Aurélien Corroyer-Dulmont, PhD</a:t>
            </a:r>
            <a:endParaRPr b="1" i="0" sz="20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Ingénieur imagerie médicale</a:t>
            </a:r>
            <a:endParaRPr b="1" i="1" sz="20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ICAEN · L'université de Caen Normandie bientôt propriétaire de son  patrimoine immobilier - Cotentin Web le Site" id="259" name="Google Shape;259;g12472d8cb8b_0_295"/>
          <p:cNvSpPr/>
          <p:nvPr/>
        </p:nvSpPr>
        <p:spPr>
          <a:xfrm>
            <a:off x="1679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ICAEN · L'université de Caen Normandie bientôt propriétaire de son  patrimoine immobilier - Cotentin Web le Site" id="260" name="Google Shape;260;g12472d8cb8b_0_295"/>
          <p:cNvSpPr/>
          <p:nvPr/>
        </p:nvSpPr>
        <p:spPr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UNICAEN · L'université de Caen Normandie bientôt propriétaire de son  patrimoine immobilier - Cotentin Web le Site" id="261" name="Google Shape;261;g12472d8cb8b_0_295"/>
          <p:cNvSpPr/>
          <p:nvPr/>
        </p:nvSpPr>
        <p:spPr>
          <a:xfrm>
            <a:off x="1984375" y="160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2472d8cb8b_0_295"/>
          <p:cNvSpPr/>
          <p:nvPr/>
        </p:nvSpPr>
        <p:spPr>
          <a:xfrm>
            <a:off x="2829104" y="6174834"/>
            <a:ext cx="6210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Formation OPENCLASSROOMS – Ingénieur Machine Learning</a:t>
            </a:r>
            <a:endParaRPr b="1" i="1" sz="140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2472d8cb8b_0_295"/>
          <p:cNvSpPr/>
          <p:nvPr/>
        </p:nvSpPr>
        <p:spPr>
          <a:xfrm>
            <a:off x="10649297" y="6205163"/>
            <a:ext cx="15798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fr-FR" sz="1050" u="none" cap="none" strike="noStrike">
                <a:solidFill>
                  <a:srgbClr val="005EAA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b="1" i="1" sz="1050" u="none" cap="none" strike="noStrike">
              <a:solidFill>
                <a:srgbClr val="005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g12472d8cb8b_0_295"/>
          <p:cNvPicPr preferRelativeResize="0"/>
          <p:nvPr/>
        </p:nvPicPr>
        <p:blipFill rotWithShape="1">
          <a:blip r:embed="rId3">
            <a:alphaModFix/>
          </a:blip>
          <a:srcRect b="8410" l="6516" r="7734" t="10565"/>
          <a:stretch/>
        </p:blipFill>
        <p:spPr>
          <a:xfrm>
            <a:off x="470264" y="5738948"/>
            <a:ext cx="1959428" cy="106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80e60009_0_15"/>
          <p:cNvSpPr txBox="1"/>
          <p:nvPr>
            <p:ph idx="12" type="sldNum"/>
          </p:nvPr>
        </p:nvSpPr>
        <p:spPr>
          <a:xfrm>
            <a:off x="10528301" y="6643688"/>
            <a:ext cx="1071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 b="0"/>
          </a:p>
        </p:txBody>
      </p:sp>
      <p:sp>
        <p:nvSpPr>
          <p:cNvPr id="59" name="Google Shape;59;g10f80e60009_0_15"/>
          <p:cNvSpPr txBox="1"/>
          <p:nvPr>
            <p:ph type="title"/>
          </p:nvPr>
        </p:nvSpPr>
        <p:spPr>
          <a:xfrm>
            <a:off x="1051984" y="217683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Rappel de l’appel à projet</a:t>
            </a:r>
            <a:endParaRPr/>
          </a:p>
        </p:txBody>
      </p:sp>
      <p:sp>
        <p:nvSpPr>
          <p:cNvPr id="60" name="Google Shape;60;g10f80e60009_0_15"/>
          <p:cNvSpPr txBox="1"/>
          <p:nvPr>
            <p:ph idx="1" type="body"/>
          </p:nvPr>
        </p:nvSpPr>
        <p:spPr>
          <a:xfrm>
            <a:off x="265650" y="1562150"/>
            <a:ext cx="11817000" cy="4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</a:pPr>
            <a:r>
              <a:rPr lang="fr-FR"/>
              <a:t>Problématique 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Pour poser une question sur </a:t>
            </a:r>
            <a:r>
              <a:rPr b="1" i="1" lang="fr-FR"/>
              <a:t>stack overflow</a:t>
            </a:r>
            <a:r>
              <a:rPr lang="fr-FR"/>
              <a:t> il faut proposer plusieurs tags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Pour de nouveaux utilisateurs ce n’est pas forcément évident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fr-FR"/>
              <a:t>Objectif 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Développez un système de suggestion de tags pour le site utilisant un algorithme de machine learning qui assignera automatiquement plusieurs tags à une question posée.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Données 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Base de données d’anciennes publications sur le sites comportant une question, un titre et des tags.</a:t>
            </a:r>
            <a:endParaRPr/>
          </a:p>
        </p:txBody>
      </p:sp>
      <p:pic>
        <p:nvPicPr>
          <p:cNvPr id="61" name="Google Shape;61;g10f80e60009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925" y="168775"/>
            <a:ext cx="3223731" cy="903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1fdae82ee_0_17"/>
          <p:cNvSpPr txBox="1"/>
          <p:nvPr>
            <p:ph idx="12" type="sldNum"/>
          </p:nvPr>
        </p:nvSpPr>
        <p:spPr>
          <a:xfrm>
            <a:off x="10528301" y="6643688"/>
            <a:ext cx="1071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 b="0"/>
          </a:p>
        </p:txBody>
      </p:sp>
      <p:sp>
        <p:nvSpPr>
          <p:cNvPr id="67" name="Google Shape;67;g111fdae82ee_0_17"/>
          <p:cNvSpPr txBox="1"/>
          <p:nvPr>
            <p:ph idx="1" type="body"/>
          </p:nvPr>
        </p:nvSpPr>
        <p:spPr>
          <a:xfrm>
            <a:off x="-33300" y="1451375"/>
            <a:ext cx="12322500" cy="4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595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00"/>
              <a:buChar char="•"/>
            </a:pPr>
            <a:r>
              <a:rPr lang="fr-FR" sz="2500"/>
              <a:t>Requête SQL sélectionnant les meilleurs post, avec des tags</a:t>
            </a:r>
            <a:endParaRPr sz="2500"/>
          </a:p>
          <a:p>
            <a:pPr indent="-28245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00"/>
              <a:buChar char="●"/>
            </a:pPr>
            <a:r>
              <a:rPr lang="fr-FR" sz="2500"/>
              <a:t>Nettoyage des informations textuelles non-intéressantes :</a:t>
            </a:r>
            <a:endParaRPr sz="25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fr-FR" sz="2100"/>
              <a:t>Utilisation des “</a:t>
            </a:r>
            <a:r>
              <a:rPr i="1" lang="fr-FR" sz="2100"/>
              <a:t>regex” </a:t>
            </a:r>
            <a:r>
              <a:rPr lang="fr-FR" sz="2100"/>
              <a:t>pour supprimer le texte inutile </a:t>
            </a:r>
            <a:r>
              <a:rPr lang="fr-FR" sz="1800"/>
              <a:t>(</a:t>
            </a:r>
            <a:r>
              <a:rPr i="1" lang="fr-FR" sz="1800"/>
              <a:t>ex : “\”,”\n”,”\xa0”,”\s+”...</a:t>
            </a:r>
            <a:r>
              <a:rPr lang="fr-FR" sz="1800"/>
              <a:t>)</a:t>
            </a:r>
            <a:endParaRPr sz="18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fr-FR" sz="2100"/>
              <a:t>Suppression des “</a:t>
            </a:r>
            <a:r>
              <a:rPr i="1" lang="fr-FR" sz="2100"/>
              <a:t>stop-words</a:t>
            </a:r>
            <a:r>
              <a:rPr lang="fr-FR" sz="2100"/>
              <a:t>” </a:t>
            </a:r>
            <a:r>
              <a:rPr lang="fr-FR" sz="1800"/>
              <a:t>(</a:t>
            </a:r>
            <a:r>
              <a:rPr i="1" lang="fr-FR" sz="1800"/>
              <a:t>ex : “the”, “a”, “an”, “in”...</a:t>
            </a:r>
            <a:r>
              <a:rPr lang="fr-FR" sz="1800"/>
              <a:t>)</a:t>
            </a:r>
            <a:endParaRPr sz="1800"/>
          </a:p>
          <a:p>
            <a:pPr indent="-3683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Char char="•"/>
            </a:pPr>
            <a:r>
              <a:rPr lang="fr-FR" sz="2100"/>
              <a:t>Lemmatisation pour représenter les mots sous leur forme canonique </a:t>
            </a:r>
            <a:r>
              <a:rPr lang="fr-FR" sz="1800"/>
              <a:t>(</a:t>
            </a:r>
            <a:r>
              <a:rPr i="1" lang="fr-FR" sz="1800"/>
              <a:t>“am”, “are”, “is” =&gt; “be”</a:t>
            </a:r>
            <a:r>
              <a:rPr lang="fr-FR" sz="1800"/>
              <a:t>)</a:t>
            </a:r>
            <a:endParaRPr sz="1800"/>
          </a:p>
          <a:p>
            <a:pPr indent="-3619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•"/>
            </a:pPr>
            <a:r>
              <a:rPr lang="fr-FR" sz="2100"/>
              <a:t>Probabilité de lien entre les mots : utilisation des </a:t>
            </a:r>
            <a:r>
              <a:rPr i="1" lang="fr-FR" sz="2100"/>
              <a:t>bigram</a:t>
            </a:r>
            <a:endParaRPr i="1" sz="2100"/>
          </a:p>
          <a:p>
            <a:pPr indent="-3619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•"/>
            </a:pPr>
            <a:r>
              <a:rPr lang="fr-FR" sz="2100"/>
              <a:t>Suppression des balises html par</a:t>
            </a:r>
            <a:r>
              <a:rPr i="1" lang="fr-FR" sz="2100"/>
              <a:t> beautifulsoup</a:t>
            </a:r>
            <a:endParaRPr i="1" sz="21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</p:txBody>
      </p:sp>
      <p:sp>
        <p:nvSpPr>
          <p:cNvPr id="68" name="Google Shape;68;g111fdae82ee_0_17"/>
          <p:cNvSpPr txBox="1"/>
          <p:nvPr>
            <p:ph type="title"/>
          </p:nvPr>
        </p:nvSpPr>
        <p:spPr>
          <a:xfrm>
            <a:off x="1432984" y="141483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Nettoyage des données</a:t>
            </a:r>
            <a:endParaRPr/>
          </a:p>
        </p:txBody>
      </p:sp>
      <p:pic>
        <p:nvPicPr>
          <p:cNvPr id="69" name="Google Shape;69;g111fdae82ee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24" y="4376200"/>
            <a:ext cx="3540000" cy="24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11fdae82ee_0_17"/>
          <p:cNvSpPr/>
          <p:nvPr/>
        </p:nvSpPr>
        <p:spPr>
          <a:xfrm>
            <a:off x="3579550" y="5281100"/>
            <a:ext cx="549000" cy="5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g111fdae82ee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2675" y="4395450"/>
            <a:ext cx="3540000" cy="2397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111fdae82ee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5622" y="169025"/>
            <a:ext cx="1953925" cy="108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g111fdae82ee_0_17"/>
          <p:cNvSpPr/>
          <p:nvPr/>
        </p:nvSpPr>
        <p:spPr>
          <a:xfrm rot="5400000">
            <a:off x="9707450" y="5165525"/>
            <a:ext cx="549000" cy="5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11fdae82ee_0_17"/>
          <p:cNvSpPr txBox="1"/>
          <p:nvPr/>
        </p:nvSpPr>
        <p:spPr>
          <a:xfrm>
            <a:off x="8004350" y="4099725"/>
            <a:ext cx="395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“Aggressive JavaScript caching, I've run into a problem where I make changes to a few JavaScript files that are referenced in an HTML file, but the browser doesn't see the changes”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11fdae82ee_0_17"/>
          <p:cNvSpPr txBox="1"/>
          <p:nvPr/>
        </p:nvSpPr>
        <p:spPr>
          <a:xfrm>
            <a:off x="8001725" y="5700088"/>
            <a:ext cx="395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“aggressive javascript cach've run problem make changes javascript files referenced html file browser”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idx="12" type="sldNum"/>
          </p:nvPr>
        </p:nvSpPr>
        <p:spPr>
          <a:xfrm>
            <a:off x="10528301" y="6643688"/>
            <a:ext cx="107103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 b="0"/>
          </a:p>
        </p:txBody>
      </p:sp>
      <p:sp>
        <p:nvSpPr>
          <p:cNvPr id="81" name="Google Shape;81;p3"/>
          <p:cNvSpPr txBox="1"/>
          <p:nvPr>
            <p:ph type="title"/>
          </p:nvPr>
        </p:nvSpPr>
        <p:spPr>
          <a:xfrm>
            <a:off x="1432984" y="217683"/>
            <a:ext cx="932603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Exploration des données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-160725" y="1533000"/>
            <a:ext cx="126543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Exploration globale des variables d'intérêt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Les mots clés qui ont la plus grande fréquence d’apparition sont </a:t>
            </a:r>
            <a:r>
              <a:rPr i="1" lang="fr-FR"/>
              <a:t>“.net”, “C#”, “java”</a:t>
            </a:r>
            <a:endParaRPr i="1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Le nombre de tags moyen par question est autour de 2-3</a:t>
            </a:r>
            <a:endParaRPr b="1"/>
          </a:p>
        </p:txBody>
      </p:sp>
      <p:sp>
        <p:nvSpPr>
          <p:cNvPr id="83" name="Google Shape;83;p3"/>
          <p:cNvSpPr txBox="1"/>
          <p:nvPr/>
        </p:nvSpPr>
        <p:spPr>
          <a:xfrm>
            <a:off x="1590100" y="5737475"/>
            <a:ext cx="105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15497" l="0" r="0" t="15038"/>
          <a:stretch/>
        </p:blipFill>
        <p:spPr>
          <a:xfrm>
            <a:off x="407051" y="3127000"/>
            <a:ext cx="6129449" cy="31934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2526" y="3281825"/>
            <a:ext cx="4431475" cy="296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1fdae82ee_2_135"/>
          <p:cNvSpPr txBox="1"/>
          <p:nvPr>
            <p:ph type="title"/>
          </p:nvPr>
        </p:nvSpPr>
        <p:spPr>
          <a:xfrm>
            <a:off x="1432943" y="116888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Modélisation</a:t>
            </a:r>
            <a:endParaRPr/>
          </a:p>
        </p:txBody>
      </p:sp>
      <p:sp>
        <p:nvSpPr>
          <p:cNvPr id="92" name="Google Shape;92;g111fdae82ee_2_135"/>
          <p:cNvSpPr txBox="1"/>
          <p:nvPr>
            <p:ph idx="12" type="sldNum"/>
          </p:nvPr>
        </p:nvSpPr>
        <p:spPr>
          <a:xfrm>
            <a:off x="10528301" y="6643688"/>
            <a:ext cx="1071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/>
          </a:p>
        </p:txBody>
      </p:sp>
      <p:sp>
        <p:nvSpPr>
          <p:cNvPr id="93" name="Google Shape;93;g111fdae82ee_2_135"/>
          <p:cNvSpPr txBox="1"/>
          <p:nvPr/>
        </p:nvSpPr>
        <p:spPr>
          <a:xfrm>
            <a:off x="104700" y="1560075"/>
            <a:ext cx="115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50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Choix des modèles étudiés et méthodes d’extraction des features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111fdae82ee_2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225" y="5192775"/>
            <a:ext cx="1880550" cy="1051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g111fdae82ee_2_135"/>
          <p:cNvSpPr txBox="1"/>
          <p:nvPr/>
        </p:nvSpPr>
        <p:spPr>
          <a:xfrm>
            <a:off x="2052175" y="4399600"/>
            <a:ext cx="538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111fdae82ee_2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638" y="3603925"/>
            <a:ext cx="2648672" cy="801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g111fdae82ee_2_135"/>
          <p:cNvSpPr txBox="1"/>
          <p:nvPr/>
        </p:nvSpPr>
        <p:spPr>
          <a:xfrm>
            <a:off x="2588100" y="108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11fdae82ee_2_135"/>
          <p:cNvSpPr txBox="1"/>
          <p:nvPr/>
        </p:nvSpPr>
        <p:spPr>
          <a:xfrm>
            <a:off x="-1015575" y="2597850"/>
            <a:ext cx="517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Non-supervisé </a:t>
            </a: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LdaMulticore()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11fdae82ee_2_135"/>
          <p:cNvSpPr txBox="1"/>
          <p:nvPr/>
        </p:nvSpPr>
        <p:spPr>
          <a:xfrm>
            <a:off x="3834450" y="2597850"/>
            <a:ext cx="4523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Supervisés </a:t>
            </a: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LogisticRegression()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SGDClassifier()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MultinomialNB()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LinearSVC()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RandomForestClassifier()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11fdae82ee_2_135"/>
          <p:cNvSpPr txBox="1"/>
          <p:nvPr/>
        </p:nvSpPr>
        <p:spPr>
          <a:xfrm>
            <a:off x="7899425" y="2597850"/>
            <a:ext cx="4523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Extraction features</a:t>
            </a: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Bag-Of-Word()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Word2Vec()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111fdae82ee_2_1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44575" y="5116575"/>
            <a:ext cx="2007575" cy="12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72d8cb8b_0_109"/>
          <p:cNvSpPr txBox="1"/>
          <p:nvPr>
            <p:ph type="title"/>
          </p:nvPr>
        </p:nvSpPr>
        <p:spPr>
          <a:xfrm>
            <a:off x="1432943" y="116888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Modélisation non-supervisée</a:t>
            </a:r>
            <a:endParaRPr/>
          </a:p>
        </p:txBody>
      </p:sp>
      <p:sp>
        <p:nvSpPr>
          <p:cNvPr id="108" name="Google Shape;108;g12472d8cb8b_0_109"/>
          <p:cNvSpPr txBox="1"/>
          <p:nvPr>
            <p:ph idx="12" type="sldNum"/>
          </p:nvPr>
        </p:nvSpPr>
        <p:spPr>
          <a:xfrm>
            <a:off x="10528301" y="6643688"/>
            <a:ext cx="1071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/>
          </a:p>
        </p:txBody>
      </p:sp>
      <p:sp>
        <p:nvSpPr>
          <p:cNvPr id="109" name="Google Shape;109;g12472d8cb8b_0_109"/>
          <p:cNvSpPr txBox="1"/>
          <p:nvPr/>
        </p:nvSpPr>
        <p:spPr>
          <a:xfrm>
            <a:off x="104700" y="1560075"/>
            <a:ext cx="115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50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Modèle </a:t>
            </a:r>
            <a:r>
              <a:rPr b="0" i="1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LdaMulticore </a:t>
            </a: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pour extraction de mots-clés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2472d8cb8b_0_109"/>
          <p:cNvSpPr txBox="1"/>
          <p:nvPr/>
        </p:nvSpPr>
        <p:spPr>
          <a:xfrm>
            <a:off x="2588100" y="108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2472d8cb8b_0_109"/>
          <p:cNvSpPr txBox="1"/>
          <p:nvPr/>
        </p:nvSpPr>
        <p:spPr>
          <a:xfrm>
            <a:off x="1067450" y="5881375"/>
            <a:ext cx="1135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Un nombre de topic de 50 semble être assez représentatif du corpus de question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2472d8cb8b_0_109"/>
          <p:cNvSpPr txBox="1"/>
          <p:nvPr/>
        </p:nvSpPr>
        <p:spPr>
          <a:xfrm>
            <a:off x="271200" y="2926350"/>
            <a:ext cx="6689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1" marL="838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Evaluation du </a:t>
            </a:r>
            <a:r>
              <a:rPr b="1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nombre de topics</a:t>
            </a: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 représentatifs du corpus de mots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838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Etude du score de cohérence :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12472d8cb8b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4925" y="2475856"/>
            <a:ext cx="3293600" cy="32744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g12472d8cb8b_0_109"/>
          <p:cNvCxnSpPr/>
          <p:nvPr/>
        </p:nvCxnSpPr>
        <p:spPr>
          <a:xfrm flipH="1">
            <a:off x="8913675" y="2534000"/>
            <a:ext cx="3600" cy="2820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72d8cb8b_0_125"/>
          <p:cNvSpPr txBox="1"/>
          <p:nvPr>
            <p:ph type="title"/>
          </p:nvPr>
        </p:nvSpPr>
        <p:spPr>
          <a:xfrm>
            <a:off x="1432943" y="116888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Modélisation non-supervisée</a:t>
            </a:r>
            <a:endParaRPr/>
          </a:p>
        </p:txBody>
      </p:sp>
      <p:sp>
        <p:nvSpPr>
          <p:cNvPr id="121" name="Google Shape;121;g12472d8cb8b_0_125"/>
          <p:cNvSpPr txBox="1"/>
          <p:nvPr>
            <p:ph idx="12" type="sldNum"/>
          </p:nvPr>
        </p:nvSpPr>
        <p:spPr>
          <a:xfrm>
            <a:off x="10528301" y="6643688"/>
            <a:ext cx="1071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/>
          </a:p>
        </p:txBody>
      </p:sp>
      <p:sp>
        <p:nvSpPr>
          <p:cNvPr id="122" name="Google Shape;122;g12472d8cb8b_0_125"/>
          <p:cNvSpPr txBox="1"/>
          <p:nvPr/>
        </p:nvSpPr>
        <p:spPr>
          <a:xfrm>
            <a:off x="2588100" y="108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2472d8cb8b_0_125"/>
          <p:cNvSpPr txBox="1"/>
          <p:nvPr/>
        </p:nvSpPr>
        <p:spPr>
          <a:xfrm>
            <a:off x="854025" y="2454166"/>
            <a:ext cx="3000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(0.15883656, 'code'),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(0.04904402, 'string'),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(0.04549977, 'return'),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(0.027419357, 'write'),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(0.026723403, 'would'),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(0.025701026, 'output'),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(0.024962518, 'list'),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(0.023175692, 'find'),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(0.021499356, 'value'),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(0.021286612, 'method'),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(0.017863216, 'call'),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(0.01754858, 'base'),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(0.01726231, 'select'),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(0.016704714, 'array'),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(0.016365414, 'group'),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(0.016351862, 'stre'),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(0.015215631, 'date'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2472d8cb8b_0_125"/>
          <p:cNvSpPr txBox="1"/>
          <p:nvPr/>
        </p:nvSpPr>
        <p:spPr>
          <a:xfrm>
            <a:off x="115450" y="1844775"/>
            <a:ext cx="1010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Extraction des probabilités d’appartenance à des mots clés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2472d8cb8b_0_125"/>
          <p:cNvSpPr txBox="1"/>
          <p:nvPr/>
        </p:nvSpPr>
        <p:spPr>
          <a:xfrm>
            <a:off x="1842950" y="1156750"/>
            <a:ext cx="95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50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Modèle </a:t>
            </a:r>
            <a:r>
              <a:rPr b="0" i="1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LdaMulticore </a:t>
            </a: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pour extraction de mots-clés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2472d8cb8b_0_125"/>
          <p:cNvSpPr/>
          <p:nvPr/>
        </p:nvSpPr>
        <p:spPr>
          <a:xfrm>
            <a:off x="3812448" y="3754379"/>
            <a:ext cx="992100" cy="8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g12472d8cb8b_0_125"/>
          <p:cNvGraphicFramePr/>
          <p:nvPr/>
        </p:nvGraphicFramePr>
        <p:xfrm>
          <a:off x="5200650" y="26253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{1143560F-D4D4-4DA6-9167-E359E67A9A51}</a:tableStyleId>
              </a:tblPr>
              <a:tblGrid>
                <a:gridCol w="1578650"/>
                <a:gridCol w="1578650"/>
                <a:gridCol w="1578650"/>
                <a:gridCol w="1578650"/>
              </a:tblGrid>
              <a:tr h="33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-FR" sz="12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n°_Topic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-FR" sz="12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Keyword_1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-FR" sz="12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Keyword_2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-FR" sz="12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Keyword_3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2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page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much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2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2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message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2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query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2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question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stackoverflow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2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interface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2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process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bar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foo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2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application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  <a:tr h="32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develop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software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472d8cb8b_0_89"/>
          <p:cNvSpPr txBox="1"/>
          <p:nvPr>
            <p:ph type="title"/>
          </p:nvPr>
        </p:nvSpPr>
        <p:spPr>
          <a:xfrm>
            <a:off x="1432943" y="116888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Modélisation non-supervisée</a:t>
            </a:r>
            <a:endParaRPr/>
          </a:p>
        </p:txBody>
      </p:sp>
      <p:sp>
        <p:nvSpPr>
          <p:cNvPr id="134" name="Google Shape;134;g12472d8cb8b_0_89"/>
          <p:cNvSpPr txBox="1"/>
          <p:nvPr>
            <p:ph idx="12" type="sldNum"/>
          </p:nvPr>
        </p:nvSpPr>
        <p:spPr>
          <a:xfrm>
            <a:off x="10528301" y="6643688"/>
            <a:ext cx="1071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/>
          </a:p>
        </p:txBody>
      </p:sp>
      <p:sp>
        <p:nvSpPr>
          <p:cNvPr id="135" name="Google Shape;135;g12472d8cb8b_0_89"/>
          <p:cNvSpPr txBox="1"/>
          <p:nvPr/>
        </p:nvSpPr>
        <p:spPr>
          <a:xfrm>
            <a:off x="1842950" y="876099"/>
            <a:ext cx="95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50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Modèle </a:t>
            </a:r>
            <a:r>
              <a:rPr b="0" i="1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LdaMulticore </a:t>
            </a: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pour extraction de mots-clés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2472d8cb8b_0_89"/>
          <p:cNvSpPr txBox="1"/>
          <p:nvPr/>
        </p:nvSpPr>
        <p:spPr>
          <a:xfrm>
            <a:off x="2588100" y="108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12472d8cb8b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3344" y="1526393"/>
            <a:ext cx="4265426" cy="465110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g12472d8cb8b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2751" y="1535068"/>
            <a:ext cx="3954709" cy="465110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g12472d8cb8b_0_89"/>
          <p:cNvSpPr txBox="1"/>
          <p:nvPr/>
        </p:nvSpPr>
        <p:spPr>
          <a:xfrm>
            <a:off x="1484175" y="6186175"/>
            <a:ext cx="1078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0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Les résultats ne sont pas incongrus mais un modèle supervisée pourrait peut-être faire mieux</a:t>
            </a:r>
            <a:endParaRPr b="0" i="0" sz="20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72d8cb8b_0_151"/>
          <p:cNvSpPr txBox="1"/>
          <p:nvPr>
            <p:ph type="title"/>
          </p:nvPr>
        </p:nvSpPr>
        <p:spPr>
          <a:xfrm>
            <a:off x="1432943" y="116888"/>
            <a:ext cx="932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Modélisation supervisée</a:t>
            </a:r>
            <a:endParaRPr/>
          </a:p>
        </p:txBody>
      </p:sp>
      <p:sp>
        <p:nvSpPr>
          <p:cNvPr id="146" name="Google Shape;146;g12472d8cb8b_0_151"/>
          <p:cNvSpPr txBox="1"/>
          <p:nvPr>
            <p:ph idx="12" type="sldNum"/>
          </p:nvPr>
        </p:nvSpPr>
        <p:spPr>
          <a:xfrm>
            <a:off x="10528301" y="6643688"/>
            <a:ext cx="1071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r>
              <a:rPr b="0" lang="fr-FR"/>
              <a:t> / 18</a:t>
            </a:r>
            <a:endParaRPr/>
          </a:p>
        </p:txBody>
      </p:sp>
      <p:sp>
        <p:nvSpPr>
          <p:cNvPr id="147" name="Google Shape;147;g12472d8cb8b_0_151"/>
          <p:cNvSpPr txBox="1"/>
          <p:nvPr/>
        </p:nvSpPr>
        <p:spPr>
          <a:xfrm>
            <a:off x="104700" y="1560075"/>
            <a:ext cx="115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50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12C7E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Préparation des données pour les modélisations supervisées</a:t>
            </a:r>
            <a:r>
              <a:rPr b="0" i="1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800" u="none" cap="none" strike="noStrike">
                <a:solidFill>
                  <a:srgbClr val="B12C7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2472d8cb8b_0_151"/>
          <p:cNvSpPr txBox="1"/>
          <p:nvPr/>
        </p:nvSpPr>
        <p:spPr>
          <a:xfrm>
            <a:off x="2588100" y="108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2472d8cb8b_0_151"/>
          <p:cNvSpPr txBox="1"/>
          <p:nvPr/>
        </p:nvSpPr>
        <p:spPr>
          <a:xfrm>
            <a:off x="261025" y="2331188"/>
            <a:ext cx="110694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Sélection des tags les plus fréquents (50 sur les 4286 initiaux)</a:t>
            </a:r>
            <a:r>
              <a:rPr b="1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3" marL="18288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 50 tags apparaissent 1264 à 89 fois dans le dataset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Création d’un dictionnaire de mots compris dans le corpus: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3" marL="18288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000"/>
              <a:buFont typeface="Arial"/>
              <a:buChar char="–"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Renvoi un dictionnaire de mots fréquents de 3962 mots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Split des données d'entraînement (</a:t>
            </a:r>
            <a:r>
              <a:rPr b="0" i="1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b="0" i="1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Binarisation des données de tags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E88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Extraction des features par méthode de Bag-Of-Words</a:t>
            </a:r>
            <a:endParaRPr b="0" i="0" sz="2400" u="none" cap="none" strike="noStrike">
              <a:solidFill>
                <a:srgbClr val="003E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3E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èle par défaut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2009-03-31T10:26:40Z</dcterms:created>
  <dc:creator>Sophie TAILLARD</dc:creator>
</cp:coreProperties>
</file>