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orbel" panose="020B0503020204020204" pitchFamily="34" charset="0"/>
      <p:regular r:id="rId10"/>
      <p:bold r:id="rId11"/>
      <p:italic r:id="rId12"/>
      <p:boldItalic r:id="rId13"/>
    </p:embeddedFont>
    <p:embeddedFont>
      <p:font typeface="Noto Serif Display ExtraCondensed" panose="020B0604020202020204"/>
      <p:regular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Bold" panose="00000800000000000000" charset="0"/>
      <p:regular r:id="rId19"/>
    </p:embeddedFont>
    <p:embeddedFont>
      <p:font typeface="Public Sans Bold" panose="020B0604020202020204" charset="0"/>
      <p:regular r:id="rId20"/>
    </p:embeddedFont>
    <p:embeddedFont>
      <p:font typeface="Public Sans Thin" panose="020B0604020202020204" charset="0"/>
      <p:regular r:id="rId21"/>
    </p:embeddedFont>
    <p:embeddedFont>
      <p:font typeface="Tahoma" panose="020B0604030504040204" pitchFamily="34" charset="0"/>
      <p:regular r:id="rId22"/>
      <p:bold r:id="rId23"/>
    </p:embeddedFont>
    <p:embeddedFont>
      <p:font typeface="TT Drugs" panose="020B0604020202020204" charset="0"/>
      <p:regular r:id="rId24"/>
    </p:embeddedFont>
    <p:embeddedFont>
      <p:font typeface="TT Drugs Bold" panose="020B0604020202020204" charset="0"/>
      <p:regular r:id="rId25"/>
    </p:embeddedFont>
    <p:embeddedFont>
      <p:font typeface="TT Drugs Bold Italics" panose="020B0604020202020204" charset="0"/>
      <p:regular r:id="rId26"/>
    </p:embeddedFont>
    <p:embeddedFont>
      <p:font typeface="TT Drugs Italics" panose="020B0604020202020204" charset="0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1914" y="7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819150" y="-7144"/>
            <a:ext cx="7522368" cy="10294145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2602" y="2070103"/>
            <a:ext cx="12861933" cy="3924299"/>
          </a:xfrm>
        </p:spPr>
        <p:txBody>
          <a:bodyPr anchor="b">
            <a:normAutofit/>
          </a:bodyPr>
          <a:lstStyle>
            <a:lvl1pPr algn="r">
              <a:defRPr sz="9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73066" y="5994401"/>
            <a:ext cx="10481468" cy="2082801"/>
          </a:xfrm>
        </p:spPr>
        <p:txBody>
          <a:bodyPr anchor="t">
            <a:normAutofit/>
          </a:bodyPr>
          <a:lstStyle>
            <a:lvl1pPr marL="0" indent="0" algn="r">
              <a:buNone/>
              <a:defRPr sz="3150"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98618" y="8824913"/>
            <a:ext cx="6486066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74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7099298"/>
            <a:ext cx="15028067" cy="85010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90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7" y="7949405"/>
            <a:ext cx="15028067" cy="740568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840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1028700"/>
            <a:ext cx="15028067" cy="4572000"/>
          </a:xfrm>
        </p:spPr>
        <p:txBody>
          <a:bodyPr anchor="ctr">
            <a:normAutofit/>
          </a:bodyPr>
          <a:lstStyle>
            <a:lvl1pPr algn="ct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9" y="6515100"/>
            <a:ext cx="15028070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856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655217" y="5143499"/>
            <a:ext cx="12799223" cy="5715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700"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67" cy="21717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11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4962872"/>
            <a:ext cx="15028064" cy="2203200"/>
          </a:xfrm>
        </p:spPr>
        <p:txBody>
          <a:bodyPr anchor="b">
            <a:normAutofit/>
          </a:bodyPr>
          <a:lstStyle>
            <a:lvl1pPr algn="r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6072"/>
            <a:ext cx="15028065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781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397918" y="1294535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6340138" y="4229099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2318" y="1028701"/>
            <a:ext cx="13485018" cy="4114799"/>
          </a:xfrm>
        </p:spPr>
        <p:txBody>
          <a:bodyPr anchor="ctr">
            <a:normAutofit/>
          </a:bodyPr>
          <a:lstStyle>
            <a:lvl1pPr algn="ctr">
              <a:defRPr sz="48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70" y="5829300"/>
            <a:ext cx="15028065" cy="13335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3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8" y="7162800"/>
            <a:ext cx="15028065" cy="1524000"/>
          </a:xfrm>
        </p:spPr>
        <p:txBody>
          <a:bodyPr anchor="t">
            <a:normAutofit/>
          </a:bodyPr>
          <a:lstStyle>
            <a:lvl1pPr marL="0" indent="0" algn="r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70" y="1028701"/>
            <a:ext cx="15028068" cy="409098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26469" y="5257800"/>
            <a:ext cx="1502807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7" y="6515100"/>
            <a:ext cx="1502807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64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69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598983" y="1028700"/>
            <a:ext cx="2655554" cy="7658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6468" y="1028700"/>
            <a:ext cx="12029613" cy="76581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7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6427785" y="8800697"/>
            <a:ext cx="8267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79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8419" y="4000498"/>
            <a:ext cx="13396121" cy="3165573"/>
          </a:xfrm>
        </p:spPr>
        <p:txBody>
          <a:bodyPr anchor="b"/>
          <a:lstStyle>
            <a:lvl1pPr algn="r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58417" y="7166072"/>
            <a:ext cx="1339612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03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6469" y="4000499"/>
            <a:ext cx="7342583" cy="4686302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1951" y="4000500"/>
            <a:ext cx="7342584" cy="4686300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99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8269" y="3987800"/>
            <a:ext cx="6910782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6467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320731" y="4000500"/>
            <a:ext cx="6933806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>
                <a:solidFill>
                  <a:schemeClr val="accent1">
                    <a:lumMod val="75000"/>
                  </a:schemeClr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911951" y="5003006"/>
            <a:ext cx="7342584" cy="3683793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29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85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7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69" y="2400300"/>
            <a:ext cx="5323682" cy="2057400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3050" y="1028699"/>
            <a:ext cx="9361485" cy="7658102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6469" y="4457700"/>
            <a:ext cx="5323682" cy="2743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4086" y="2628899"/>
            <a:ext cx="8139237" cy="2057400"/>
          </a:xfrm>
        </p:spPr>
        <p:txBody>
          <a:bodyPr anchor="b">
            <a:normAutofit/>
          </a:bodyPr>
          <a:lstStyle>
            <a:lvl1pPr algn="ctr">
              <a:defRPr sz="4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392023" y="1371600"/>
            <a:ext cx="4921461" cy="6858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24086" y="4686299"/>
            <a:ext cx="8139237" cy="2743200"/>
          </a:xfrm>
        </p:spPr>
        <p:txBody>
          <a:bodyPr>
            <a:normAutofit/>
          </a:bodyPr>
          <a:lstStyle>
            <a:lvl1pPr marL="0" indent="0" algn="ctr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0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226219" y="1"/>
            <a:ext cx="3655220" cy="10287002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6467" y="1028701"/>
            <a:ext cx="15028070" cy="26288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6466" y="4000499"/>
            <a:ext cx="15028070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598984" y="8824913"/>
            <a:ext cx="17145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10/9/2025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58419" y="8824913"/>
            <a:ext cx="10626266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27785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245B6F-81CE-A89C-B0F0-4D1840B3D3F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10086340"/>
            <a:ext cx="1030288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CF022B">
                    <a:alpha val="50000"/>
                  </a:srgb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92438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3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7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1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/>
          <p:nvPr/>
        </p:nvSpPr>
        <p:spPr>
          <a:xfrm>
            <a:off x="0" y="1664797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flipV="1">
            <a:off x="4009581" y="0"/>
            <a:ext cx="0" cy="1664797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 flipV="1">
            <a:off x="14278419" y="0"/>
            <a:ext cx="0" cy="1664797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028700" y="5756877"/>
            <a:ext cx="16230600" cy="4530123"/>
            <a:chOff x="0" y="0"/>
            <a:chExt cx="2514545" cy="70183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514545" cy="701835"/>
            </a:xfrm>
            <a:custGeom>
              <a:avLst/>
              <a:gdLst/>
              <a:ahLst/>
              <a:cxnLst/>
              <a:rect l="l" t="t" r="r" b="b"/>
              <a:pathLst>
                <a:path w="2514545" h="701835">
                  <a:moveTo>
                    <a:pt x="0" y="0"/>
                  </a:moveTo>
                  <a:lnTo>
                    <a:pt x="2514545" y="0"/>
                  </a:lnTo>
                  <a:lnTo>
                    <a:pt x="2514545" y="701835"/>
                  </a:lnTo>
                  <a:lnTo>
                    <a:pt x="0" y="701835"/>
                  </a:lnTo>
                  <a:close/>
                </a:path>
              </a:pathLst>
            </a:custGeom>
            <a:blipFill>
              <a:blip r:embed="rId2"/>
              <a:stretch>
                <a:fillRect t="-50654" b="-50654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" name="AutoShape 10"/>
          <p:cNvSpPr/>
          <p:nvPr/>
        </p:nvSpPr>
        <p:spPr>
          <a:xfrm flipH="1">
            <a:off x="0" y="5761639"/>
            <a:ext cx="10287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1"/>
          <p:cNvSpPr/>
          <p:nvPr/>
        </p:nvSpPr>
        <p:spPr>
          <a:xfrm flipH="1">
            <a:off x="17255356" y="5761639"/>
            <a:ext cx="10287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419956" y="2404096"/>
            <a:ext cx="17448088" cy="1936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6000" spc="-240" dirty="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ANALYZING   U.S.  MARKET</a:t>
            </a:r>
          </a:p>
          <a:p>
            <a:pPr algn="ctr">
              <a:lnSpc>
                <a:spcPts val="7100"/>
              </a:lnSpc>
            </a:pPr>
            <a:r>
              <a:rPr lang="en-US" sz="6000" spc="-213" dirty="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CONSUMER SPENDING PATTERNS (2010S)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04594" y="691515"/>
            <a:ext cx="2878812" cy="33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dirty="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PRESENTATION</a:t>
            </a:r>
          </a:p>
        </p:txBody>
      </p:sp>
      <p:sp>
        <p:nvSpPr>
          <p:cNvPr id="14" name="Freeform 14"/>
          <p:cNvSpPr/>
          <p:nvPr/>
        </p:nvSpPr>
        <p:spPr>
          <a:xfrm>
            <a:off x="152400" y="537281"/>
            <a:ext cx="1045736" cy="1031328"/>
          </a:xfrm>
          <a:custGeom>
            <a:avLst/>
            <a:gdLst/>
            <a:ahLst/>
            <a:cxnLst/>
            <a:rect l="l" t="t" r="r" b="b"/>
            <a:pathLst>
              <a:path w="1289710" h="1264421">
                <a:moveTo>
                  <a:pt x="0" y="0"/>
                </a:moveTo>
                <a:lnTo>
                  <a:pt x="1289710" y="0"/>
                </a:lnTo>
                <a:lnTo>
                  <a:pt x="1289710" y="1264421"/>
                </a:lnTo>
                <a:lnTo>
                  <a:pt x="0" y="1264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50000"/>
              </a:srgbClr>
            </a:outerShdw>
            <a:reflection stA="40000" endPos="65000" dist="50800" dir="5400000" sy="-100000" algn="bl" rotWithShape="0"/>
          </a:effectLst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5503007" y="511406"/>
            <a:ext cx="2448300" cy="64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AURELIEN LEGENDRE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664797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V="1">
            <a:off x="4009581" y="0"/>
            <a:ext cx="0" cy="1664797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14278419" y="0"/>
            <a:ext cx="0" cy="1664797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0" y="9494622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 flipV="1">
            <a:off x="18288000" y="1664797"/>
            <a:ext cx="0" cy="2106786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2"/>
          <p:cNvSpPr txBox="1"/>
          <p:nvPr/>
        </p:nvSpPr>
        <p:spPr>
          <a:xfrm>
            <a:off x="7238856" y="694199"/>
            <a:ext cx="3810287" cy="33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MARKET ANALYSIS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52599" y="1986598"/>
            <a:ext cx="16198707" cy="10864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000" b="1" spc="-89" dirty="0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THIS PROJECT AIMS TO EXPLORE </a:t>
            </a:r>
            <a:endParaRPr lang="pl-PL" sz="3000" b="1" spc="-89" dirty="0">
              <a:solidFill>
                <a:srgbClr val="545454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3000"/>
              </a:lnSpc>
            </a:pPr>
            <a:r>
              <a:rPr lang="en-US" sz="3000" b="1" spc="-89" dirty="0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HOW U.S. CONSUMER SPENDING EVOLVED DURING THE 2010S</a:t>
            </a:r>
            <a:r>
              <a:rPr lang="pl-PL" sz="3000" b="1" spc="-89" dirty="0">
                <a:solidFill>
                  <a:srgbClr val="545454"/>
                </a:solidFill>
                <a:latin typeface="Poppins Bold"/>
                <a:ea typeface="Poppins Bold"/>
                <a:cs typeface="Poppins Bold"/>
                <a:sym typeface="Poppins Bold"/>
              </a:rPr>
              <a:t>.</a:t>
            </a:r>
            <a:endParaRPr lang="en-US" sz="3000" b="1" spc="-89" dirty="0">
              <a:solidFill>
                <a:srgbClr val="545454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2400"/>
              </a:lnSpc>
            </a:pPr>
            <a:r>
              <a:rPr lang="en-US" sz="2400" spc="-72" dirty="0">
                <a:solidFill>
                  <a:srgbClr val="545454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2CD91322-3827-C702-1F25-B79B9C5BF8DD}"/>
              </a:ext>
            </a:extLst>
          </p:cNvPr>
          <p:cNvSpPr/>
          <p:nvPr/>
        </p:nvSpPr>
        <p:spPr>
          <a:xfrm>
            <a:off x="152400" y="537281"/>
            <a:ext cx="1045736" cy="1031328"/>
          </a:xfrm>
          <a:custGeom>
            <a:avLst/>
            <a:gdLst/>
            <a:ahLst/>
            <a:cxnLst/>
            <a:rect l="l" t="t" r="r" b="b"/>
            <a:pathLst>
              <a:path w="1289710" h="1264421">
                <a:moveTo>
                  <a:pt x="0" y="0"/>
                </a:moveTo>
                <a:lnTo>
                  <a:pt x="1289710" y="0"/>
                </a:lnTo>
                <a:lnTo>
                  <a:pt x="1289710" y="1264421"/>
                </a:lnTo>
                <a:lnTo>
                  <a:pt x="0" y="1264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50000"/>
              </a:srgbClr>
            </a:outerShdw>
            <a:reflection stA="40000" endPos="65000" dist="50800" dir="5400000" sy="-100000" algn="bl" rotWithShape="0"/>
          </a:effectLst>
        </p:spPr>
        <p:txBody>
          <a:bodyPr/>
          <a:lstStyle/>
          <a:p>
            <a:endParaRPr lang="en-US"/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7601C135-8DA2-045E-A735-6BAB4934F551}"/>
              </a:ext>
            </a:extLst>
          </p:cNvPr>
          <p:cNvSpPr txBox="1"/>
          <p:nvPr/>
        </p:nvSpPr>
        <p:spPr>
          <a:xfrm>
            <a:off x="15503007" y="511406"/>
            <a:ext cx="2448300" cy="64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AURELIEN LEGENDRE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B0CC38-ABD5-AC24-0669-0EC7C0C2CE77}"/>
              </a:ext>
            </a:extLst>
          </p:cNvPr>
          <p:cNvSpPr txBox="1"/>
          <p:nvPr/>
        </p:nvSpPr>
        <p:spPr>
          <a:xfrm>
            <a:off x="2826698" y="3182540"/>
            <a:ext cx="15124607" cy="642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0"/>
              </a:lnSpc>
            </a:pPr>
            <a:r>
              <a:rPr lang="pl-PL" sz="2000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We will see in the presentation the evolution of the transaction volume and amount during the decade and as well the market segmentation.</a:t>
            </a:r>
            <a:endParaRPr lang="en-US" sz="2000" b="1" i="1" spc="20" dirty="0">
              <a:solidFill>
                <a:srgbClr val="545454"/>
              </a:solidFill>
              <a:latin typeface="TT Drugs Bold Italics"/>
              <a:ea typeface="TT Drugs Bold Italics"/>
              <a:cs typeface="TT Drugs Bold Italics"/>
              <a:sym typeface="TT Drugs Bold Itali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2F2534-5C2C-9CB7-6493-E7A8312E702C}"/>
              </a:ext>
            </a:extLst>
          </p:cNvPr>
          <p:cNvSpPr txBox="1"/>
          <p:nvPr/>
        </p:nvSpPr>
        <p:spPr>
          <a:xfrm>
            <a:off x="2826698" y="4166858"/>
            <a:ext cx="15124607" cy="46435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0"/>
              </a:lnSpc>
            </a:pPr>
            <a:r>
              <a:rPr lang="pl-PL" sz="2000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To perform the analysis, and due the volume of data +13 million rows on the transaction table, I choosed Jupyter Notebook with the </a:t>
            </a:r>
            <a:r>
              <a:rPr lang="pl-PL" sz="2000" b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PySpark</a:t>
            </a:r>
            <a:r>
              <a:rPr lang="pl-PL" sz="2000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 library.</a:t>
            </a:r>
            <a:endParaRPr lang="pl-PL" sz="2000" b="1" spc="20" dirty="0">
              <a:solidFill>
                <a:srgbClr val="545454"/>
              </a:solidFill>
              <a:latin typeface="TT Drugs Bold Italics"/>
              <a:ea typeface="TT Drugs Italics"/>
              <a:cs typeface="TT Drugs Italics"/>
              <a:sym typeface="TT Drugs Bold Italics"/>
            </a:endParaRPr>
          </a:p>
          <a:p>
            <a:pPr>
              <a:lnSpc>
                <a:spcPts val="2600"/>
              </a:lnSpc>
            </a:pPr>
            <a:r>
              <a:rPr lang="pl-PL" sz="2000" spc="20" dirty="0">
                <a:solidFill>
                  <a:srgbClr val="545454"/>
                </a:solidFill>
                <a:latin typeface="TT Drugs Italics"/>
                <a:sym typeface="TT Drugs Bold Italics"/>
              </a:rPr>
              <a:t>I used the </a:t>
            </a:r>
            <a:r>
              <a:rPr lang="pl-PL" sz="2000" b="1" spc="20" dirty="0">
                <a:solidFill>
                  <a:srgbClr val="545454"/>
                </a:solidFill>
                <a:latin typeface="TT Drugs Italics"/>
                <a:sym typeface="TT Drugs Bold Italics"/>
              </a:rPr>
              <a:t>Extract – Transform – Load process </a:t>
            </a:r>
            <a:r>
              <a:rPr lang="pl-PL" sz="2000" spc="20" dirty="0">
                <a:solidFill>
                  <a:srgbClr val="545454"/>
                </a:solidFill>
                <a:latin typeface="TT Drugs Italics"/>
                <a:sym typeface="TT Drugs Bold Italics"/>
              </a:rPr>
              <a:t>by connecting to the database (kaggle.com which contains millions available cases).</a:t>
            </a:r>
          </a:p>
          <a:p>
            <a:pPr>
              <a:lnSpc>
                <a:spcPts val="2600"/>
              </a:lnSpc>
            </a:pPr>
            <a:r>
              <a:rPr lang="pl-PL" sz="2000" spc="20" dirty="0">
                <a:solidFill>
                  <a:srgbClr val="545454"/>
                </a:solidFill>
                <a:latin typeface="TT Drugs Italics"/>
                <a:sym typeface="TT Drugs Bold Italics"/>
              </a:rPr>
              <a:t>Then during the </a:t>
            </a:r>
            <a:r>
              <a:rPr lang="pl-PL" sz="2000" b="1" spc="20" dirty="0">
                <a:solidFill>
                  <a:srgbClr val="545454"/>
                </a:solidFill>
                <a:latin typeface="TT Drugs Italics"/>
                <a:sym typeface="TT Drugs Bold Italics"/>
              </a:rPr>
              <a:t>Exploratory Data Analysis</a:t>
            </a:r>
            <a:r>
              <a:rPr lang="pl-PL" sz="2000" spc="20" dirty="0">
                <a:solidFill>
                  <a:srgbClr val="545454"/>
                </a:solidFill>
                <a:latin typeface="TT Drugs Italics"/>
                <a:sym typeface="TT Drugs Bold Italics"/>
              </a:rPr>
              <a:t>,  cleaned and transformed data into the right format </a:t>
            </a:r>
            <a:r>
              <a:rPr lang="pl-PL" sz="2000" b="1" spc="20" dirty="0">
                <a:solidFill>
                  <a:srgbClr val="545454"/>
                </a:solidFill>
                <a:latin typeface="TT Drugs Italics"/>
                <a:sym typeface="TT Drugs Bold Italics"/>
              </a:rPr>
              <a:t>to prepare for analysis</a:t>
            </a:r>
            <a:r>
              <a:rPr lang="pl-PL" sz="2000" spc="20" dirty="0">
                <a:solidFill>
                  <a:srgbClr val="545454"/>
                </a:solidFill>
                <a:latin typeface="TT Drugs Italics"/>
                <a:sym typeface="TT Drugs Bold Italics"/>
              </a:rPr>
              <a:t> to focus on the analysis objective.</a:t>
            </a:r>
          </a:p>
          <a:p>
            <a:pPr>
              <a:lnSpc>
                <a:spcPts val="2600"/>
              </a:lnSpc>
            </a:pPr>
            <a:r>
              <a:rPr lang="pl-PL" sz="2000" spc="20" dirty="0">
                <a:solidFill>
                  <a:srgbClr val="545454"/>
                </a:solidFill>
                <a:latin typeface="TT Drugs Italics"/>
                <a:sym typeface="TT Drugs Bold Italics"/>
              </a:rPr>
              <a:t>As the table ‚Merchant Category Codes’ contains 109 unique codes, I grouped some categories to get the proper DataFrame (for technical reason – minimizing server resources, and for analytical reasons – optimizing the readiness)</a:t>
            </a:r>
          </a:p>
          <a:p>
            <a:pPr>
              <a:lnSpc>
                <a:spcPts val="2600"/>
              </a:lnSpc>
            </a:pPr>
            <a:r>
              <a:rPr lang="pl-PL" sz="2000" spc="20" dirty="0">
                <a:solidFill>
                  <a:srgbClr val="545454"/>
                </a:solidFill>
                <a:latin typeface="TT Drugs Italics"/>
                <a:sym typeface="TT Drugs Bold Italics"/>
              </a:rPr>
              <a:t>The next step was </a:t>
            </a:r>
            <a:r>
              <a:rPr lang="pl-PL" sz="2000" b="1" spc="20" dirty="0">
                <a:solidFill>
                  <a:srgbClr val="545454"/>
                </a:solidFill>
                <a:latin typeface="TT Drugs Italics"/>
                <a:sym typeface="TT Drugs Bold Italics"/>
              </a:rPr>
              <a:t>the data visualization in order to discover clusters, trends and more.</a:t>
            </a:r>
          </a:p>
          <a:p>
            <a:pPr>
              <a:lnSpc>
                <a:spcPts val="2600"/>
              </a:lnSpc>
            </a:pPr>
            <a:r>
              <a:rPr lang="pl-PL" sz="2000" spc="20" dirty="0">
                <a:solidFill>
                  <a:srgbClr val="545454"/>
                </a:solidFill>
                <a:latin typeface="TT Drugs Italics"/>
                <a:sym typeface="TT Drugs Bold Italics"/>
              </a:rPr>
              <a:t>To do this, I have </a:t>
            </a:r>
            <a:r>
              <a:rPr lang="pl-PL" sz="2000" b="1" spc="20" dirty="0">
                <a:solidFill>
                  <a:srgbClr val="545454"/>
                </a:solidFill>
                <a:latin typeface="TT Drugs Italics"/>
                <a:sym typeface="TT Drugs Bold Italics"/>
              </a:rPr>
              <a:t>created line plots, scatter plots, heatmap and a segmentation market table.</a:t>
            </a:r>
          </a:p>
          <a:p>
            <a:pPr>
              <a:lnSpc>
                <a:spcPts val="2600"/>
              </a:lnSpc>
            </a:pPr>
            <a:r>
              <a:rPr lang="pl-PL" sz="2000" spc="20" dirty="0">
                <a:solidFill>
                  <a:srgbClr val="545454"/>
                </a:solidFill>
                <a:latin typeface="TT Drugs Italics"/>
                <a:sym typeface="TT Drugs Bold Italics"/>
              </a:rPr>
              <a:t>The the last step is </a:t>
            </a:r>
            <a:r>
              <a:rPr lang="pl-PL" sz="2000" b="1" spc="20" dirty="0">
                <a:solidFill>
                  <a:srgbClr val="545454"/>
                </a:solidFill>
                <a:latin typeface="TT Drugs Italics"/>
                <a:sym typeface="TT Drugs Bold Italics"/>
              </a:rPr>
              <a:t>my conclusion </a:t>
            </a:r>
            <a:r>
              <a:rPr lang="pl-PL" sz="2000" spc="20" dirty="0">
                <a:solidFill>
                  <a:srgbClr val="545454"/>
                </a:solidFill>
                <a:latin typeface="TT Drugs Italics"/>
                <a:sym typeface="TT Drugs Bold Italics"/>
              </a:rPr>
              <a:t>to answer the aim of the analysis.</a:t>
            </a:r>
          </a:p>
          <a:p>
            <a:pPr>
              <a:lnSpc>
                <a:spcPts val="2600"/>
              </a:lnSpc>
            </a:pPr>
            <a:endParaRPr lang="pl-PL" sz="2000" b="1" i="1" spc="20" dirty="0">
              <a:solidFill>
                <a:srgbClr val="545454"/>
              </a:solidFill>
              <a:latin typeface="TT Drugs Bold Italics"/>
              <a:ea typeface="TT Drugs Italics"/>
              <a:cs typeface="TT Drugs Italics"/>
              <a:sym typeface="TT Drugs Bold Italics"/>
            </a:endParaRPr>
          </a:p>
          <a:p>
            <a:pPr algn="l">
              <a:lnSpc>
                <a:spcPts val="2600"/>
              </a:lnSpc>
            </a:pPr>
            <a:endParaRPr lang="pl-PL" sz="2000" b="1" i="1" spc="20" dirty="0">
              <a:solidFill>
                <a:srgbClr val="545454"/>
              </a:solidFill>
              <a:latin typeface="TT Drugs Bold Italics"/>
              <a:ea typeface="TT Drugs Italics"/>
              <a:cs typeface="TT Drugs Italics"/>
              <a:sym typeface="TT Drugs Bold Italics"/>
            </a:endParaRPr>
          </a:p>
          <a:p>
            <a:pPr algn="l">
              <a:lnSpc>
                <a:spcPts val="2600"/>
              </a:lnSpc>
            </a:pPr>
            <a:endParaRPr lang="pl-PL" sz="2000" i="1" spc="20" dirty="0">
              <a:solidFill>
                <a:srgbClr val="545454"/>
              </a:solidFill>
              <a:latin typeface="TT Drugs Italics"/>
              <a:ea typeface="TT Drugs Italics"/>
              <a:cs typeface="TT Drugs Italics"/>
              <a:sym typeface="TT Drugs Itali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664797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V="1">
            <a:off x="4009581" y="0"/>
            <a:ext cx="0" cy="1664797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14278419" y="0"/>
            <a:ext cx="0" cy="1664797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7712279" y="2356459"/>
            <a:ext cx="10479188" cy="5568474"/>
            <a:chOff x="0" y="0"/>
            <a:chExt cx="2067787" cy="10987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67787" cy="1098789"/>
            </a:xfrm>
            <a:custGeom>
              <a:avLst/>
              <a:gdLst/>
              <a:ahLst/>
              <a:cxnLst/>
              <a:rect l="l" t="t" r="r" b="b"/>
              <a:pathLst>
                <a:path w="2067787" h="1098789">
                  <a:moveTo>
                    <a:pt x="0" y="0"/>
                  </a:moveTo>
                  <a:lnTo>
                    <a:pt x="2067787" y="0"/>
                  </a:lnTo>
                  <a:lnTo>
                    <a:pt x="2067787" y="1098789"/>
                  </a:lnTo>
                  <a:lnTo>
                    <a:pt x="0" y="1098789"/>
                  </a:lnTo>
                  <a:close/>
                </a:path>
              </a:pathLst>
            </a:custGeom>
            <a:blipFill>
              <a:blip r:embed="rId2"/>
              <a:stretch>
                <a:fillRect t="-887" b="-887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AutoShape 7"/>
          <p:cNvSpPr/>
          <p:nvPr/>
        </p:nvSpPr>
        <p:spPr>
          <a:xfrm>
            <a:off x="0" y="2170722"/>
            <a:ext cx="9144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74143" y="9253538"/>
            <a:ext cx="9144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7238856" y="694199"/>
            <a:ext cx="3810287" cy="33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 dirty="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MARKET ANALYSIS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24735" y="2231824"/>
            <a:ext cx="4166556" cy="10345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892"/>
              </a:lnSpc>
            </a:pPr>
            <a:r>
              <a:rPr lang="en-US" sz="7892" spc="-236" dirty="0">
                <a:solidFill>
                  <a:srgbClr val="545454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TRENDS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32259" y="4448005"/>
            <a:ext cx="6027768" cy="4463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i="1" spc="20" dirty="0">
                <a:solidFill>
                  <a:srgbClr val="545454"/>
                </a:solidFill>
                <a:latin typeface="TT Drugs Italics"/>
              </a:rPr>
              <a:t>Observing the transaction amount exhibits a consistent trend since 2014; I included the transaction volume to confirm whether the change in trend is attributed to inflation.</a:t>
            </a:r>
            <a:br>
              <a:rPr lang="en-US" i="1" spc="20" dirty="0">
                <a:solidFill>
                  <a:srgbClr val="545454"/>
                </a:solidFill>
                <a:latin typeface="TT Drugs Italics"/>
              </a:rPr>
            </a:br>
            <a:endParaRPr lang="en-US" i="1" spc="20" dirty="0">
              <a:solidFill>
                <a:srgbClr val="545454"/>
              </a:solidFill>
              <a:latin typeface="TT Drugs Italics"/>
            </a:endParaRPr>
          </a:p>
          <a:p>
            <a:r>
              <a:rPr lang="en-US" i="1" spc="20" dirty="0">
                <a:solidFill>
                  <a:srgbClr val="545454"/>
                </a:solidFill>
                <a:latin typeface="TT Drugs Italics"/>
              </a:rPr>
              <a:t>The amounts and volume of transactions remain consistent, indicating that inflation is not the reason.</a:t>
            </a:r>
          </a:p>
          <a:p>
            <a:r>
              <a:rPr lang="en-US" i="1" spc="20" dirty="0">
                <a:solidFill>
                  <a:srgbClr val="545454"/>
                </a:solidFill>
                <a:latin typeface="TT Drugs Italics"/>
              </a:rPr>
              <a:t>Certain elements that might clarify the stabilization include:</a:t>
            </a:r>
            <a:br>
              <a:rPr lang="en-US" i="1" spc="20" dirty="0">
                <a:solidFill>
                  <a:srgbClr val="545454"/>
                </a:solidFill>
                <a:latin typeface="TT Drugs Italics"/>
              </a:rPr>
            </a:br>
            <a:endParaRPr lang="en-US" i="1" spc="20" dirty="0">
              <a:solidFill>
                <a:srgbClr val="545454"/>
              </a:solidFill>
              <a:latin typeface="TT Drugs Italics"/>
            </a:endParaRPr>
          </a:p>
          <a:p>
            <a:r>
              <a:rPr lang="en-US" i="1" spc="20" dirty="0">
                <a:solidFill>
                  <a:srgbClr val="545454"/>
                </a:solidFill>
                <a:latin typeface="TT Drugs Italics"/>
              </a:rPr>
              <a:t>Normalization of the monetary policy framework by the FED (Federal Reserve System)</a:t>
            </a:r>
          </a:p>
          <a:p>
            <a:r>
              <a:rPr lang="en-US" i="1" spc="20" dirty="0">
                <a:solidFill>
                  <a:srgbClr val="545454"/>
                </a:solidFill>
                <a:latin typeface="TT Drugs Italics"/>
              </a:rPr>
              <a:t>Rise in the key rate since 2015 to dampen investments.</a:t>
            </a:r>
          </a:p>
          <a:p>
            <a:pPr algn="l">
              <a:lnSpc>
                <a:spcPts val="2600"/>
              </a:lnSpc>
            </a:pPr>
            <a:endParaRPr lang="en-US" i="1" spc="20" dirty="0">
              <a:solidFill>
                <a:srgbClr val="545454"/>
              </a:solidFill>
              <a:latin typeface="TT Drugs Italic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7924800" y="8110669"/>
            <a:ext cx="6985813" cy="974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During the 2010/s decade, 2 main trends appears :</a:t>
            </a:r>
          </a:p>
          <a:p>
            <a:pPr marL="431801" lvl="1" indent="-215900" algn="l">
              <a:lnSpc>
                <a:spcPts val="2600"/>
              </a:lnSpc>
              <a:buFont typeface="Arial"/>
              <a:buChar char="•"/>
            </a:pPr>
            <a:r>
              <a:rPr lang="en-US" sz="2000" b="1" i="1" spc="20" dirty="0">
                <a:solidFill>
                  <a:srgbClr val="545454"/>
                </a:solidFill>
                <a:latin typeface="TT Drugs Bold Italics"/>
                <a:ea typeface="TT Drugs Bold Italics"/>
                <a:cs typeface="TT Drugs Bold Italics"/>
                <a:sym typeface="TT Drugs Bold Italics"/>
              </a:rPr>
              <a:t>Growth period : 2010 - 2014</a:t>
            </a:r>
          </a:p>
          <a:p>
            <a:pPr marL="431801" lvl="1" indent="-215900" algn="l">
              <a:lnSpc>
                <a:spcPts val="2600"/>
              </a:lnSpc>
              <a:buFont typeface="Arial"/>
              <a:buChar char="•"/>
            </a:pPr>
            <a:r>
              <a:rPr lang="en-US" sz="2000" b="1" i="1" spc="20" dirty="0">
                <a:solidFill>
                  <a:srgbClr val="545454"/>
                </a:solidFill>
                <a:latin typeface="TT Drugs Bold Italics"/>
                <a:ea typeface="TT Drugs Bold Italics"/>
                <a:cs typeface="TT Drugs Bold Italics"/>
                <a:sym typeface="TT Drugs Bold Italics"/>
              </a:rPr>
              <a:t>Stable period : 2014 - 2019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6F0D9E8-1C77-5433-4CA2-274B49E93FE2}"/>
              </a:ext>
            </a:extLst>
          </p:cNvPr>
          <p:cNvSpPr/>
          <p:nvPr/>
        </p:nvSpPr>
        <p:spPr>
          <a:xfrm>
            <a:off x="152400" y="537281"/>
            <a:ext cx="1045736" cy="1031328"/>
          </a:xfrm>
          <a:custGeom>
            <a:avLst/>
            <a:gdLst/>
            <a:ahLst/>
            <a:cxnLst/>
            <a:rect l="l" t="t" r="r" b="b"/>
            <a:pathLst>
              <a:path w="1289710" h="1264421">
                <a:moveTo>
                  <a:pt x="0" y="0"/>
                </a:moveTo>
                <a:lnTo>
                  <a:pt x="1289710" y="0"/>
                </a:lnTo>
                <a:lnTo>
                  <a:pt x="1289710" y="1264421"/>
                </a:lnTo>
                <a:lnTo>
                  <a:pt x="0" y="1264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50000"/>
              </a:srgbClr>
            </a:outerShdw>
            <a:reflection stA="40000" endPos="65000" dist="50800" dir="5400000" sy="-100000" algn="bl" rotWithShape="0"/>
          </a:effectLst>
        </p:spPr>
        <p:txBody>
          <a:bodyPr/>
          <a:lstStyle/>
          <a:p>
            <a:endParaRPr lang="en-US"/>
          </a:p>
        </p:txBody>
      </p:sp>
      <p:sp>
        <p:nvSpPr>
          <p:cNvPr id="17" name="TextBox 15">
            <a:extLst>
              <a:ext uri="{FF2B5EF4-FFF2-40B4-BE49-F238E27FC236}">
                <a16:creationId xmlns:a16="http://schemas.microsoft.com/office/drawing/2014/main" id="{409EBF88-3D1B-F1CC-4E1F-5C4D83E4EFFC}"/>
              </a:ext>
            </a:extLst>
          </p:cNvPr>
          <p:cNvSpPr txBox="1"/>
          <p:nvPr/>
        </p:nvSpPr>
        <p:spPr>
          <a:xfrm>
            <a:off x="15503007" y="511406"/>
            <a:ext cx="2448300" cy="64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AURELIEN LEGENDRE</a:t>
            </a: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29F77617-9AB7-3C23-5A5E-B060F4206252}"/>
              </a:ext>
            </a:extLst>
          </p:cNvPr>
          <p:cNvSpPr txBox="1"/>
          <p:nvPr/>
        </p:nvSpPr>
        <p:spPr>
          <a:xfrm>
            <a:off x="2139076" y="3129837"/>
            <a:ext cx="5494368" cy="9759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0"/>
              </a:lnSpc>
            </a:pPr>
            <a:r>
              <a:rPr lang="pl-PL" sz="2000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Due to a big data volume in the transaction table, i used </a:t>
            </a:r>
            <a:r>
              <a:rPr lang="pl-PL" sz="2000" b="1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PySpark,</a:t>
            </a:r>
            <a:r>
              <a:rPr lang="pl-PL" sz="2000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 </a:t>
            </a:r>
            <a:r>
              <a:rPr lang="pl-PL" sz="2000" b="1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Pandas</a:t>
            </a:r>
            <a:r>
              <a:rPr lang="pl-PL" sz="2000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 and </a:t>
            </a:r>
            <a:r>
              <a:rPr lang="pl-PL" sz="2000" b="1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Matplotlib</a:t>
            </a:r>
            <a:r>
              <a:rPr lang="pl-PL" sz="2000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 libraries for this analysis</a:t>
            </a:r>
            <a:endParaRPr lang="en-US" sz="2000" i="1" spc="20" dirty="0">
              <a:solidFill>
                <a:srgbClr val="545454"/>
              </a:solidFill>
              <a:latin typeface="TT Drugs Italics"/>
              <a:ea typeface="TT Drugs Italics"/>
              <a:cs typeface="TT Drugs Italics"/>
              <a:sym typeface="TT Drugs Itali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664797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V="1">
            <a:off x="4009581" y="0"/>
            <a:ext cx="0" cy="1664797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14278419" y="0"/>
            <a:ext cx="0" cy="1664797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209550" y="5736835"/>
            <a:ext cx="5602599" cy="3516703"/>
            <a:chOff x="0" y="0"/>
            <a:chExt cx="2067787" cy="12979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067787" cy="1297932"/>
            </a:xfrm>
            <a:custGeom>
              <a:avLst/>
              <a:gdLst/>
              <a:ahLst/>
              <a:cxnLst/>
              <a:rect l="l" t="t" r="r" b="b"/>
              <a:pathLst>
                <a:path w="2067787" h="1297932">
                  <a:moveTo>
                    <a:pt x="0" y="0"/>
                  </a:moveTo>
                  <a:lnTo>
                    <a:pt x="2067787" y="0"/>
                  </a:lnTo>
                  <a:lnTo>
                    <a:pt x="2067787" y="1297932"/>
                  </a:lnTo>
                  <a:lnTo>
                    <a:pt x="0" y="1297932"/>
                  </a:lnTo>
                  <a:close/>
                </a:path>
              </a:pathLst>
            </a:custGeom>
            <a:blipFill>
              <a:blip r:embed="rId2"/>
              <a:stretch>
                <a:fillRect t="-822" b="-822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AutoShape 7"/>
          <p:cNvSpPr/>
          <p:nvPr/>
        </p:nvSpPr>
        <p:spPr>
          <a:xfrm>
            <a:off x="0" y="2170722"/>
            <a:ext cx="9144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74143" y="9253538"/>
            <a:ext cx="9144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2452362" y="5743289"/>
            <a:ext cx="5521873" cy="3516703"/>
            <a:chOff x="0" y="0"/>
            <a:chExt cx="2067787" cy="131690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67787" cy="1316907"/>
            </a:xfrm>
            <a:custGeom>
              <a:avLst/>
              <a:gdLst/>
              <a:ahLst/>
              <a:cxnLst/>
              <a:rect l="l" t="t" r="r" b="b"/>
              <a:pathLst>
                <a:path w="2067787" h="1316907">
                  <a:moveTo>
                    <a:pt x="0" y="0"/>
                  </a:moveTo>
                  <a:lnTo>
                    <a:pt x="2067787" y="0"/>
                  </a:lnTo>
                  <a:lnTo>
                    <a:pt x="2067787" y="1316907"/>
                  </a:lnTo>
                  <a:lnTo>
                    <a:pt x="0" y="1316907"/>
                  </a:lnTo>
                  <a:close/>
                </a:path>
              </a:pathLst>
            </a:custGeom>
            <a:blipFill>
              <a:blip r:embed="rId3"/>
              <a:stretch>
                <a:fillRect l="-1339" r="-1339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265954" y="5743289"/>
            <a:ext cx="5770702" cy="3516703"/>
            <a:chOff x="0" y="0"/>
            <a:chExt cx="2160967" cy="131690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160967" cy="1316907"/>
            </a:xfrm>
            <a:custGeom>
              <a:avLst/>
              <a:gdLst/>
              <a:ahLst/>
              <a:cxnLst/>
              <a:rect l="l" t="t" r="r" b="b"/>
              <a:pathLst>
                <a:path w="2160967" h="1316907">
                  <a:moveTo>
                    <a:pt x="0" y="0"/>
                  </a:moveTo>
                  <a:lnTo>
                    <a:pt x="2160967" y="0"/>
                  </a:lnTo>
                  <a:lnTo>
                    <a:pt x="2160967" y="1316907"/>
                  </a:lnTo>
                  <a:lnTo>
                    <a:pt x="0" y="1316907"/>
                  </a:lnTo>
                  <a:close/>
                </a:path>
              </a:pathLst>
            </a:custGeom>
            <a:blipFill>
              <a:blip r:embed="rId4"/>
              <a:stretch>
                <a:fillRect l="-260" r="-260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416375" y="4816475"/>
            <a:ext cx="5871625" cy="327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spc="2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Globally a transaction amount is up to 1k$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238856" y="694199"/>
            <a:ext cx="4228116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pl-PL" sz="2400" dirty="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MARKET &amp; SEGMENTATION</a:t>
            </a:r>
            <a:r>
              <a:rPr lang="en-US" sz="2400" dirty="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 ANALYSIS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763555" y="4054084"/>
            <a:ext cx="4286291" cy="16427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3 clusters shows a yearly income per person</a:t>
            </a:r>
          </a:p>
          <a:p>
            <a:pPr marL="431801" lvl="1" indent="-215900" algn="l">
              <a:lnSpc>
                <a:spcPts val="2600"/>
              </a:lnSpc>
              <a:buFont typeface="Arial"/>
              <a:buChar char="•"/>
            </a:pPr>
            <a:r>
              <a:rPr lang="en-US" sz="2000" b="1" i="1" spc="20" dirty="0">
                <a:solidFill>
                  <a:srgbClr val="545454"/>
                </a:solidFill>
                <a:latin typeface="TT Drugs Bold Italics"/>
                <a:ea typeface="TT Drugs Bold Italics"/>
                <a:cs typeface="TT Drugs Bold Italics"/>
                <a:sym typeface="TT Drugs Bold Italics"/>
              </a:rPr>
              <a:t>10K$ to 35K$</a:t>
            </a:r>
          </a:p>
          <a:p>
            <a:pPr marL="431801" lvl="1" indent="-215900" algn="l">
              <a:lnSpc>
                <a:spcPts val="2600"/>
              </a:lnSpc>
              <a:buFont typeface="Arial"/>
              <a:buChar char="•"/>
            </a:pPr>
            <a:r>
              <a:rPr lang="en-US" sz="2000" b="1" i="1" spc="20" dirty="0">
                <a:solidFill>
                  <a:srgbClr val="545454"/>
                </a:solidFill>
                <a:latin typeface="TT Drugs Bold Italics"/>
                <a:ea typeface="TT Drugs Bold Italics"/>
                <a:cs typeface="TT Drugs Bold Italics"/>
                <a:sym typeface="TT Drugs Bold Italics"/>
              </a:rPr>
              <a:t>35K$ to 55K$</a:t>
            </a:r>
          </a:p>
          <a:p>
            <a:pPr marL="431801" lvl="1" indent="-215900" algn="l">
              <a:lnSpc>
                <a:spcPts val="2600"/>
              </a:lnSpc>
              <a:buFont typeface="Arial"/>
              <a:buChar char="•"/>
            </a:pPr>
            <a:r>
              <a:rPr lang="en-US" sz="2000" b="1" i="1" spc="20" dirty="0">
                <a:solidFill>
                  <a:srgbClr val="545454"/>
                </a:solidFill>
                <a:latin typeface="TT Drugs Bold Italics"/>
                <a:ea typeface="TT Drugs Bold Italics"/>
                <a:cs typeface="TT Drugs Bold Italics"/>
                <a:sym typeface="TT Drugs Bold Italics"/>
              </a:rPr>
              <a:t>Above 55K$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465552" y="4104995"/>
            <a:ext cx="5871625" cy="1622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spc="20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The graph typically displays an annual income ranging </a:t>
            </a:r>
          </a:p>
          <a:p>
            <a:pPr marL="431801" lvl="1" indent="-215900" algn="l">
              <a:lnSpc>
                <a:spcPts val="2600"/>
              </a:lnSpc>
              <a:buFont typeface="Arial"/>
              <a:buChar char="•"/>
            </a:pPr>
            <a:r>
              <a:rPr lang="en-US" sz="2000" b="1" spc="20" dirty="0">
                <a:solidFill>
                  <a:srgbClr val="545454"/>
                </a:solidFill>
                <a:latin typeface="TT Drugs Bold"/>
                <a:ea typeface="TT Drugs Bold"/>
                <a:cs typeface="TT Drugs Bold"/>
                <a:sym typeface="TT Drugs Bold"/>
              </a:rPr>
              <a:t>25K$ to 50K$</a:t>
            </a:r>
          </a:p>
          <a:p>
            <a:pPr marL="431801" lvl="1" indent="-215900" algn="l">
              <a:lnSpc>
                <a:spcPts val="2600"/>
              </a:lnSpc>
              <a:buFont typeface="Arial"/>
              <a:buChar char="•"/>
            </a:pPr>
            <a:r>
              <a:rPr lang="en-US" sz="2000" b="1" spc="20" dirty="0">
                <a:solidFill>
                  <a:srgbClr val="545454"/>
                </a:solidFill>
                <a:latin typeface="TT Drugs Bold"/>
                <a:ea typeface="TT Drugs Bold"/>
                <a:cs typeface="TT Drugs Bold"/>
                <a:sym typeface="TT Drugs Bold"/>
              </a:rPr>
              <a:t>50K$ to 75K$</a:t>
            </a:r>
          </a:p>
          <a:p>
            <a:pPr marL="431801" lvl="1" indent="-215900" algn="l">
              <a:lnSpc>
                <a:spcPts val="2600"/>
              </a:lnSpc>
              <a:buFont typeface="Arial"/>
              <a:buChar char="•"/>
            </a:pPr>
            <a:r>
              <a:rPr lang="en-US" sz="2000" b="1" spc="20" dirty="0">
                <a:solidFill>
                  <a:srgbClr val="545454"/>
                </a:solidFill>
                <a:latin typeface="TT Drugs Bold"/>
                <a:ea typeface="TT Drugs Bold"/>
                <a:cs typeface="TT Drugs Bold"/>
                <a:sym typeface="TT Drugs Bold"/>
              </a:rPr>
              <a:t>Above 75K$</a:t>
            </a:r>
          </a:p>
        </p:txBody>
      </p:sp>
      <p:sp>
        <p:nvSpPr>
          <p:cNvPr id="20" name="Freeform 14">
            <a:extLst>
              <a:ext uri="{FF2B5EF4-FFF2-40B4-BE49-F238E27FC236}">
                <a16:creationId xmlns:a16="http://schemas.microsoft.com/office/drawing/2014/main" id="{BC3160AC-7D6F-9432-8A52-C3A9CA8A88D8}"/>
              </a:ext>
            </a:extLst>
          </p:cNvPr>
          <p:cNvSpPr/>
          <p:nvPr/>
        </p:nvSpPr>
        <p:spPr>
          <a:xfrm>
            <a:off x="152400" y="537281"/>
            <a:ext cx="1045736" cy="1031328"/>
          </a:xfrm>
          <a:custGeom>
            <a:avLst/>
            <a:gdLst/>
            <a:ahLst/>
            <a:cxnLst/>
            <a:rect l="l" t="t" r="r" b="b"/>
            <a:pathLst>
              <a:path w="1289710" h="1264421">
                <a:moveTo>
                  <a:pt x="0" y="0"/>
                </a:moveTo>
                <a:lnTo>
                  <a:pt x="1289710" y="0"/>
                </a:lnTo>
                <a:lnTo>
                  <a:pt x="1289710" y="1264421"/>
                </a:lnTo>
                <a:lnTo>
                  <a:pt x="0" y="12644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50000"/>
              </a:srgbClr>
            </a:outerShdw>
            <a:reflection stA="40000" endPos="65000" dist="50800" dir="5400000" sy="-100000" algn="bl" rotWithShape="0"/>
          </a:effectLst>
        </p:spPr>
        <p:txBody>
          <a:bodyPr/>
          <a:lstStyle/>
          <a:p>
            <a:endParaRPr lang="en-US"/>
          </a:p>
        </p:txBody>
      </p:sp>
      <p:sp>
        <p:nvSpPr>
          <p:cNvPr id="21" name="TextBox 15">
            <a:extLst>
              <a:ext uri="{FF2B5EF4-FFF2-40B4-BE49-F238E27FC236}">
                <a16:creationId xmlns:a16="http://schemas.microsoft.com/office/drawing/2014/main" id="{3B2B5AFE-2E43-7233-37CA-4F3B4B7DEAA6}"/>
              </a:ext>
            </a:extLst>
          </p:cNvPr>
          <p:cNvSpPr txBox="1"/>
          <p:nvPr/>
        </p:nvSpPr>
        <p:spPr>
          <a:xfrm>
            <a:off x="15503007" y="511406"/>
            <a:ext cx="2448300" cy="64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AURELIEN LEGENDRE</a:t>
            </a:r>
          </a:p>
        </p:txBody>
      </p:sp>
      <p:sp>
        <p:nvSpPr>
          <p:cNvPr id="22" name="TextBox 11">
            <a:extLst>
              <a:ext uri="{FF2B5EF4-FFF2-40B4-BE49-F238E27FC236}">
                <a16:creationId xmlns:a16="http://schemas.microsoft.com/office/drawing/2014/main" id="{35F1E84D-F79E-E7AC-C420-630CB89B53C9}"/>
              </a:ext>
            </a:extLst>
          </p:cNvPr>
          <p:cNvSpPr txBox="1"/>
          <p:nvPr/>
        </p:nvSpPr>
        <p:spPr>
          <a:xfrm>
            <a:off x="2024735" y="2231824"/>
            <a:ext cx="4166556" cy="10345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892"/>
              </a:lnSpc>
            </a:pPr>
            <a:r>
              <a:rPr lang="pl-PL" sz="7892" spc="-236" dirty="0">
                <a:solidFill>
                  <a:srgbClr val="545454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CLUSTERS</a:t>
            </a:r>
            <a:endParaRPr lang="en-US" sz="7892" spc="-236" dirty="0">
              <a:solidFill>
                <a:srgbClr val="545454"/>
              </a:solidFill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23" name="TextBox 13">
            <a:extLst>
              <a:ext uri="{FF2B5EF4-FFF2-40B4-BE49-F238E27FC236}">
                <a16:creationId xmlns:a16="http://schemas.microsoft.com/office/drawing/2014/main" id="{28490B65-224B-913D-693D-264CED997B92}"/>
              </a:ext>
            </a:extLst>
          </p:cNvPr>
          <p:cNvSpPr txBox="1"/>
          <p:nvPr/>
        </p:nvSpPr>
        <p:spPr>
          <a:xfrm>
            <a:off x="1986635" y="3151874"/>
            <a:ext cx="11180968" cy="30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0"/>
              </a:lnSpc>
            </a:pPr>
            <a:r>
              <a:rPr lang="pl-PL" sz="2000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To discover cluster, i used </a:t>
            </a:r>
            <a:r>
              <a:rPr lang="pl-PL" sz="2000" b="1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scatter plots </a:t>
            </a:r>
            <a:r>
              <a:rPr lang="pl-PL" sz="2000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using </a:t>
            </a:r>
            <a:r>
              <a:rPr lang="pl-PL" sz="2000" b="1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Pandas</a:t>
            </a:r>
            <a:r>
              <a:rPr lang="pl-PL" sz="2000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 and </a:t>
            </a:r>
            <a:r>
              <a:rPr lang="pl-PL" sz="2000" b="1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Seaborn</a:t>
            </a:r>
            <a:r>
              <a:rPr lang="pl-PL" sz="2000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 libraries.</a:t>
            </a:r>
            <a:endParaRPr lang="en-US" sz="2000" i="1" spc="20" dirty="0">
              <a:solidFill>
                <a:srgbClr val="545454"/>
              </a:solidFill>
              <a:latin typeface="TT Drugs Italics"/>
              <a:ea typeface="TT Drugs Italics"/>
              <a:cs typeface="TT Drugs Italics"/>
              <a:sym typeface="TT Drugs Itali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664797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V="1">
            <a:off x="4009581" y="0"/>
            <a:ext cx="0" cy="1664797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14278419" y="0"/>
            <a:ext cx="0" cy="1664797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8624378" y="1850534"/>
            <a:ext cx="9171559" cy="7851783"/>
            <a:chOff x="0" y="0"/>
            <a:chExt cx="2353724" cy="20150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53724" cy="2015026"/>
            </a:xfrm>
            <a:custGeom>
              <a:avLst/>
              <a:gdLst/>
              <a:ahLst/>
              <a:cxnLst/>
              <a:rect l="l" t="t" r="r" b="b"/>
              <a:pathLst>
                <a:path w="2353724" h="2015026">
                  <a:moveTo>
                    <a:pt x="0" y="0"/>
                  </a:moveTo>
                  <a:lnTo>
                    <a:pt x="2353724" y="0"/>
                  </a:lnTo>
                  <a:lnTo>
                    <a:pt x="2353724" y="2015026"/>
                  </a:lnTo>
                  <a:lnTo>
                    <a:pt x="0" y="2015026"/>
                  </a:lnTo>
                  <a:close/>
                </a:path>
              </a:pathLst>
            </a:custGeom>
            <a:blipFill>
              <a:blip r:embed="rId2"/>
              <a:stretch>
                <a:fillRect l="-282" r="-282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AutoShape 7"/>
          <p:cNvSpPr/>
          <p:nvPr/>
        </p:nvSpPr>
        <p:spPr>
          <a:xfrm>
            <a:off x="0" y="2170722"/>
            <a:ext cx="9144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74143" y="9253538"/>
            <a:ext cx="9144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7238856" y="694199"/>
            <a:ext cx="3886343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pl-PL" sz="2400" dirty="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SEGMENTATION</a:t>
            </a:r>
            <a:r>
              <a:rPr lang="en-US" sz="2400" dirty="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 ANALYSIS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17879" y="6273959"/>
            <a:ext cx="6730297" cy="29155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41229" lvl="1" indent="-270615" algn="l">
              <a:lnSpc>
                <a:spcPts val="3258"/>
              </a:lnSpc>
              <a:buAutoNum type="arabicPeriod"/>
            </a:pPr>
            <a:r>
              <a:rPr lang="en-US" b="1" i="1" spc="25" dirty="0">
                <a:solidFill>
                  <a:srgbClr val="545454"/>
                </a:solidFill>
                <a:latin typeface="TT Drugs Bold Italics"/>
                <a:ea typeface="TT Drugs Bold Italics"/>
                <a:cs typeface="TT Drugs Bold Italics"/>
                <a:sym typeface="TT Drugs Bold Italics"/>
              </a:rPr>
              <a:t>Professional Services are paid 'In person'.</a:t>
            </a:r>
          </a:p>
          <a:p>
            <a:pPr marL="541229" lvl="1" indent="-270615" algn="l">
              <a:lnSpc>
                <a:spcPts val="3258"/>
              </a:lnSpc>
              <a:buAutoNum type="arabicPeriod"/>
            </a:pPr>
            <a:r>
              <a:rPr lang="en-US" i="1" spc="25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For the categories below, transactions are mainly done </a:t>
            </a:r>
            <a:r>
              <a:rPr lang="en-US" b="1" i="1" spc="25" dirty="0">
                <a:solidFill>
                  <a:srgbClr val="545454"/>
                </a:solidFill>
                <a:latin typeface="TT Drugs Bold Italics"/>
                <a:ea typeface="TT Drugs Bold Italics"/>
                <a:cs typeface="TT Drugs Bold Italics"/>
                <a:sym typeface="TT Drugs Bold Italics"/>
              </a:rPr>
              <a:t>Online</a:t>
            </a:r>
          </a:p>
          <a:p>
            <a:pPr algn="l">
              <a:lnSpc>
                <a:spcPts val="3258"/>
              </a:lnSpc>
            </a:pPr>
            <a:r>
              <a:rPr lang="en-US" i="1" spc="25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-&gt; Travel and Transportation</a:t>
            </a:r>
          </a:p>
          <a:p>
            <a:pPr algn="l">
              <a:lnSpc>
                <a:spcPts val="3258"/>
              </a:lnSpc>
            </a:pPr>
            <a:r>
              <a:rPr lang="en-US" i="1" spc="25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-&gt; Home, Furniture and Decor</a:t>
            </a:r>
          </a:p>
          <a:p>
            <a:pPr algn="l">
              <a:lnSpc>
                <a:spcPts val="3258"/>
              </a:lnSpc>
            </a:pPr>
            <a:r>
              <a:rPr lang="en-US" i="1" spc="25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-&gt; Financial Services</a:t>
            </a:r>
          </a:p>
          <a:p>
            <a:pPr algn="l">
              <a:lnSpc>
                <a:spcPts val="3258"/>
              </a:lnSpc>
            </a:pPr>
            <a:r>
              <a:rPr lang="en-US" i="1" spc="25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-&gt; Electronics and Technology</a:t>
            </a:r>
          </a:p>
        </p:txBody>
      </p:sp>
      <p:sp>
        <p:nvSpPr>
          <p:cNvPr id="14" name="Freeform 14">
            <a:extLst>
              <a:ext uri="{FF2B5EF4-FFF2-40B4-BE49-F238E27FC236}">
                <a16:creationId xmlns:a16="http://schemas.microsoft.com/office/drawing/2014/main" id="{06BE399A-8267-6088-4F33-ED5BA84A21D4}"/>
              </a:ext>
            </a:extLst>
          </p:cNvPr>
          <p:cNvSpPr/>
          <p:nvPr/>
        </p:nvSpPr>
        <p:spPr>
          <a:xfrm>
            <a:off x="152400" y="537281"/>
            <a:ext cx="1045736" cy="1031328"/>
          </a:xfrm>
          <a:custGeom>
            <a:avLst/>
            <a:gdLst/>
            <a:ahLst/>
            <a:cxnLst/>
            <a:rect l="l" t="t" r="r" b="b"/>
            <a:pathLst>
              <a:path w="1289710" h="1264421">
                <a:moveTo>
                  <a:pt x="0" y="0"/>
                </a:moveTo>
                <a:lnTo>
                  <a:pt x="1289710" y="0"/>
                </a:lnTo>
                <a:lnTo>
                  <a:pt x="1289710" y="1264421"/>
                </a:lnTo>
                <a:lnTo>
                  <a:pt x="0" y="1264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50000"/>
              </a:srgbClr>
            </a:outerShdw>
            <a:reflection stA="40000" endPos="65000" dist="50800" dir="5400000" sy="-100000" algn="bl" rotWithShape="0"/>
          </a:effectLst>
        </p:spPr>
        <p:txBody>
          <a:bodyPr/>
          <a:lstStyle/>
          <a:p>
            <a:endParaRPr lang="en-US"/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77EEAF11-AA88-5C58-ED76-E59BDC0295A4}"/>
              </a:ext>
            </a:extLst>
          </p:cNvPr>
          <p:cNvSpPr txBox="1"/>
          <p:nvPr/>
        </p:nvSpPr>
        <p:spPr>
          <a:xfrm>
            <a:off x="15503007" y="511406"/>
            <a:ext cx="2448300" cy="64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AURELIEN LEGENDRE</a:t>
            </a:r>
          </a:p>
        </p:txBody>
      </p:sp>
      <p:sp>
        <p:nvSpPr>
          <p:cNvPr id="16" name="TextBox 11">
            <a:extLst>
              <a:ext uri="{FF2B5EF4-FFF2-40B4-BE49-F238E27FC236}">
                <a16:creationId xmlns:a16="http://schemas.microsoft.com/office/drawing/2014/main" id="{ED889585-4D40-CCDA-2F1F-6462C5548379}"/>
              </a:ext>
            </a:extLst>
          </p:cNvPr>
          <p:cNvSpPr txBox="1"/>
          <p:nvPr/>
        </p:nvSpPr>
        <p:spPr>
          <a:xfrm>
            <a:off x="2024735" y="2231824"/>
            <a:ext cx="4166556" cy="10345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892"/>
              </a:lnSpc>
            </a:pPr>
            <a:r>
              <a:rPr lang="pl-PL" sz="7892" spc="-236" dirty="0">
                <a:solidFill>
                  <a:srgbClr val="545454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HEATMAP</a:t>
            </a:r>
            <a:endParaRPr lang="en-US" sz="7892" spc="-236" dirty="0">
              <a:solidFill>
                <a:srgbClr val="545454"/>
              </a:solidFill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010BCD03-71CE-41DC-F766-65B2097838DC}"/>
              </a:ext>
            </a:extLst>
          </p:cNvPr>
          <p:cNvSpPr txBox="1"/>
          <p:nvPr/>
        </p:nvSpPr>
        <p:spPr>
          <a:xfrm>
            <a:off x="2024735" y="3137423"/>
            <a:ext cx="5494368" cy="30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0"/>
              </a:lnSpc>
            </a:pPr>
            <a:r>
              <a:rPr lang="pl-PL" sz="2000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The heatmap is done using </a:t>
            </a:r>
            <a:r>
              <a:rPr lang="pl-PL" sz="2000" b="1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Seaborn</a:t>
            </a:r>
            <a:r>
              <a:rPr lang="pl-PL" sz="2000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 library</a:t>
            </a:r>
            <a:endParaRPr lang="en-US" sz="2000" i="1" spc="20" dirty="0">
              <a:solidFill>
                <a:srgbClr val="545454"/>
              </a:solidFill>
              <a:latin typeface="TT Drugs Italics"/>
              <a:ea typeface="TT Drugs Italics"/>
              <a:cs typeface="TT Drugs Italics"/>
              <a:sym typeface="TT Drugs Italics"/>
            </a:endParaRPr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1B2C3E65-E6AD-4E4F-9637-1BEB9A359661}"/>
              </a:ext>
            </a:extLst>
          </p:cNvPr>
          <p:cNvSpPr txBox="1"/>
          <p:nvPr/>
        </p:nvSpPr>
        <p:spPr>
          <a:xfrm>
            <a:off x="1855980" y="3730525"/>
            <a:ext cx="6730297" cy="24923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58"/>
              </a:lnSpc>
            </a:pPr>
            <a:r>
              <a:rPr lang="pl-PL" i="1" spc="25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To </a:t>
            </a:r>
            <a:r>
              <a:rPr lang="pl-PL" b="1" i="1" spc="25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verify the market segmentation</a:t>
            </a:r>
            <a:r>
              <a:rPr lang="pl-PL" i="1" spc="25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, I have created a heatmap which shows the Average expenses by Category and split on the methodology payment (In person / On place and Online).</a:t>
            </a:r>
          </a:p>
          <a:p>
            <a:pPr>
              <a:lnSpc>
                <a:spcPts val="3258"/>
              </a:lnSpc>
            </a:pPr>
            <a:r>
              <a:rPr lang="pl-PL" i="1" spc="25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The purpose was to verify if a trend will appear.</a:t>
            </a:r>
            <a:endParaRPr lang="en-US" i="1" spc="25" dirty="0">
              <a:solidFill>
                <a:srgbClr val="545454"/>
              </a:solidFill>
              <a:latin typeface="TT Drugs Italics"/>
              <a:ea typeface="TT Drugs Italics"/>
              <a:cs typeface="TT Drugs Italics"/>
              <a:sym typeface="TT Drugs Italics"/>
            </a:endParaRPr>
          </a:p>
          <a:p>
            <a:pPr algn="l">
              <a:lnSpc>
                <a:spcPts val="3258"/>
              </a:lnSpc>
            </a:pPr>
            <a:endParaRPr lang="en-US" i="1" spc="25" dirty="0">
              <a:solidFill>
                <a:srgbClr val="545454"/>
              </a:solidFill>
              <a:latin typeface="TT Drugs Italics"/>
              <a:ea typeface="TT Drugs Italics"/>
              <a:cs typeface="TT Drugs Italics"/>
              <a:sym typeface="TT Drugs Itali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664797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V="1">
            <a:off x="4009581" y="0"/>
            <a:ext cx="0" cy="1664797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14278419" y="0"/>
            <a:ext cx="0" cy="1664797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0" y="2170722"/>
            <a:ext cx="9144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74143" y="9253538"/>
            <a:ext cx="9144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7995671" y="4272277"/>
            <a:ext cx="10187062" cy="4418638"/>
          </a:xfrm>
          <a:custGeom>
            <a:avLst/>
            <a:gdLst/>
            <a:ahLst/>
            <a:cxnLst/>
            <a:rect l="l" t="t" r="r" b="b"/>
            <a:pathLst>
              <a:path w="10187062" h="4418638">
                <a:moveTo>
                  <a:pt x="0" y="0"/>
                </a:moveTo>
                <a:lnTo>
                  <a:pt x="10187062" y="0"/>
                </a:lnTo>
                <a:lnTo>
                  <a:pt x="10187062" y="4418639"/>
                </a:lnTo>
                <a:lnTo>
                  <a:pt x="0" y="44186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7238856" y="694199"/>
            <a:ext cx="4228117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pl-PL" sz="2400" dirty="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SEGMENTATION</a:t>
            </a:r>
            <a:r>
              <a:rPr lang="en-US" sz="2400" dirty="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 ANALYSIS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6615" y="4272277"/>
            <a:ext cx="6699056" cy="56438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31801" lvl="1" indent="-215900" algn="l">
              <a:lnSpc>
                <a:spcPts val="2600"/>
              </a:lnSpc>
              <a:buFont typeface="Arial"/>
              <a:buChar char="•"/>
            </a:pPr>
            <a:r>
              <a:rPr lang="en-US" sz="2000" spc="20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High potential categories / business :</a:t>
            </a:r>
          </a:p>
          <a:p>
            <a:pPr marL="863601" lvl="2" indent="-287867" algn="l">
              <a:lnSpc>
                <a:spcPts val="2600"/>
              </a:lnSpc>
              <a:buFont typeface="Arial"/>
              <a:buChar char="⚬"/>
            </a:pPr>
            <a:r>
              <a:rPr lang="en-US" sz="2000" b="1" spc="20" dirty="0">
                <a:solidFill>
                  <a:srgbClr val="545454"/>
                </a:solidFill>
                <a:latin typeface="TT Drugs Bold"/>
                <a:ea typeface="TT Drugs Bold"/>
                <a:cs typeface="TT Drugs Bold"/>
                <a:sym typeface="TT Drugs Bold"/>
              </a:rPr>
              <a:t>Travels </a:t>
            </a:r>
            <a:r>
              <a:rPr lang="en-US" sz="2000" spc="20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: </a:t>
            </a:r>
            <a:r>
              <a:rPr lang="en-US" spc="20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category</a:t>
            </a:r>
            <a:r>
              <a:rPr lang="en-US" sz="2000" spc="20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 on which one people can afford to spend the highest</a:t>
            </a:r>
          </a:p>
          <a:p>
            <a:pPr marL="863601" lvl="2" indent="-287867" algn="l">
              <a:lnSpc>
                <a:spcPts val="2600"/>
              </a:lnSpc>
              <a:buFont typeface="Arial"/>
              <a:buChar char="⚬"/>
            </a:pPr>
            <a:r>
              <a:rPr lang="en-US" sz="2000" spc="20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H</a:t>
            </a:r>
            <a:r>
              <a:rPr lang="en-US" sz="2000" b="1" spc="20" dirty="0">
                <a:solidFill>
                  <a:srgbClr val="545454"/>
                </a:solidFill>
                <a:latin typeface="TT Drugs Bold"/>
                <a:ea typeface="TT Drugs Bold"/>
                <a:cs typeface="TT Drugs Bold"/>
                <a:sym typeface="TT Drugs Bold"/>
              </a:rPr>
              <a:t>ealth / wellness / clothes / shopping</a:t>
            </a:r>
            <a:r>
              <a:rPr lang="en-US" sz="2000" spc="20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 : people cares about themself and can afford to spend money on it</a:t>
            </a:r>
          </a:p>
          <a:p>
            <a:pPr marL="863601" lvl="2" indent="-287867" algn="l">
              <a:lnSpc>
                <a:spcPts val="2600"/>
              </a:lnSpc>
              <a:buFont typeface="Arial"/>
              <a:buChar char="⚬"/>
            </a:pPr>
            <a:r>
              <a:rPr lang="en-US" sz="2000" b="1" spc="20" dirty="0">
                <a:solidFill>
                  <a:srgbClr val="545454"/>
                </a:solidFill>
                <a:latin typeface="TT Drugs Bold"/>
                <a:ea typeface="TT Drugs Bold"/>
                <a:cs typeface="TT Drugs Bold"/>
                <a:sym typeface="TT Drugs Bold"/>
              </a:rPr>
              <a:t>Groceries </a:t>
            </a:r>
            <a:r>
              <a:rPr lang="en-US" sz="2000" spc="20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: with the highest volume of transaction.</a:t>
            </a:r>
          </a:p>
          <a:p>
            <a:pPr algn="l">
              <a:lnSpc>
                <a:spcPts val="2600"/>
              </a:lnSpc>
            </a:pPr>
            <a:endParaRPr lang="en-US" sz="2000" spc="20" dirty="0">
              <a:solidFill>
                <a:srgbClr val="545454"/>
              </a:solidFill>
              <a:latin typeface="TT Drugs"/>
              <a:ea typeface="TT Drugs"/>
              <a:cs typeface="TT Drugs"/>
              <a:sym typeface="TT Drugs"/>
            </a:endParaRPr>
          </a:p>
          <a:p>
            <a:pPr marL="431801" lvl="1" indent="-215900" algn="l">
              <a:lnSpc>
                <a:spcPts val="2600"/>
              </a:lnSpc>
              <a:buFont typeface="Arial"/>
              <a:buChar char="•"/>
            </a:pPr>
            <a:r>
              <a:rPr lang="en-US" sz="2000" spc="20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Overall , there are some distinctions based on gender:</a:t>
            </a:r>
          </a:p>
          <a:p>
            <a:pPr marL="863601" lvl="2" indent="-287867" algn="l">
              <a:lnSpc>
                <a:spcPts val="2600"/>
              </a:lnSpc>
              <a:buFont typeface="Arial"/>
              <a:buChar char="⚬"/>
            </a:pPr>
            <a:r>
              <a:rPr lang="en-US" sz="2000" b="1" spc="20" dirty="0">
                <a:solidFill>
                  <a:srgbClr val="545454"/>
                </a:solidFill>
                <a:latin typeface="TT Drugs Bold"/>
                <a:ea typeface="TT Drugs Bold"/>
                <a:cs typeface="TT Drugs Bold"/>
                <a:sym typeface="TT Drugs Bold"/>
              </a:rPr>
              <a:t>Men </a:t>
            </a:r>
            <a:r>
              <a:rPr lang="en-US" sz="2000" spc="20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: Media, Books, and Digital Entertainment</a:t>
            </a:r>
          </a:p>
          <a:p>
            <a:pPr marL="863601" lvl="2" indent="-287867" algn="l">
              <a:lnSpc>
                <a:spcPts val="2600"/>
              </a:lnSpc>
              <a:buFont typeface="Arial"/>
              <a:buChar char="⚬"/>
            </a:pPr>
            <a:r>
              <a:rPr lang="en-US" sz="2000" b="1" spc="20" dirty="0">
                <a:solidFill>
                  <a:srgbClr val="545454"/>
                </a:solidFill>
                <a:latin typeface="TT Drugs Bold"/>
                <a:ea typeface="TT Drugs Bold"/>
                <a:cs typeface="TT Drugs Bold"/>
                <a:sym typeface="TT Drugs Bold"/>
              </a:rPr>
              <a:t>Women </a:t>
            </a:r>
            <a:r>
              <a:rPr lang="en-US" sz="2000" spc="20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: Home Furniture, Decor, Clothing and Shopping</a:t>
            </a:r>
          </a:p>
          <a:p>
            <a:pPr algn="l">
              <a:lnSpc>
                <a:spcPts val="2600"/>
              </a:lnSpc>
            </a:pPr>
            <a:endParaRPr lang="en-US" sz="2000" spc="20" dirty="0">
              <a:solidFill>
                <a:srgbClr val="545454"/>
              </a:solidFill>
              <a:latin typeface="TT Drugs"/>
              <a:ea typeface="TT Drugs"/>
              <a:cs typeface="TT Drugs"/>
              <a:sym typeface="TT Drugs"/>
            </a:endParaRPr>
          </a:p>
          <a:p>
            <a:pPr algn="l">
              <a:lnSpc>
                <a:spcPts val="2600"/>
              </a:lnSpc>
            </a:pPr>
            <a:endParaRPr lang="en-US" sz="2000" spc="20" dirty="0">
              <a:solidFill>
                <a:srgbClr val="545454"/>
              </a:solidFill>
              <a:latin typeface="TT Drugs"/>
              <a:ea typeface="TT Drugs"/>
              <a:cs typeface="TT Drugs"/>
              <a:sym typeface="TT Drugs"/>
            </a:endParaRPr>
          </a:p>
          <a:p>
            <a:pPr algn="l">
              <a:lnSpc>
                <a:spcPts val="2600"/>
              </a:lnSpc>
            </a:pPr>
            <a:endParaRPr lang="en-US" sz="2000" spc="20" dirty="0">
              <a:solidFill>
                <a:srgbClr val="545454"/>
              </a:solidFill>
              <a:latin typeface="TT Drugs"/>
              <a:ea typeface="TT Drugs"/>
              <a:cs typeface="TT Drugs"/>
              <a:sym typeface="TT Drugs"/>
            </a:endParaRPr>
          </a:p>
        </p:txBody>
      </p:sp>
      <p:sp>
        <p:nvSpPr>
          <p:cNvPr id="13" name="Freeform 14">
            <a:extLst>
              <a:ext uri="{FF2B5EF4-FFF2-40B4-BE49-F238E27FC236}">
                <a16:creationId xmlns:a16="http://schemas.microsoft.com/office/drawing/2014/main" id="{DB207652-50DD-2701-6371-964AECDE1F95}"/>
              </a:ext>
            </a:extLst>
          </p:cNvPr>
          <p:cNvSpPr/>
          <p:nvPr/>
        </p:nvSpPr>
        <p:spPr>
          <a:xfrm>
            <a:off x="152400" y="537281"/>
            <a:ext cx="1045736" cy="1031328"/>
          </a:xfrm>
          <a:custGeom>
            <a:avLst/>
            <a:gdLst/>
            <a:ahLst/>
            <a:cxnLst/>
            <a:rect l="l" t="t" r="r" b="b"/>
            <a:pathLst>
              <a:path w="1289710" h="1264421">
                <a:moveTo>
                  <a:pt x="0" y="0"/>
                </a:moveTo>
                <a:lnTo>
                  <a:pt x="1289710" y="0"/>
                </a:lnTo>
                <a:lnTo>
                  <a:pt x="1289710" y="1264421"/>
                </a:lnTo>
                <a:lnTo>
                  <a:pt x="0" y="1264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50000"/>
              </a:srgbClr>
            </a:outerShdw>
            <a:reflection stA="40000" endPos="65000" dist="50800" dir="5400000" sy="-100000" algn="bl" rotWithShape="0"/>
          </a:effectLst>
        </p:spPr>
        <p:txBody>
          <a:bodyPr/>
          <a:lstStyle/>
          <a:p>
            <a:endParaRPr lang="en-US"/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8ED6583E-3586-60DC-88EC-E61A25803F06}"/>
              </a:ext>
            </a:extLst>
          </p:cNvPr>
          <p:cNvSpPr txBox="1"/>
          <p:nvPr/>
        </p:nvSpPr>
        <p:spPr>
          <a:xfrm>
            <a:off x="15503007" y="511406"/>
            <a:ext cx="2448300" cy="64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AURELIEN LEGENDRE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AC014F02-9D4E-0996-4AB6-60B43ADEB272}"/>
              </a:ext>
            </a:extLst>
          </p:cNvPr>
          <p:cNvSpPr txBox="1"/>
          <p:nvPr/>
        </p:nvSpPr>
        <p:spPr>
          <a:xfrm>
            <a:off x="2024734" y="2231824"/>
            <a:ext cx="12758065" cy="1020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892"/>
              </a:lnSpc>
            </a:pPr>
            <a:r>
              <a:rPr lang="pl-PL" sz="7892" spc="-236" dirty="0">
                <a:solidFill>
                  <a:srgbClr val="545454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GENDER  &amp;  AMOUNT SEGMENT </a:t>
            </a:r>
            <a:endParaRPr lang="en-US" sz="7892" spc="-236" dirty="0">
              <a:solidFill>
                <a:srgbClr val="545454"/>
              </a:solidFill>
              <a:latin typeface="Noto Serif Display ExtraCondensed"/>
              <a:ea typeface="Noto Serif Display ExtraCondensed"/>
              <a:cs typeface="Noto Serif Display ExtraCondensed"/>
              <a:sym typeface="Noto Serif Display ExtraCondensed"/>
            </a:endParaRPr>
          </a:p>
        </p:txBody>
      </p:sp>
      <p:sp>
        <p:nvSpPr>
          <p:cNvPr id="18" name="TextBox 13">
            <a:extLst>
              <a:ext uri="{FF2B5EF4-FFF2-40B4-BE49-F238E27FC236}">
                <a16:creationId xmlns:a16="http://schemas.microsoft.com/office/drawing/2014/main" id="{5FA1DC07-D8E2-973E-0270-55D7185B57B4}"/>
              </a:ext>
            </a:extLst>
          </p:cNvPr>
          <p:cNvSpPr txBox="1"/>
          <p:nvPr/>
        </p:nvSpPr>
        <p:spPr>
          <a:xfrm>
            <a:off x="2024735" y="3137423"/>
            <a:ext cx="5494368" cy="309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0"/>
              </a:lnSpc>
            </a:pPr>
            <a:r>
              <a:rPr lang="pl-PL" sz="2000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For this data manipulation </a:t>
            </a:r>
            <a:r>
              <a:rPr lang="pl-PL" sz="2000" b="1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Pandas</a:t>
            </a:r>
            <a:r>
              <a:rPr lang="pl-PL" sz="2000" i="1" spc="20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 was used</a:t>
            </a:r>
            <a:endParaRPr lang="en-US" sz="2000" i="1" spc="20" dirty="0">
              <a:solidFill>
                <a:srgbClr val="545454"/>
              </a:solidFill>
              <a:latin typeface="TT Drugs Italics"/>
              <a:ea typeface="TT Drugs Italics"/>
              <a:cs typeface="TT Drugs Italics"/>
              <a:sym typeface="TT Drugs Italics"/>
            </a:endParaRPr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F9FD50A6-9003-1D18-F9BA-276EB20F1F9A}"/>
              </a:ext>
            </a:extLst>
          </p:cNvPr>
          <p:cNvSpPr txBox="1"/>
          <p:nvPr/>
        </p:nvSpPr>
        <p:spPr>
          <a:xfrm>
            <a:off x="2062834" y="3561600"/>
            <a:ext cx="13647027" cy="3704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258"/>
              </a:lnSpc>
            </a:pPr>
            <a:r>
              <a:rPr lang="pl-PL" i="1" spc="25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Further the previous segmentation, I </a:t>
            </a:r>
            <a:r>
              <a:rPr lang="pl-PL" b="1" i="1" spc="25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verified a there are others segments by gender</a:t>
            </a:r>
            <a:r>
              <a:rPr lang="pl-PL" i="1" spc="25" dirty="0">
                <a:solidFill>
                  <a:srgbClr val="545454"/>
                </a:solidFill>
                <a:latin typeface="TT Drugs Italics"/>
                <a:ea typeface="TT Drugs Italics"/>
                <a:cs typeface="TT Drugs Italics"/>
                <a:sym typeface="TT Drugs Italics"/>
              </a:rPr>
              <a:t>.</a:t>
            </a:r>
            <a:endParaRPr lang="en-US" i="1" spc="25" dirty="0">
              <a:solidFill>
                <a:srgbClr val="545454"/>
              </a:solidFill>
              <a:latin typeface="TT Drugs Italics"/>
              <a:ea typeface="TT Drugs Italics"/>
              <a:cs typeface="TT Drugs Italics"/>
              <a:sym typeface="TT Drugs Itali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664797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V="1">
            <a:off x="4009581" y="0"/>
            <a:ext cx="0" cy="1664797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14278419" y="0"/>
            <a:ext cx="0" cy="1664797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0" y="2170722"/>
            <a:ext cx="9144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74143" y="9253538"/>
            <a:ext cx="9144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7238856" y="694199"/>
            <a:ext cx="3810287" cy="33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MARKET ANALYSIS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246603" y="2335548"/>
            <a:ext cx="7565128" cy="10345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92"/>
              </a:lnSpc>
            </a:pPr>
            <a:r>
              <a:rPr lang="en-US" sz="7892" spc="-236" dirty="0">
                <a:solidFill>
                  <a:srgbClr val="545454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CONCLUSION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93265" y="4035652"/>
            <a:ext cx="15749405" cy="543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7032" lvl="1" indent="-183516" algn="l">
              <a:lnSpc>
                <a:spcPts val="2210"/>
              </a:lnSpc>
              <a:buFont typeface="Arial"/>
              <a:buChar char="•"/>
            </a:pPr>
            <a:r>
              <a:rPr lang="en-US" sz="1700" b="1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TREND</a:t>
            </a:r>
            <a:r>
              <a:rPr lang="en-US" sz="1700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 : </a:t>
            </a:r>
            <a:r>
              <a:rPr lang="en-US" sz="1700" b="1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2010 - 2014</a:t>
            </a:r>
            <a:r>
              <a:rPr lang="en-US" sz="1700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, the market trend of transaction amount was increasing and from </a:t>
            </a:r>
            <a:r>
              <a:rPr lang="en-US" sz="1700" b="1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2014 until 2019, the trend is stable</a:t>
            </a:r>
          </a:p>
          <a:p>
            <a:pPr marL="367032" lvl="1" indent="-183516" algn="l">
              <a:lnSpc>
                <a:spcPts val="2210"/>
              </a:lnSpc>
              <a:buFont typeface="Arial"/>
              <a:buChar char="•"/>
            </a:pPr>
            <a:r>
              <a:rPr lang="en-US" sz="1700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The </a:t>
            </a:r>
            <a:r>
              <a:rPr lang="en-US" sz="1700" b="1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standard amount </a:t>
            </a:r>
            <a:r>
              <a:rPr lang="en-US" sz="1700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spent for transactions is up to </a:t>
            </a:r>
            <a:r>
              <a:rPr lang="en-US" sz="1700" b="1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1000 dollars / 1500 dollars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25464" y="3457519"/>
            <a:ext cx="10823736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HOW DID THE US MARKET EVOLVE DURING THE DECADE OF THE 2010S 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93265" y="5389908"/>
            <a:ext cx="16481586" cy="39294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67032" lvl="1" indent="-183516" algn="l">
              <a:lnSpc>
                <a:spcPts val="2210"/>
              </a:lnSpc>
              <a:buFont typeface="Arial"/>
              <a:buChar char="•"/>
            </a:pPr>
            <a:r>
              <a:rPr lang="en-US" sz="1700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People are able to spend more </a:t>
            </a:r>
            <a:r>
              <a:rPr lang="en-US" sz="1700" b="1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on travelling and health / wellness / clothes / shopping</a:t>
            </a:r>
          </a:p>
          <a:p>
            <a:pPr marL="367032" lvl="1" indent="-183516" algn="l">
              <a:lnSpc>
                <a:spcPts val="2210"/>
              </a:lnSpc>
              <a:buFont typeface="Arial"/>
              <a:buChar char="•"/>
            </a:pPr>
            <a:r>
              <a:rPr lang="en-US" sz="1700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Professional Services are paid 'in person' while the categories below are mainly done </a:t>
            </a:r>
            <a:r>
              <a:rPr lang="en-US" sz="1700" b="1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online</a:t>
            </a:r>
            <a:r>
              <a:rPr lang="en-US" sz="1700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:</a:t>
            </a:r>
          </a:p>
          <a:p>
            <a:pPr marL="734064" lvl="2" indent="-244688" algn="l">
              <a:lnSpc>
                <a:spcPts val="2210"/>
              </a:lnSpc>
              <a:buFont typeface="Arial"/>
              <a:buChar char="⚬"/>
            </a:pPr>
            <a:r>
              <a:rPr lang="en-US" sz="1700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Travel and Transportation</a:t>
            </a:r>
          </a:p>
          <a:p>
            <a:pPr marL="734064" lvl="2" indent="-244688" algn="l">
              <a:lnSpc>
                <a:spcPts val="2210"/>
              </a:lnSpc>
              <a:buFont typeface="Arial"/>
              <a:buChar char="⚬"/>
            </a:pPr>
            <a:r>
              <a:rPr lang="en-US" sz="1700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Home, Furniture and Decor</a:t>
            </a:r>
          </a:p>
          <a:p>
            <a:pPr marL="734064" lvl="2" indent="-244688" algn="l">
              <a:lnSpc>
                <a:spcPts val="2210"/>
              </a:lnSpc>
              <a:buFont typeface="Arial"/>
              <a:buChar char="⚬"/>
            </a:pPr>
            <a:r>
              <a:rPr lang="en-US" sz="1700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Financial Services</a:t>
            </a:r>
          </a:p>
          <a:p>
            <a:pPr marL="734064" lvl="2" indent="-244688" algn="l">
              <a:lnSpc>
                <a:spcPts val="2210"/>
              </a:lnSpc>
              <a:buFont typeface="Arial"/>
              <a:buChar char="⚬"/>
            </a:pPr>
            <a:r>
              <a:rPr lang="en-US" sz="1700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Electronics and Technology</a:t>
            </a:r>
          </a:p>
          <a:p>
            <a:pPr marL="367032" lvl="1" indent="-183516" algn="l">
              <a:lnSpc>
                <a:spcPts val="2210"/>
              </a:lnSpc>
              <a:buFont typeface="Arial"/>
              <a:buChar char="•"/>
            </a:pPr>
            <a:r>
              <a:rPr lang="en-US" sz="1700" b="1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Groceries is the category with the highest volume of transactions.</a:t>
            </a:r>
          </a:p>
          <a:p>
            <a:pPr marL="367032" lvl="1" indent="-183516" algn="l">
              <a:lnSpc>
                <a:spcPts val="2210"/>
              </a:lnSpc>
              <a:buFont typeface="Arial"/>
              <a:buChar char="•"/>
            </a:pPr>
            <a:r>
              <a:rPr lang="en-US" sz="1700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Depending on the category and </a:t>
            </a:r>
            <a:r>
              <a:rPr lang="en-US" sz="1700" b="1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gender</a:t>
            </a:r>
            <a:r>
              <a:rPr lang="en-US" sz="1700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, some </a:t>
            </a:r>
            <a:r>
              <a:rPr lang="en-US" sz="1700" b="1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trends are visible</a:t>
            </a:r>
            <a:r>
              <a:rPr lang="pl-PL" sz="1700" b="1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s</a:t>
            </a:r>
            <a:r>
              <a:rPr lang="en-US" sz="1700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.</a:t>
            </a:r>
          </a:p>
          <a:p>
            <a:pPr algn="l">
              <a:lnSpc>
                <a:spcPts val="2210"/>
              </a:lnSpc>
            </a:pPr>
            <a:endParaRPr lang="en-US" sz="1700" spc="17" dirty="0">
              <a:solidFill>
                <a:srgbClr val="545454"/>
              </a:solidFill>
              <a:latin typeface="TT Drugs"/>
              <a:ea typeface="TT Drugs"/>
              <a:cs typeface="TT Drugs"/>
              <a:sym typeface="TT Drugs"/>
            </a:endParaRPr>
          </a:p>
          <a:p>
            <a:pPr marL="367032" lvl="1" indent="-183516" algn="l">
              <a:lnSpc>
                <a:spcPts val="2210"/>
              </a:lnSpc>
              <a:buFont typeface="Arial"/>
              <a:buChar char="•"/>
            </a:pPr>
            <a:r>
              <a:rPr lang="en-US" sz="1700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Then I will create an interactive dashboard in Power BI to share this conclusion.</a:t>
            </a:r>
          </a:p>
          <a:p>
            <a:pPr marL="367032" lvl="1" indent="-183516" algn="l">
              <a:lnSpc>
                <a:spcPts val="2210"/>
              </a:lnSpc>
              <a:buFont typeface="Arial"/>
              <a:buChar char="•"/>
            </a:pPr>
            <a:r>
              <a:rPr lang="en-US" sz="1700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More inquiries arise following the examination:</a:t>
            </a:r>
          </a:p>
          <a:p>
            <a:pPr marL="734064" lvl="2" indent="-244688" algn="l">
              <a:lnSpc>
                <a:spcPts val="2210"/>
              </a:lnSpc>
              <a:buFont typeface="Arial"/>
              <a:buChar char="⚬"/>
            </a:pPr>
            <a:r>
              <a:rPr lang="en-US" sz="1700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What has contributed to the stability of the US market trend since 2014?</a:t>
            </a:r>
          </a:p>
          <a:p>
            <a:pPr marL="734064" lvl="2" indent="-244688" algn="l">
              <a:lnSpc>
                <a:spcPts val="2210"/>
              </a:lnSpc>
              <a:buFont typeface="Arial"/>
              <a:buChar char="⚬"/>
            </a:pPr>
            <a:r>
              <a:rPr lang="en-US" sz="1700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To address this new question, an alternative analysis can be carried out by examining the annual income progression by </a:t>
            </a:r>
            <a:r>
              <a:rPr lang="en-US" sz="1700" spc="17" dirty="0" err="1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client_id</a:t>
            </a:r>
            <a:r>
              <a:rPr lang="en-US" sz="1700" spc="17" dirty="0">
                <a:solidFill>
                  <a:srgbClr val="545454"/>
                </a:solidFill>
                <a:latin typeface="TT Drugs"/>
                <a:ea typeface="TT Drugs"/>
                <a:cs typeface="TT Drugs"/>
                <a:sym typeface="TT Drugs"/>
              </a:rPr>
              <a:t> to evaluate purchasing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012315" y="4830825"/>
            <a:ext cx="5836285" cy="3077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WHAT ARE THE MARKET SEGMENTS</a:t>
            </a:r>
            <a:r>
              <a:rPr lang="pl-PL" sz="2400" b="1" dirty="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 </a:t>
            </a:r>
            <a:r>
              <a:rPr lang="en-US" sz="2400" b="1" dirty="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 ?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11AA619E-99E7-B5EB-42F4-F3F1E1F0B045}"/>
              </a:ext>
            </a:extLst>
          </p:cNvPr>
          <p:cNvSpPr/>
          <p:nvPr/>
        </p:nvSpPr>
        <p:spPr>
          <a:xfrm>
            <a:off x="152400" y="537281"/>
            <a:ext cx="1045736" cy="1031328"/>
          </a:xfrm>
          <a:custGeom>
            <a:avLst/>
            <a:gdLst/>
            <a:ahLst/>
            <a:cxnLst/>
            <a:rect l="l" t="t" r="r" b="b"/>
            <a:pathLst>
              <a:path w="1289710" h="1264421">
                <a:moveTo>
                  <a:pt x="0" y="0"/>
                </a:moveTo>
                <a:lnTo>
                  <a:pt x="1289710" y="0"/>
                </a:lnTo>
                <a:lnTo>
                  <a:pt x="1289710" y="1264421"/>
                </a:lnTo>
                <a:lnTo>
                  <a:pt x="0" y="12644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50000"/>
              </a:srgbClr>
            </a:outerShdw>
            <a:reflection stA="40000" endPos="65000" dist="50800" dir="5400000" sy="-100000" algn="bl" rotWithShape="0"/>
          </a:effectLst>
        </p:spPr>
        <p:txBody>
          <a:bodyPr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363296-3C8B-E3DC-A87E-AA1650BB993D}"/>
              </a:ext>
            </a:extLst>
          </p:cNvPr>
          <p:cNvSpPr txBox="1"/>
          <p:nvPr/>
        </p:nvSpPr>
        <p:spPr>
          <a:xfrm>
            <a:off x="15503007" y="511406"/>
            <a:ext cx="2448300" cy="64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AURELIEN LEGENDRE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664797"/>
            <a:ext cx="18288000" cy="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V="1">
            <a:off x="4009581" y="0"/>
            <a:ext cx="0" cy="1664797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14278419" y="0"/>
            <a:ext cx="0" cy="1664797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5785189" y="5565059"/>
            <a:ext cx="7035961" cy="4461989"/>
            <a:chOff x="0" y="0"/>
            <a:chExt cx="1466727" cy="9301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66727" cy="930153"/>
            </a:xfrm>
            <a:custGeom>
              <a:avLst/>
              <a:gdLst/>
              <a:ahLst/>
              <a:cxnLst/>
              <a:rect l="l" t="t" r="r" b="b"/>
              <a:pathLst>
                <a:path w="1466727" h="930153">
                  <a:moveTo>
                    <a:pt x="0" y="0"/>
                  </a:moveTo>
                  <a:lnTo>
                    <a:pt x="1466727" y="0"/>
                  </a:lnTo>
                  <a:lnTo>
                    <a:pt x="1466727" y="930153"/>
                  </a:lnTo>
                  <a:lnTo>
                    <a:pt x="0" y="930153"/>
                  </a:lnTo>
                  <a:close/>
                </a:path>
              </a:pathLst>
            </a:custGeom>
            <a:blipFill>
              <a:blip r:embed="rId2"/>
              <a:stretch>
                <a:fillRect t="-6529" b="-6529"/>
              </a:stretch>
            </a:blipFill>
            <a:ln w="952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238856" y="694199"/>
            <a:ext cx="3810287" cy="33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MARKET ANALYSIS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98460" y="2652395"/>
            <a:ext cx="9491079" cy="200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5000" spc="-450">
                <a:solidFill>
                  <a:srgbClr val="545454"/>
                </a:solidFill>
                <a:latin typeface="Noto Serif Display ExtraCondensed"/>
                <a:ea typeface="Noto Serif Display ExtraCondensed"/>
                <a:cs typeface="Noto Serif Display ExtraCondensed"/>
                <a:sym typeface="Noto Serif Display ExtraCondensed"/>
              </a:rPr>
              <a:t>THANK YOU</a:t>
            </a:r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CA7A0D15-0645-F0E1-D06B-E0FFA861E1DB}"/>
              </a:ext>
            </a:extLst>
          </p:cNvPr>
          <p:cNvSpPr/>
          <p:nvPr/>
        </p:nvSpPr>
        <p:spPr>
          <a:xfrm>
            <a:off x="152400" y="537281"/>
            <a:ext cx="1045736" cy="1031328"/>
          </a:xfrm>
          <a:custGeom>
            <a:avLst/>
            <a:gdLst/>
            <a:ahLst/>
            <a:cxnLst/>
            <a:rect l="l" t="t" r="r" b="b"/>
            <a:pathLst>
              <a:path w="1289710" h="1264421">
                <a:moveTo>
                  <a:pt x="0" y="0"/>
                </a:moveTo>
                <a:lnTo>
                  <a:pt x="1289710" y="0"/>
                </a:lnTo>
                <a:lnTo>
                  <a:pt x="1289710" y="1264421"/>
                </a:lnTo>
                <a:lnTo>
                  <a:pt x="0" y="12644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  <a:effectLst>
            <a:outerShdw blurRad="50800" dist="50800" dir="5400000" algn="ctr" rotWithShape="0">
              <a:srgbClr val="000000">
                <a:alpha val="50000"/>
              </a:srgbClr>
            </a:outerShdw>
            <a:reflection stA="40000" endPos="65000" dist="50800" dir="5400000" sy="-100000" algn="bl" rotWithShape="0"/>
          </a:effectLst>
        </p:spPr>
        <p:txBody>
          <a:bodyPr/>
          <a:lstStyle/>
          <a:p>
            <a:endParaRPr lang="en-US"/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24E9ED56-F4A7-6729-68E8-3025171FFD5F}"/>
              </a:ext>
            </a:extLst>
          </p:cNvPr>
          <p:cNvSpPr txBox="1"/>
          <p:nvPr/>
        </p:nvSpPr>
        <p:spPr>
          <a:xfrm>
            <a:off x="15503007" y="511406"/>
            <a:ext cx="2448300" cy="641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400" b="1" dirty="0">
                <a:solidFill>
                  <a:srgbClr val="00000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AURELIEN LEGENDRE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Metadata/LabelInfo.xml><?xml version="1.0" encoding="utf-8"?>
<clbl:labelList xmlns:clbl="http://schemas.microsoft.com/office/2020/mipLabelMetadata">
  <clbl:label id="{c5e6e129-f928-4a05-ae32-d838f6b21bdd}" enabled="1" method="Standard" siteId="{8b87af7d-8647-4dc7-8df4-5f69a2011bb5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1466</TotalTime>
  <Words>832</Words>
  <Application>Microsoft Office PowerPoint</Application>
  <PresentationFormat>Custom</PresentationFormat>
  <Paragraphs>92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1" baseType="lpstr">
      <vt:lpstr>TT Drugs Bold Italics</vt:lpstr>
      <vt:lpstr>Corbel</vt:lpstr>
      <vt:lpstr>TT Drugs Bold</vt:lpstr>
      <vt:lpstr>TT Drugs</vt:lpstr>
      <vt:lpstr>Poppins Bold</vt:lpstr>
      <vt:lpstr>Public Sans Thin</vt:lpstr>
      <vt:lpstr>Arial</vt:lpstr>
      <vt:lpstr>Public Sans Bold</vt:lpstr>
      <vt:lpstr>Noto Serif Display ExtraCondensed</vt:lpstr>
      <vt:lpstr>Poppins</vt:lpstr>
      <vt:lpstr>TT Drugs Italics</vt:lpstr>
      <vt:lpstr>Tahoma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 Market Analysis</dc:title>
  <cp:lastModifiedBy>LEGENDRE Aurelien</cp:lastModifiedBy>
  <cp:revision>14</cp:revision>
  <dcterms:created xsi:type="dcterms:W3CDTF">2006-08-16T00:00:00Z</dcterms:created>
  <dcterms:modified xsi:type="dcterms:W3CDTF">2025-10-10T10:19:35Z</dcterms:modified>
  <dc:identifier>DAG1Oft9Ek4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Parallax:15</vt:lpwstr>
  </property>
  <property fmtid="{D5CDD505-2E9C-101B-9397-08002B2CF9AE}" pid="3" name="ClassificationContentMarkingFooterText">
    <vt:lpwstr>C2 - Restricted use </vt:lpwstr>
  </property>
</Properties>
</file>