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56" r:id="rId2"/>
    <p:sldId id="257" r:id="rId3"/>
    <p:sldId id="259" r:id="rId4"/>
    <p:sldId id="265" r:id="rId5"/>
    <p:sldId id="275" r:id="rId6"/>
    <p:sldId id="273" r:id="rId7"/>
    <p:sldId id="274" r:id="rId8"/>
    <p:sldId id="267" r:id="rId9"/>
    <p:sldId id="269" r:id="rId10"/>
    <p:sldId id="282" r:id="rId11"/>
    <p:sldId id="270" r:id="rId12"/>
    <p:sldId id="271" r:id="rId13"/>
    <p:sldId id="260" r:id="rId14"/>
    <p:sldId id="261" r:id="rId15"/>
    <p:sldId id="281" r:id="rId16"/>
    <p:sldId id="264" r:id="rId17"/>
    <p:sldId id="262" r:id="rId18"/>
    <p:sldId id="263" r:id="rId19"/>
    <p:sldId id="268" r:id="rId20"/>
    <p:sldId id="266" r:id="rId21"/>
    <p:sldId id="272" r:id="rId22"/>
    <p:sldId id="276" r:id="rId23"/>
    <p:sldId id="278" r:id="rId24"/>
    <p:sldId id="280" r:id="rId25"/>
    <p:sldId id="279"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04" autoAdjust="0"/>
  </p:normalViewPr>
  <p:slideViewPr>
    <p:cSldViewPr snapToGrid="0">
      <p:cViewPr>
        <p:scale>
          <a:sx n="75" d="100"/>
          <a:sy n="75" d="100"/>
        </p:scale>
        <p:origin x="946" y="53"/>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CEBA6-EEF3-4F03-8EDB-ED56D974A7AB}" type="datetimeFigureOut">
              <a:rPr lang="fr-FR" smtClean="0"/>
              <a:t>27/09/2021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741A5-3748-45B3-A8C6-983AB0CEB3F2}" type="slidenum">
              <a:rPr lang="fr-FR" smtClean="0"/>
              <a:t>‹N°›</a:t>
            </a:fld>
            <a:endParaRPr lang="fr-FR"/>
          </a:p>
        </p:txBody>
      </p:sp>
    </p:spTree>
    <p:extLst>
      <p:ext uri="{BB962C8B-B14F-4D97-AF65-F5344CB8AC3E}">
        <p14:creationId xmlns:p14="http://schemas.microsoft.com/office/powerpoint/2010/main" val="304853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2</a:t>
            </a:fld>
            <a:endParaRPr lang="fr-FR"/>
          </a:p>
        </p:txBody>
      </p:sp>
    </p:spTree>
    <p:extLst>
      <p:ext uri="{BB962C8B-B14F-4D97-AF65-F5344CB8AC3E}">
        <p14:creationId xmlns:p14="http://schemas.microsoft.com/office/powerpoint/2010/main" val="68629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A5741A5-3748-45B3-A8C6-983AB0CEB3F2}" type="slidenum">
              <a:rPr lang="fr-FR" smtClean="0"/>
              <a:t>3</a:t>
            </a:fld>
            <a:endParaRPr lang="fr-FR"/>
          </a:p>
        </p:txBody>
      </p:sp>
    </p:spTree>
    <p:extLst>
      <p:ext uri="{BB962C8B-B14F-4D97-AF65-F5344CB8AC3E}">
        <p14:creationId xmlns:p14="http://schemas.microsoft.com/office/powerpoint/2010/main" val="1457534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23150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324208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299107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134665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76374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244905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408596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66069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54767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411356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66858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5CF9-8F12-4BAE-879A-BE7F35A58DF3}" type="datetimeFigureOut">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319321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5CF9-8F12-4BAE-879A-BE7F35A58DF3}" type="datetimeFigureOut">
              <a:rPr lang="fr-FR" smtClean="0"/>
              <a:t>27/09/2021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213981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5CF9-8F12-4BAE-879A-BE7F35A58DF3}" type="datetimeFigureOut">
              <a:rPr lang="fr-FR" smtClean="0"/>
              <a:t>27/09/2021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82295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80C5CF9-8F12-4BAE-879A-BE7F35A58DF3}" type="datetimeFigureOut">
              <a:rPr lang="fr-FR" smtClean="0"/>
              <a:t>27/09/2021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89646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207070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7086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0C5CF9-8F12-4BAE-879A-BE7F35A58DF3}" type="datetimeFigureOut">
              <a:rPr lang="fr-FR" smtClean="0"/>
              <a:t>27/09/2021</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01B101-C895-42EF-9D0E-8F91A2CD7DF8}" type="slidenum">
              <a:rPr lang="fr-FR" smtClean="0"/>
              <a:t>‹N°›</a:t>
            </a:fld>
            <a:endParaRPr lang="fr-FR"/>
          </a:p>
        </p:txBody>
      </p:sp>
    </p:spTree>
    <p:extLst>
      <p:ext uri="{BB962C8B-B14F-4D97-AF65-F5344CB8AC3E}">
        <p14:creationId xmlns:p14="http://schemas.microsoft.com/office/powerpoint/2010/main" val="24606490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Introduction au cours</a:t>
            </a:r>
            <a:br>
              <a:rPr lang="fr-FR" dirty="0" smtClean="0"/>
            </a:br>
            <a:r>
              <a:rPr lang="fr-FR" dirty="0" smtClean="0"/>
              <a:t>Programmation &amp; </a:t>
            </a:r>
            <a:r>
              <a:rPr lang="fr-FR" dirty="0" err="1" smtClean="0"/>
              <a:t>Algo</a:t>
            </a:r>
            <a:endParaRPr lang="fr-FR" dirty="0"/>
          </a:p>
        </p:txBody>
      </p:sp>
      <p:sp>
        <p:nvSpPr>
          <p:cNvPr id="3" name="Subtitl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049561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EN réalité…</a:t>
            </a:r>
            <a:endParaRPr lang="fr-FR" dirty="0"/>
          </a:p>
        </p:txBody>
      </p:sp>
      <p:sp>
        <p:nvSpPr>
          <p:cNvPr id="11" name="Content Placeholder 2"/>
          <p:cNvSpPr>
            <a:spLocks noGrp="1"/>
          </p:cNvSpPr>
          <p:nvPr>
            <p:ph idx="1"/>
          </p:nvPr>
        </p:nvSpPr>
        <p:spPr>
          <a:xfrm>
            <a:off x="685801" y="2142067"/>
            <a:ext cx="10131425" cy="3649133"/>
          </a:xfrm>
        </p:spPr>
        <p:txBody>
          <a:bodyPr>
            <a:normAutofit/>
          </a:bodyPr>
          <a:lstStyle/>
          <a:p>
            <a:pPr marL="0" indent="0">
              <a:buNone/>
            </a:pPr>
            <a:r>
              <a:rPr lang="fr-FR" dirty="0" smtClean="0"/>
              <a:t>Plus complexe que ca:</a:t>
            </a:r>
          </a:p>
          <a:p>
            <a:pPr marL="0" indent="0">
              <a:buNone/>
            </a:pPr>
            <a:r>
              <a:rPr lang="fr-FR" dirty="0" smtClean="0"/>
              <a:t>	Il faut aussi gérer le signe + ou – (exemple -10)</a:t>
            </a:r>
          </a:p>
          <a:p>
            <a:pPr marL="0" indent="0">
              <a:buNone/>
            </a:pPr>
            <a:r>
              <a:rPr lang="fr-FR" dirty="0"/>
              <a:t>	L</a:t>
            </a:r>
            <a:r>
              <a:rPr lang="fr-FR" dirty="0" smtClean="0"/>
              <a:t>es « flottants » = les nombres décimaux (nombres </a:t>
            </a:r>
            <a:r>
              <a:rPr lang="fr-FR" dirty="0"/>
              <a:t>à</a:t>
            </a:r>
            <a:r>
              <a:rPr lang="fr-FR" dirty="0" smtClean="0"/>
              <a:t> virgule) (exemple 5,34)</a:t>
            </a:r>
          </a:p>
          <a:p>
            <a:pPr marL="0" indent="0">
              <a:buNone/>
            </a:pPr>
            <a:r>
              <a:rPr lang="fr-FR" dirty="0"/>
              <a:t>	</a:t>
            </a:r>
            <a:r>
              <a:rPr lang="fr-FR" dirty="0" smtClean="0"/>
              <a:t>Des nombres plus ou moins grand 0,0000000000000451 ou 67285235104587612045668</a:t>
            </a:r>
            <a:endParaRPr lang="fr-FR" dirty="0" smtClean="0"/>
          </a:p>
        </p:txBody>
      </p:sp>
    </p:spTree>
    <p:extLst>
      <p:ext uri="{BB962C8B-B14F-4D97-AF65-F5344CB8AC3E}">
        <p14:creationId xmlns:p14="http://schemas.microsoft.com/office/powerpoint/2010/main" val="379808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1277599" cy="1456267"/>
          </a:xfrm>
        </p:spPr>
        <p:txBody>
          <a:bodyPr>
            <a:normAutofit/>
          </a:bodyPr>
          <a:lstStyle/>
          <a:p>
            <a:r>
              <a:rPr lang="fr-FR" dirty="0" smtClean="0"/>
              <a:t>Représenter des caractères (lettres/symboles)?</a:t>
            </a:r>
            <a:endParaRPr lang="fr-FR" dirty="0"/>
          </a:p>
        </p:txBody>
      </p:sp>
      <p:sp>
        <p:nvSpPr>
          <p:cNvPr id="4" name="Content Placeholder 3"/>
          <p:cNvSpPr>
            <a:spLocks noGrp="1"/>
          </p:cNvSpPr>
          <p:nvPr>
            <p:ph idx="1"/>
          </p:nvPr>
        </p:nvSpPr>
        <p:spPr/>
        <p:txBody>
          <a:bodyPr/>
          <a:lstStyle/>
          <a:p>
            <a:pPr marL="0" indent="0">
              <a:buNone/>
            </a:pPr>
            <a:r>
              <a:rPr lang="fr-FR" dirty="0" smtClean="0"/>
              <a:t>Plusieurs normes:</a:t>
            </a:r>
          </a:p>
          <a:p>
            <a:r>
              <a:rPr lang="fr-FR" dirty="0" smtClean="0"/>
              <a:t>ASCII</a:t>
            </a:r>
          </a:p>
          <a:p>
            <a:r>
              <a:rPr lang="fr-FR" dirty="0" smtClean="0"/>
              <a:t>Unicode (UTF 8)</a:t>
            </a:r>
          </a:p>
          <a:p>
            <a:r>
              <a:rPr lang="fr-FR" dirty="0" smtClean="0"/>
              <a:t>…</a:t>
            </a:r>
            <a:endParaRPr lang="fr-FR" dirty="0"/>
          </a:p>
        </p:txBody>
      </p:sp>
      <p:pic>
        <p:nvPicPr>
          <p:cNvPr id="1026" name="Picture 2" descr="https://upload.wikimedia.org/wikipedia/commons/thumb/1/1b/ASCII-Table-wide.svg/1280px-ASCII-Table-wid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307" y="1781261"/>
            <a:ext cx="7268308" cy="4832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195160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Les formats de données</a:t>
            </a:r>
            <a:endParaRPr lang="fr-FR" dirty="0"/>
          </a:p>
        </p:txBody>
      </p:sp>
      <p:sp>
        <p:nvSpPr>
          <p:cNvPr id="4" name="Content Placeholder 3"/>
          <p:cNvSpPr>
            <a:spLocks noGrp="1"/>
          </p:cNvSpPr>
          <p:nvPr>
            <p:ph idx="1"/>
          </p:nvPr>
        </p:nvSpPr>
        <p:spPr/>
        <p:txBody>
          <a:bodyPr/>
          <a:lstStyle/>
          <a:p>
            <a:r>
              <a:rPr lang="fr-FR" dirty="0" smtClean="0"/>
              <a:t>1 Bit -&gt; 1 </a:t>
            </a:r>
            <a:r>
              <a:rPr lang="fr-FR" dirty="0"/>
              <a:t>	</a:t>
            </a:r>
            <a:r>
              <a:rPr lang="fr-FR" dirty="0" smtClean="0"/>
              <a:t>			exemple 0 ou 1</a:t>
            </a:r>
            <a:endParaRPr lang="fr-FR" dirty="0" smtClean="0"/>
          </a:p>
          <a:p>
            <a:r>
              <a:rPr lang="fr-FR" dirty="0"/>
              <a:t>1 Octet </a:t>
            </a:r>
            <a:r>
              <a:rPr lang="fr-FR" dirty="0" smtClean="0"/>
              <a:t>= 1 Byte = 8 bits </a:t>
            </a:r>
            <a:r>
              <a:rPr lang="fr-FR" dirty="0" smtClean="0"/>
              <a:t>    exemple 0010110, 10110101</a:t>
            </a:r>
            <a:endParaRPr lang="fr-FR" dirty="0" smtClean="0"/>
          </a:p>
          <a:p>
            <a:r>
              <a:rPr lang="fr-FR" dirty="0" smtClean="0"/>
              <a:t>Ko </a:t>
            </a:r>
            <a:r>
              <a:rPr lang="fr-FR" dirty="0" smtClean="0"/>
              <a:t>= 1 000 </a:t>
            </a:r>
            <a:r>
              <a:rPr lang="fr-FR" dirty="0" smtClean="0"/>
              <a:t>octets		~ un texte</a:t>
            </a:r>
            <a:endParaRPr lang="fr-FR" dirty="0" smtClean="0"/>
          </a:p>
          <a:p>
            <a:r>
              <a:rPr lang="fr-FR" dirty="0" smtClean="0"/>
              <a:t>Mo = 1 000 000 </a:t>
            </a:r>
            <a:r>
              <a:rPr lang="fr-FR" dirty="0" smtClean="0"/>
              <a:t>octets	~ une photo</a:t>
            </a:r>
            <a:endParaRPr lang="fr-FR" dirty="0" smtClean="0"/>
          </a:p>
          <a:p>
            <a:r>
              <a:rPr lang="fr-FR" dirty="0" smtClean="0"/>
              <a:t>Go = 1.10</a:t>
            </a:r>
            <a:r>
              <a:rPr lang="fr-FR" baseline="30000" dirty="0" smtClean="0"/>
              <a:t>9</a:t>
            </a:r>
            <a:r>
              <a:rPr lang="fr-FR" dirty="0" smtClean="0"/>
              <a:t> </a:t>
            </a:r>
            <a:r>
              <a:rPr lang="fr-FR" dirty="0" smtClean="0"/>
              <a:t>octets		~ un film</a:t>
            </a:r>
            <a:endParaRPr lang="fr-FR" dirty="0" smtClean="0"/>
          </a:p>
          <a:p>
            <a:r>
              <a:rPr lang="fr-FR" dirty="0" smtClean="0"/>
              <a:t>To = 1.10</a:t>
            </a:r>
            <a:r>
              <a:rPr lang="fr-FR" baseline="30000" dirty="0" smtClean="0"/>
              <a:t>12</a:t>
            </a:r>
            <a:r>
              <a:rPr lang="fr-FR" dirty="0" smtClean="0"/>
              <a:t> </a:t>
            </a:r>
            <a:r>
              <a:rPr lang="fr-FR" dirty="0" smtClean="0"/>
              <a:t>octets		~ la capacité de stockage d’un PC</a:t>
            </a:r>
          </a:p>
          <a:p>
            <a:r>
              <a:rPr lang="fr-FR" dirty="0" smtClean="0"/>
              <a:t>Etc…</a:t>
            </a:r>
            <a:endParaRPr lang="fr-FR" dirty="0" smtClean="0"/>
          </a:p>
        </p:txBody>
      </p:sp>
    </p:spTree>
    <p:extLst>
      <p:ext uri="{BB962C8B-B14F-4D97-AF65-F5344CB8AC3E}">
        <p14:creationId xmlns:p14="http://schemas.microsoft.com/office/powerpoint/2010/main" val="1378648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Communiquer avec une machine</a:t>
            </a:r>
            <a:endParaRPr lang="fr-FR" dirty="0"/>
          </a:p>
        </p:txBody>
      </p:sp>
      <p:pic>
        <p:nvPicPr>
          <p:cNvPr id="1028" name="Picture 4" descr="Carte rectangulaire beige clair avec dans le sens de la longueur 10 lignes constituées chacune d'une suite de chiffre identique, de 1 à 10. Des perforations verticales font disparaître certains de ces chiffres"/>
          <p:cNvPicPr>
            <a:picLocks noGrp="1" noChangeAspect="1" noChangeArrowheads="1"/>
          </p:cNvPicPr>
          <p:nvPr>
            <p:ph idx="1"/>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53447" y="2819846"/>
            <a:ext cx="7567333" cy="364966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85801" y="2142068"/>
            <a:ext cx="10131425" cy="100218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fr-FR" dirty="0" smtClean="0"/>
              <a:t>Avant les langages… les cartes perforées</a:t>
            </a:r>
            <a:endParaRPr lang="fr-FR" dirty="0"/>
          </a:p>
        </p:txBody>
      </p:sp>
    </p:spTree>
    <p:extLst>
      <p:ext uri="{BB962C8B-B14F-4D97-AF65-F5344CB8AC3E}">
        <p14:creationId xmlns:p14="http://schemas.microsoft.com/office/powerpoint/2010/main" val="3057130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Et puis… les langages</a:t>
            </a:r>
            <a:endParaRPr lang="fr-FR" dirty="0"/>
          </a:p>
        </p:txBody>
      </p:sp>
      <p:sp>
        <p:nvSpPr>
          <p:cNvPr id="3" name="Content Placeholder 2"/>
          <p:cNvSpPr>
            <a:spLocks noGrp="1"/>
          </p:cNvSpPr>
          <p:nvPr>
            <p:ph idx="1"/>
          </p:nvPr>
        </p:nvSpPr>
        <p:spPr/>
        <p:txBody>
          <a:bodyPr/>
          <a:lstStyle/>
          <a:p>
            <a:r>
              <a:rPr lang="fr-FR" dirty="0"/>
              <a:t>C (1973)</a:t>
            </a:r>
          </a:p>
          <a:p>
            <a:r>
              <a:rPr lang="fr-FR" dirty="0"/>
              <a:t>C++ (1983)</a:t>
            </a:r>
          </a:p>
          <a:p>
            <a:r>
              <a:rPr lang="fr-FR" dirty="0"/>
              <a:t>Python (1991)</a:t>
            </a:r>
          </a:p>
          <a:p>
            <a:r>
              <a:rPr lang="fr-FR" dirty="0"/>
              <a:t>Java (1995)</a:t>
            </a:r>
          </a:p>
        </p:txBody>
      </p:sp>
    </p:spTree>
    <p:extLst>
      <p:ext uri="{BB962C8B-B14F-4D97-AF65-F5344CB8AC3E}">
        <p14:creationId xmlns:p14="http://schemas.microsoft.com/office/powerpoint/2010/main" val="3985107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Mais parfois pas forcément plus pratique</a:t>
            </a:r>
            <a:endParaRPr lang="fr-FR" dirty="0"/>
          </a:p>
        </p:txBody>
      </p:sp>
      <p:sp>
        <p:nvSpPr>
          <p:cNvPr id="3" name="Content Placeholder 2"/>
          <p:cNvSpPr>
            <a:spLocks noGrp="1"/>
          </p:cNvSpPr>
          <p:nvPr>
            <p:ph idx="1"/>
          </p:nvPr>
        </p:nvSpPr>
        <p:spPr>
          <a:xfrm>
            <a:off x="685800" y="1583267"/>
            <a:ext cx="10131425" cy="5000413"/>
          </a:xfrm>
        </p:spPr>
        <p:txBody>
          <a:bodyPr>
            <a:normAutofit/>
          </a:bodyPr>
          <a:lstStyle/>
          <a:p>
            <a:pPr marL="0" indent="0">
              <a:buNone/>
            </a:pPr>
            <a:r>
              <a:rPr lang="fr-FR" dirty="0" smtClean="0"/>
              <a:t>Ex les langages exotiques:</a:t>
            </a:r>
          </a:p>
          <a:p>
            <a:r>
              <a:rPr lang="fr-FR" dirty="0" err="1" smtClean="0"/>
              <a:t>Malbolge</a:t>
            </a:r>
            <a:endParaRPr lang="fr-FR" dirty="0" smtClean="0"/>
          </a:p>
          <a:p>
            <a:pPr marL="0" indent="0">
              <a:buNone/>
            </a:pPr>
            <a:r>
              <a:rPr lang="fr-FR" altLang="fr-FR" dirty="0" smtClean="0">
                <a:latin typeface="Courier New" panose="02070309020205020404" pitchFamily="49" charset="0"/>
                <a:cs typeface="Courier New" panose="02070309020205020404" pitchFamily="49" charset="0"/>
              </a:rPr>
              <a:t>(=&lt;`#</a:t>
            </a:r>
            <a:r>
              <a:rPr lang="fr-FR" altLang="fr-FR" dirty="0">
                <a:latin typeface="Courier New" panose="02070309020205020404" pitchFamily="49" charset="0"/>
                <a:cs typeface="Courier New" panose="02070309020205020404" pitchFamily="49" charset="0"/>
              </a:rPr>
              <a:t>9]~6ZY32Vx/4Rs+0No-&amp;</a:t>
            </a:r>
            <a:r>
              <a:rPr lang="fr-FR" altLang="fr-FR" dirty="0" err="1">
                <a:latin typeface="Courier New" panose="02070309020205020404" pitchFamily="49" charset="0"/>
                <a:cs typeface="Courier New" panose="02070309020205020404" pitchFamily="49" charset="0"/>
              </a:rPr>
              <a:t>Jk</a:t>
            </a:r>
            <a:r>
              <a:rPr lang="fr-FR" altLang="fr-FR" dirty="0">
                <a:latin typeface="Courier New" panose="02070309020205020404" pitchFamily="49" charset="0"/>
                <a:cs typeface="Courier New" panose="02070309020205020404" pitchFamily="49" charset="0"/>
              </a:rPr>
              <a:t>)"</a:t>
            </a:r>
            <a:r>
              <a:rPr lang="fr-FR" altLang="fr-FR" dirty="0" err="1">
                <a:latin typeface="Courier New" panose="02070309020205020404" pitchFamily="49" charset="0"/>
                <a:cs typeface="Courier New" panose="02070309020205020404" pitchFamily="49" charset="0"/>
              </a:rPr>
              <a:t>Fh</a:t>
            </a:r>
            <a:r>
              <a:rPr lang="fr-FR" altLang="fr-FR" dirty="0">
                <a:latin typeface="Courier New" panose="02070309020205020404" pitchFamily="49" charset="0"/>
                <a:cs typeface="Courier New" panose="02070309020205020404" pitchFamily="49" charset="0"/>
              </a:rPr>
              <a:t>}|</a:t>
            </a:r>
            <a:r>
              <a:rPr lang="fr-FR" altLang="fr-FR" dirty="0" err="1">
                <a:latin typeface="Courier New" panose="02070309020205020404" pitchFamily="49" charset="0"/>
                <a:cs typeface="Courier New" panose="02070309020205020404" pitchFamily="49" charset="0"/>
              </a:rPr>
              <a:t>Bcy</a:t>
            </a:r>
            <a:r>
              <a:rPr lang="fr-FR" altLang="fr-FR" dirty="0">
                <a:latin typeface="Courier New" panose="02070309020205020404" pitchFamily="49" charset="0"/>
                <a:cs typeface="Courier New" panose="02070309020205020404" pitchFamily="49" charset="0"/>
              </a:rPr>
              <a:t>?`=*z]Kw%oG4UUS0/@-</a:t>
            </a:r>
            <a:r>
              <a:rPr lang="fr-FR" altLang="fr-FR" dirty="0" err="1">
                <a:latin typeface="Courier New" panose="02070309020205020404" pitchFamily="49" charset="0"/>
                <a:cs typeface="Courier New" panose="02070309020205020404" pitchFamily="49" charset="0"/>
              </a:rPr>
              <a:t>ejc</a:t>
            </a:r>
            <a:r>
              <a:rPr lang="fr-FR" altLang="fr-FR" dirty="0">
                <a:latin typeface="Courier New" panose="02070309020205020404" pitchFamily="49" charset="0"/>
                <a:cs typeface="Courier New" panose="02070309020205020404" pitchFamily="49" charset="0"/>
              </a:rPr>
              <a:t>(:'8dc </a:t>
            </a:r>
            <a:endParaRPr lang="fr-FR" dirty="0"/>
          </a:p>
          <a:p>
            <a:r>
              <a:rPr lang="fr-FR" dirty="0" err="1" smtClean="0"/>
              <a:t>Brainfuck</a:t>
            </a:r>
            <a:endParaRPr lang="fr-FR" dirty="0" smtClean="0"/>
          </a:p>
          <a:p>
            <a:endParaRPr lang="fr-FR" dirty="0" smtClean="0"/>
          </a:p>
          <a:p>
            <a:endParaRPr lang="fr-FR" dirty="0"/>
          </a:p>
          <a:p>
            <a:r>
              <a:rPr lang="fr-FR" dirty="0" err="1" smtClean="0"/>
              <a:t>Whitespace</a:t>
            </a:r>
            <a:endParaRPr lang="fr-FR" dirty="0" smtClean="0"/>
          </a:p>
          <a:p>
            <a:endParaRPr lang="fr-FR" dirty="0" smtClean="0"/>
          </a:p>
          <a:p>
            <a:endParaRPr lang="fr-FR" dirty="0"/>
          </a:p>
          <a:p>
            <a:pPr marL="0" indent="0">
              <a:buNone/>
            </a:pPr>
            <a:endParaRPr lang="fr-FR" dirty="0"/>
          </a:p>
          <a:p>
            <a:r>
              <a:rPr lang="fr-FR" dirty="0" smtClean="0"/>
              <a:t>Un jour peut être: le votre.</a:t>
            </a:r>
            <a:endParaRPr lang="fr-FR" dirty="0"/>
          </a:p>
        </p:txBody>
      </p:sp>
      <p:sp>
        <p:nvSpPr>
          <p:cNvPr id="6" name="Rectangle 3"/>
          <p:cNvSpPr>
            <a:spLocks noChangeArrowheads="1"/>
          </p:cNvSpPr>
          <p:nvPr/>
        </p:nvSpPr>
        <p:spPr bwMode="auto">
          <a:xfrm>
            <a:off x="0" y="43934"/>
            <a:ext cx="184731"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1029" name="Picture 5" descr="Programme &quot;Hello World!&quot; en Brainfu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0623" y="3164946"/>
            <a:ext cx="2319655" cy="2319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1" name="Picture 7" descr="Programme &quot;Hello World&quot; en Whitespace avec la coloration syntaxiq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381" y="3514199"/>
            <a:ext cx="2941319" cy="1881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41679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Langage C</a:t>
            </a:r>
            <a:endParaRPr lang="fr-FR" dirty="0"/>
          </a:p>
        </p:txBody>
      </p:sp>
      <p:sp>
        <p:nvSpPr>
          <p:cNvPr id="3" name="Content Placeholder 2"/>
          <p:cNvSpPr>
            <a:spLocks noGrp="1"/>
          </p:cNvSpPr>
          <p:nvPr>
            <p:ph idx="1"/>
          </p:nvPr>
        </p:nvSpPr>
        <p:spPr/>
        <p:txBody>
          <a:bodyPr>
            <a:noAutofit/>
          </a:bodyPr>
          <a:lstStyle/>
          <a:p>
            <a:pPr marL="0" indent="0">
              <a:buNone/>
            </a:pPr>
            <a:r>
              <a:rPr lang="fr-FR" sz="1600" dirty="0" smtClean="0"/>
              <a:t>Langage de bas niveau:</a:t>
            </a:r>
          </a:p>
          <a:p>
            <a:pPr lvl="1"/>
            <a:r>
              <a:rPr lang="fr-FR" sz="1400" dirty="0" smtClean="0"/>
              <a:t>Gestion de la mémoire</a:t>
            </a:r>
          </a:p>
          <a:p>
            <a:pPr lvl="1"/>
            <a:r>
              <a:rPr lang="fr-FR" sz="1400" dirty="0" smtClean="0"/>
              <a:t>Excellente performance</a:t>
            </a:r>
          </a:p>
          <a:p>
            <a:pPr marL="0" indent="0">
              <a:buNone/>
            </a:pPr>
            <a:r>
              <a:rPr lang="fr-FR" sz="1600" dirty="0" smtClean="0"/>
              <a:t>Encore beaucoup utilisé:</a:t>
            </a:r>
          </a:p>
          <a:p>
            <a:pPr lvl="1"/>
            <a:r>
              <a:rPr lang="fr-FR" sz="1400" dirty="0" smtClean="0"/>
              <a:t>Système d’exploitation, microcontrôleur, programmation de système embarqué…</a:t>
            </a:r>
          </a:p>
          <a:p>
            <a:pPr lvl="1"/>
            <a:endParaRPr lang="fr-FR" sz="1400" dirty="0"/>
          </a:p>
          <a:p>
            <a:pPr marL="0" indent="0">
              <a:buNone/>
            </a:pPr>
            <a:r>
              <a:rPr lang="fr-FR" sz="1600" dirty="0" smtClean="0"/>
              <a:t>Problèmes:</a:t>
            </a:r>
          </a:p>
          <a:p>
            <a:pPr lvl="1"/>
            <a:r>
              <a:rPr lang="fr-FR" sz="1400" dirty="0" smtClean="0"/>
              <a:t>Gestions des exceptions</a:t>
            </a:r>
          </a:p>
          <a:p>
            <a:pPr lvl="1"/>
            <a:r>
              <a:rPr lang="fr-FR" sz="1400" dirty="0" smtClean="0"/>
              <a:t>Pas adapté pour la programmation Orientée Objet</a:t>
            </a:r>
          </a:p>
          <a:p>
            <a:pPr lvl="1"/>
            <a:r>
              <a:rPr lang="fr-FR" sz="1400" dirty="0" smtClean="0"/>
              <a:t>Programme proche de la machine -&gt; dépendant de la machine sur laquelle ils sont exécutés (ex. Drivers)</a:t>
            </a:r>
          </a:p>
          <a:p>
            <a:pPr lvl="1"/>
            <a:r>
              <a:rPr lang="fr-FR" sz="1400" dirty="0" smtClean="0"/>
              <a:t>Gestion de la mémoire entièrement déléguée au développeur (source de bugs)</a:t>
            </a:r>
          </a:p>
          <a:p>
            <a:pPr lvl="1"/>
            <a:r>
              <a:rPr lang="fr-FR" sz="1400" dirty="0" smtClean="0"/>
              <a:t>Moins productif</a:t>
            </a:r>
            <a:r>
              <a:rPr lang="fr-FR" sz="1400" dirty="0"/>
              <a:t> </a:t>
            </a:r>
            <a:r>
              <a:rPr lang="fr-FR" sz="1400" dirty="0" smtClean="0"/>
              <a:t>que les langages plus récents</a:t>
            </a:r>
          </a:p>
          <a:p>
            <a:pPr lvl="1"/>
            <a:r>
              <a:rPr lang="fr-FR" sz="1400" dirty="0" smtClean="0"/>
              <a:t>Certaines erreurs ne sont pas faciles à détecter</a:t>
            </a:r>
          </a:p>
        </p:txBody>
      </p:sp>
    </p:spTree>
    <p:extLst>
      <p:ext uri="{BB962C8B-B14F-4D97-AF65-F5344CB8AC3E}">
        <p14:creationId xmlns:p14="http://schemas.microsoft.com/office/powerpoint/2010/main" val="2766646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a:t>
            </a:r>
            <a:endParaRPr lang="fr-FR" dirty="0"/>
          </a:p>
        </p:txBody>
      </p:sp>
      <p:sp>
        <p:nvSpPr>
          <p:cNvPr id="3" name="Content Placeholder 2"/>
          <p:cNvSpPr>
            <a:spLocks noGrp="1"/>
          </p:cNvSpPr>
          <p:nvPr>
            <p:ph idx="1"/>
          </p:nvPr>
        </p:nvSpPr>
        <p:spPr/>
        <p:txBody>
          <a:bodyPr/>
          <a:lstStyle/>
          <a:p>
            <a:r>
              <a:rPr lang="fr-FR" dirty="0" smtClean="0"/>
              <a:t>Programmation Orientée Objet (Classes, Associations, Abstraction, Généricité, …)</a:t>
            </a:r>
          </a:p>
          <a:p>
            <a:r>
              <a:rPr lang="fr-FR" dirty="0" smtClean="0"/>
              <a:t>Très répandu notamment dans le JV:</a:t>
            </a:r>
          </a:p>
          <a:p>
            <a:pPr lvl="1"/>
            <a:r>
              <a:rPr lang="fr-FR" dirty="0" err="1" smtClean="0"/>
              <a:t>Unreal</a:t>
            </a:r>
            <a:r>
              <a:rPr lang="fr-FR" dirty="0" smtClean="0"/>
              <a:t> Engine</a:t>
            </a:r>
          </a:p>
          <a:p>
            <a:pPr lvl="1"/>
            <a:r>
              <a:rPr lang="fr-FR" dirty="0" err="1" smtClean="0"/>
              <a:t>CryEngine</a:t>
            </a:r>
            <a:r>
              <a:rPr lang="fr-FR" dirty="0" smtClean="0"/>
              <a:t> (</a:t>
            </a:r>
            <a:r>
              <a:rPr lang="fr-FR" dirty="0"/>
              <a:t>Amazon </a:t>
            </a:r>
            <a:r>
              <a:rPr lang="fr-FR" dirty="0" err="1" smtClean="0"/>
              <a:t>Lumberyard</a:t>
            </a:r>
            <a:r>
              <a:rPr lang="fr-FR" dirty="0"/>
              <a:t>)</a:t>
            </a:r>
            <a:endParaRPr lang="fr-FR" dirty="0" smtClean="0"/>
          </a:p>
          <a:p>
            <a:pPr lvl="1"/>
            <a:r>
              <a:rPr lang="fr-FR" dirty="0"/>
              <a:t>(</a:t>
            </a:r>
            <a:r>
              <a:rPr lang="fr-FR" dirty="0" err="1" smtClean="0"/>
              <a:t>Unity</a:t>
            </a:r>
            <a:r>
              <a:rPr lang="fr-FR" dirty="0" smtClean="0"/>
              <a:t> avant, mais passé </a:t>
            </a:r>
            <a:r>
              <a:rPr lang="fr-FR" dirty="0"/>
              <a:t>au C # maintenant)</a:t>
            </a:r>
          </a:p>
          <a:p>
            <a:pPr lvl="1"/>
            <a:r>
              <a:rPr lang="fr-FR" dirty="0" smtClean="0"/>
              <a:t>…</a:t>
            </a:r>
          </a:p>
          <a:p>
            <a:r>
              <a:rPr lang="fr-FR" dirty="0" smtClean="0"/>
              <a:t>Très bonne performance</a:t>
            </a:r>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chemeClr val="tx1"/>
                </a:solidFill>
                <a:effectLst/>
                <a:latin typeface="Arial" panose="020B0604020202020204" pitchFamily="34" charset="0"/>
              </a:rPr>
              <a:t/>
            </a:r>
            <a:br>
              <a:rPr kumimoji="0" lang="fr-FR" altLang="fr-FR" sz="1800" b="0" i="0" u="none" strike="noStrike" cap="none" normalizeH="0" baseline="0" smtClean="0">
                <a:ln>
                  <a:noFill/>
                </a:ln>
                <a:solidFill>
                  <a:schemeClr val="tx1"/>
                </a:solidFill>
                <a:effectLst/>
                <a:latin typeface="Arial" panose="020B0604020202020204" pitchFamily="34"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4057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Python</a:t>
            </a:r>
            <a:endParaRPr lang="fr-FR" dirty="0"/>
          </a:p>
        </p:txBody>
      </p:sp>
      <p:sp>
        <p:nvSpPr>
          <p:cNvPr id="3" name="Content Placeholder 2"/>
          <p:cNvSpPr>
            <a:spLocks noGrp="1"/>
          </p:cNvSpPr>
          <p:nvPr>
            <p:ph idx="1"/>
          </p:nvPr>
        </p:nvSpPr>
        <p:spPr/>
        <p:txBody>
          <a:bodyPr>
            <a:normAutofit lnSpcReduction="10000"/>
          </a:bodyPr>
          <a:lstStyle/>
          <a:p>
            <a:r>
              <a:rPr lang="fr-FR" dirty="0" smtClean="0"/>
              <a:t>Très répandu, dans tous les domaines.</a:t>
            </a:r>
          </a:p>
          <a:p>
            <a:r>
              <a:rPr lang="fr-FR" dirty="0" smtClean="0"/>
              <a:t>Multiplateforme</a:t>
            </a:r>
          </a:p>
          <a:p>
            <a:r>
              <a:rPr lang="fr-FR" dirty="0" smtClean="0"/>
              <a:t>Adapté aux développeurs débutants</a:t>
            </a:r>
          </a:p>
          <a:p>
            <a:r>
              <a:rPr lang="fr-FR" dirty="0" smtClean="0"/>
              <a:t>Mémoire déléguée à un </a:t>
            </a:r>
            <a:r>
              <a:rPr lang="fr-FR" dirty="0" err="1" smtClean="0"/>
              <a:t>Garbage</a:t>
            </a:r>
            <a:r>
              <a:rPr lang="fr-FR" dirty="0" smtClean="0"/>
              <a:t> collector</a:t>
            </a:r>
          </a:p>
          <a:p>
            <a:r>
              <a:rPr lang="fr-FR" dirty="0" smtClean="0"/>
              <a:t>Typage fort</a:t>
            </a:r>
          </a:p>
          <a:p>
            <a:r>
              <a:rPr lang="fr-FR" dirty="0" smtClean="0"/>
              <a:t>Gestion d’exceptions</a:t>
            </a:r>
          </a:p>
          <a:p>
            <a:r>
              <a:rPr lang="fr-FR" dirty="0" smtClean="0"/>
              <a:t>Programmation impérative structurée, fonctionnelle et orientée objet</a:t>
            </a:r>
          </a:p>
          <a:p>
            <a:r>
              <a:rPr lang="fr-FR" dirty="0" smtClean="0"/>
              <a:t>Typage dynamique fort (</a:t>
            </a:r>
            <a:r>
              <a:rPr lang="fr-FR" dirty="0" err="1" smtClean="0"/>
              <a:t>duck</a:t>
            </a:r>
            <a:r>
              <a:rPr lang="fr-FR" dirty="0" smtClean="0"/>
              <a:t> </a:t>
            </a:r>
            <a:r>
              <a:rPr lang="fr-FR" dirty="0" err="1" smtClean="0"/>
              <a:t>typing</a:t>
            </a:r>
            <a:r>
              <a:rPr lang="fr-FR" dirty="0" smtClean="0"/>
              <a:t>)</a:t>
            </a:r>
          </a:p>
          <a:p>
            <a:r>
              <a:rPr lang="fr-FR" dirty="0" smtClean="0"/>
              <a:t>Parfait pour les scripts</a:t>
            </a:r>
          </a:p>
          <a:p>
            <a:endParaRPr lang="fr-FR" dirty="0"/>
          </a:p>
        </p:txBody>
      </p:sp>
    </p:spTree>
    <p:extLst>
      <p:ext uri="{BB962C8B-B14F-4D97-AF65-F5344CB8AC3E}">
        <p14:creationId xmlns:p14="http://schemas.microsoft.com/office/powerpoint/2010/main" val="28742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En réalité</a:t>
            </a:r>
            <a:endParaRPr lang="fr-FR" dirty="0"/>
          </a:p>
        </p:txBody>
      </p:sp>
      <p:sp>
        <p:nvSpPr>
          <p:cNvPr id="3" name="Content Placeholder 2"/>
          <p:cNvSpPr>
            <a:spLocks noGrp="1"/>
          </p:cNvSpPr>
          <p:nvPr>
            <p:ph idx="1"/>
          </p:nvPr>
        </p:nvSpPr>
        <p:spPr/>
        <p:txBody>
          <a:bodyPr>
            <a:normAutofit/>
          </a:bodyPr>
          <a:lstStyle/>
          <a:p>
            <a:r>
              <a:rPr lang="fr-FR" dirty="0" smtClean="0"/>
              <a:t>Même si la connaissance d’un langage particulier est souvent nécessaire dans les offres d’emploi, le plus important reste la façon de penser, de travailler, l’organisation, la qualité du code (habitudes, nomenclatures), la performance (vitesse/qualité) et aussi la maitrise de l’environnement de </a:t>
            </a:r>
            <a:r>
              <a:rPr lang="fr-FR" dirty="0" smtClean="0"/>
              <a:t>développement (surtout du moteur de jeu -&gt; </a:t>
            </a:r>
            <a:r>
              <a:rPr lang="fr-FR" dirty="0" err="1" smtClean="0"/>
              <a:t>unity</a:t>
            </a:r>
            <a:r>
              <a:rPr lang="fr-FR" dirty="0" smtClean="0"/>
              <a:t>, </a:t>
            </a:r>
            <a:r>
              <a:rPr lang="fr-FR" dirty="0" err="1" smtClean="0"/>
              <a:t>unreal</a:t>
            </a:r>
            <a:r>
              <a:rPr lang="fr-FR" dirty="0" smtClean="0"/>
              <a:t>, …).</a:t>
            </a:r>
            <a:endParaRPr lang="fr-FR" dirty="0"/>
          </a:p>
        </p:txBody>
      </p:sp>
    </p:spTree>
    <p:extLst>
      <p:ext uri="{BB962C8B-B14F-4D97-AF65-F5344CB8AC3E}">
        <p14:creationId xmlns:p14="http://schemas.microsoft.com/office/powerpoint/2010/main" val="82444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Pour mieux vous connaître:</a:t>
            </a:r>
            <a:endParaRPr lang="fr-FR" dirty="0"/>
          </a:p>
        </p:txBody>
      </p:sp>
      <p:sp>
        <p:nvSpPr>
          <p:cNvPr id="3" name="Content Placeholder 2"/>
          <p:cNvSpPr>
            <a:spLocks noGrp="1"/>
          </p:cNvSpPr>
          <p:nvPr>
            <p:ph idx="1"/>
          </p:nvPr>
        </p:nvSpPr>
        <p:spPr>
          <a:xfrm>
            <a:off x="685801" y="2142067"/>
            <a:ext cx="11008359" cy="3649133"/>
          </a:xfrm>
        </p:spPr>
        <p:txBody>
          <a:bodyPr>
            <a:normAutofit/>
          </a:bodyPr>
          <a:lstStyle/>
          <a:p>
            <a:pPr marL="0" indent="0">
              <a:buNone/>
            </a:pPr>
            <a:r>
              <a:rPr lang="fr-FR" dirty="0" smtClean="0"/>
              <a:t>Remplir le formulaire ci-dessous:</a:t>
            </a:r>
          </a:p>
          <a:p>
            <a:endParaRPr lang="fr-FR" dirty="0" smtClean="0"/>
          </a:p>
          <a:p>
            <a:r>
              <a:rPr lang="fr-FR" dirty="0"/>
              <a:t>https://docs.google.com/forms/d/e/1FAIpQLSfbFJnV8_oss0o3EDGnqEQWZyAhWes78sR3X2XZFs9_OuXX5Q/viewform?usp=sf_link</a:t>
            </a:r>
            <a:endParaRPr lang="fr-FR" dirty="0"/>
          </a:p>
        </p:txBody>
      </p:sp>
    </p:spTree>
    <p:extLst>
      <p:ext uri="{BB962C8B-B14F-4D97-AF65-F5344CB8AC3E}">
        <p14:creationId xmlns:p14="http://schemas.microsoft.com/office/powerpoint/2010/main" val="1763440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Visual Studio </a:t>
            </a:r>
            <a:r>
              <a:rPr lang="fr-FR" dirty="0" smtClean="0"/>
              <a:t>code(IDE</a:t>
            </a:r>
            <a:r>
              <a:rPr lang="fr-FR" dirty="0" smtClean="0"/>
              <a:t>)</a:t>
            </a:r>
            <a:endParaRPr lang="fr-FR" dirty="0"/>
          </a:p>
        </p:txBody>
      </p:sp>
      <p:sp>
        <p:nvSpPr>
          <p:cNvPr id="3" name="Content Placeholder 2"/>
          <p:cNvSpPr>
            <a:spLocks noGrp="1"/>
          </p:cNvSpPr>
          <p:nvPr>
            <p:ph idx="1"/>
          </p:nvPr>
        </p:nvSpPr>
        <p:spPr/>
        <p:txBody>
          <a:bodyPr>
            <a:normAutofit fontScale="92500" lnSpcReduction="20000"/>
          </a:bodyPr>
          <a:lstStyle/>
          <a:p>
            <a:r>
              <a:rPr lang="fr-FR" dirty="0" smtClean="0"/>
              <a:t>IDE ou EDI en </a:t>
            </a:r>
            <a:r>
              <a:rPr lang="fr-FR" dirty="0" smtClean="0"/>
              <a:t>français </a:t>
            </a:r>
            <a:r>
              <a:rPr lang="fr-FR" dirty="0" smtClean="0"/>
              <a:t>= Environnement de développement </a:t>
            </a:r>
            <a:r>
              <a:rPr lang="fr-FR" dirty="0" smtClean="0"/>
              <a:t>intégré</a:t>
            </a:r>
            <a:endParaRPr lang="fr-FR" dirty="0" smtClean="0"/>
          </a:p>
          <a:p>
            <a:r>
              <a:rPr lang="fr-FR" dirty="0" smtClean="0"/>
              <a:t>Assez répandu</a:t>
            </a:r>
          </a:p>
          <a:p>
            <a:r>
              <a:rPr lang="fr-FR" dirty="0" smtClean="0"/>
              <a:t>Léger</a:t>
            </a:r>
            <a:endParaRPr lang="fr-FR" dirty="0" smtClean="0"/>
          </a:p>
          <a:p>
            <a:r>
              <a:rPr lang="fr-FR" dirty="0" smtClean="0"/>
              <a:t>Multiplateforme (Mac, Windows, etc.)</a:t>
            </a:r>
          </a:p>
          <a:p>
            <a:r>
              <a:rPr lang="fr-FR" dirty="0" smtClean="0"/>
              <a:t>Compatible avec C, C++, Python (avec un </a:t>
            </a:r>
            <a:r>
              <a:rPr lang="fr-FR" dirty="0" err="1" smtClean="0"/>
              <a:t>add-on</a:t>
            </a:r>
            <a:r>
              <a:rPr lang="fr-FR" dirty="0" smtClean="0"/>
              <a:t>)</a:t>
            </a:r>
          </a:p>
          <a:p>
            <a:r>
              <a:rPr lang="fr-FR" dirty="0" smtClean="0"/>
              <a:t>Utilisable avec </a:t>
            </a:r>
            <a:r>
              <a:rPr lang="fr-FR" dirty="0" err="1" smtClean="0"/>
              <a:t>Unity</a:t>
            </a:r>
            <a:r>
              <a:rPr lang="fr-FR" dirty="0" smtClean="0"/>
              <a:t>/</a:t>
            </a:r>
            <a:r>
              <a:rPr lang="fr-FR" dirty="0" err="1" smtClean="0"/>
              <a:t>Unreal</a:t>
            </a:r>
            <a:endParaRPr lang="fr-FR" dirty="0"/>
          </a:p>
          <a:p>
            <a:r>
              <a:rPr lang="fr-FR" dirty="0" smtClean="0"/>
              <a:t>Déboguer</a:t>
            </a:r>
          </a:p>
          <a:p>
            <a:r>
              <a:rPr lang="fr-FR" dirty="0" smtClean="0"/>
              <a:t>Auto-complétion</a:t>
            </a:r>
          </a:p>
          <a:p>
            <a:r>
              <a:rPr lang="fr-FR" dirty="0" smtClean="0"/>
              <a:t>Version </a:t>
            </a:r>
            <a:r>
              <a:rPr lang="fr-FR" dirty="0" smtClean="0"/>
              <a:t>gratuite</a:t>
            </a:r>
            <a:endParaRPr lang="fr-FR" dirty="0" smtClean="0"/>
          </a:p>
          <a:p>
            <a:r>
              <a:rPr lang="fr-FR" dirty="0" smtClean="0"/>
              <a:t>…</a:t>
            </a:r>
          </a:p>
          <a:p>
            <a:endParaRPr lang="fr-FR" dirty="0"/>
          </a:p>
        </p:txBody>
      </p:sp>
    </p:spTree>
    <p:extLst>
      <p:ext uri="{BB962C8B-B14F-4D97-AF65-F5344CB8AC3E}">
        <p14:creationId xmlns:p14="http://schemas.microsoft.com/office/powerpoint/2010/main" val="470144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Algorithme</a:t>
            </a:r>
            <a:endParaRPr lang="fr-FR" dirty="0"/>
          </a:p>
        </p:txBody>
      </p:sp>
      <p:sp>
        <p:nvSpPr>
          <p:cNvPr id="3" name="Content Placeholder 2"/>
          <p:cNvSpPr>
            <a:spLocks noGrp="1"/>
          </p:cNvSpPr>
          <p:nvPr>
            <p:ph idx="1"/>
          </p:nvPr>
        </p:nvSpPr>
        <p:spPr/>
        <p:txBody>
          <a:bodyPr>
            <a:normAutofit/>
          </a:bodyPr>
          <a:lstStyle/>
          <a:p>
            <a:r>
              <a:rPr lang="fr-FR" dirty="0" smtClean="0"/>
              <a:t>Découpage d’une tâche complexe en tâche simple de sorte à ce que les étapes puissent être exécutées par une machine.</a:t>
            </a:r>
          </a:p>
          <a:p>
            <a:r>
              <a:rPr lang="fr-FR" dirty="0" smtClean="0"/>
              <a:t>Mettre sous forme de code ou pseudo code une suite d’instruction permettant de résoudre un problème donné.</a:t>
            </a:r>
          </a:p>
        </p:txBody>
      </p:sp>
    </p:spTree>
    <p:extLst>
      <p:ext uri="{BB962C8B-B14F-4D97-AF65-F5344CB8AC3E}">
        <p14:creationId xmlns:p14="http://schemas.microsoft.com/office/powerpoint/2010/main" val="1149672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d’</a:t>
            </a:r>
            <a:r>
              <a:rPr lang="fr-FR" dirty="0" err="1" smtClean="0"/>
              <a:t>algo</a:t>
            </a:r>
            <a:endParaRPr lang="fr-FR" dirty="0"/>
          </a:p>
        </p:txBody>
      </p:sp>
      <p:sp>
        <p:nvSpPr>
          <p:cNvPr id="3" name="Content Placeholder 2"/>
          <p:cNvSpPr>
            <a:spLocks noGrp="1"/>
          </p:cNvSpPr>
          <p:nvPr>
            <p:ph idx="1"/>
          </p:nvPr>
        </p:nvSpPr>
        <p:spPr/>
        <p:txBody>
          <a:bodyPr>
            <a:normAutofit/>
          </a:bodyPr>
          <a:lstStyle/>
          <a:p>
            <a:r>
              <a:rPr lang="fr-FR" dirty="0" smtClean="0"/>
              <a:t>Recette de cuisine</a:t>
            </a:r>
          </a:p>
          <a:p>
            <a:r>
              <a:rPr lang="fr-FR" dirty="0" smtClean="0"/>
              <a:t>Trier les cartes à jouer</a:t>
            </a:r>
          </a:p>
          <a:p>
            <a:r>
              <a:rPr lang="fr-FR" dirty="0" smtClean="0"/>
              <a:t>Classer chaussettes par paire</a:t>
            </a:r>
          </a:p>
          <a:p>
            <a:endParaRPr lang="fr-FR" dirty="0" smtClean="0"/>
          </a:p>
        </p:txBody>
      </p:sp>
    </p:spTree>
    <p:extLst>
      <p:ext uri="{BB962C8B-B14F-4D97-AF65-F5344CB8AC3E}">
        <p14:creationId xmlns:p14="http://schemas.microsoft.com/office/powerpoint/2010/main" val="310506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1" y="60960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t>Exemple d’algo</a:t>
            </a:r>
            <a:endParaRPr lang="fr-FR" dirty="0"/>
          </a:p>
        </p:txBody>
      </p:sp>
      <p:sp>
        <p:nvSpPr>
          <p:cNvPr id="7" name="Content Placeholder 2"/>
          <p:cNvSpPr txBox="1">
            <a:spLocks/>
          </p:cNvSpPr>
          <p:nvPr/>
        </p:nvSpPr>
        <p:spPr>
          <a:xfrm>
            <a:off x="837576" y="1939193"/>
            <a:ext cx="5177144" cy="120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fr-FR" dirty="0" smtClean="0"/>
              <a:t>Recherche du plus grand élément d’un tableau</a:t>
            </a:r>
          </a:p>
          <a:p>
            <a:endParaRPr lang="fr-FR" dirty="0" smtClean="0"/>
          </a:p>
        </p:txBody>
      </p:sp>
      <p:sp>
        <p:nvSpPr>
          <p:cNvPr id="11" name="Content Placeholder 2"/>
          <p:cNvSpPr txBox="1">
            <a:spLocks/>
          </p:cNvSpPr>
          <p:nvPr/>
        </p:nvSpPr>
        <p:spPr>
          <a:xfrm>
            <a:off x="6166495" y="1722841"/>
            <a:ext cx="3350250" cy="120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fr-FR" dirty="0" smtClean="0"/>
              <a:t>Trier une liste</a:t>
            </a:r>
          </a:p>
          <a:p>
            <a:endParaRPr lang="fr-FR" dirty="0" smtClean="0"/>
          </a:p>
        </p:txBody>
      </p:sp>
      <p:pic>
        <p:nvPicPr>
          <p:cNvPr id="12" name="Picture 2" descr="Labyrinthe | Un article d'Omnilogie.f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0322" y="3329457"/>
            <a:ext cx="3105070" cy="3105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a:picLocks noChangeAspect="1"/>
          </p:cNvPicPr>
          <p:nvPr/>
        </p:nvPicPr>
        <p:blipFill>
          <a:blip r:embed="rId3"/>
          <a:stretch>
            <a:fillRect/>
          </a:stretch>
        </p:blipFill>
        <p:spPr>
          <a:xfrm>
            <a:off x="1232250" y="2717569"/>
            <a:ext cx="3380997" cy="3474315"/>
          </a:xfrm>
          <a:prstGeom prst="rect">
            <a:avLst/>
          </a:prstGeom>
        </p:spPr>
      </p:pic>
      <p:pic>
        <p:nvPicPr>
          <p:cNvPr id="15" name="Picture 14"/>
          <p:cNvPicPr>
            <a:picLocks noChangeAspect="1"/>
          </p:cNvPicPr>
          <p:nvPr/>
        </p:nvPicPr>
        <p:blipFill>
          <a:blip r:embed="rId4"/>
          <a:stretch>
            <a:fillRect/>
          </a:stretch>
        </p:blipFill>
        <p:spPr>
          <a:xfrm>
            <a:off x="6241114" y="2326187"/>
            <a:ext cx="4924425" cy="247650"/>
          </a:xfrm>
          <a:prstGeom prst="rect">
            <a:avLst/>
          </a:prstGeom>
        </p:spPr>
      </p:pic>
      <p:sp>
        <p:nvSpPr>
          <p:cNvPr id="16" name="Content Placeholder 2"/>
          <p:cNvSpPr txBox="1">
            <a:spLocks/>
          </p:cNvSpPr>
          <p:nvPr/>
        </p:nvSpPr>
        <p:spPr>
          <a:xfrm>
            <a:off x="6166495" y="2726111"/>
            <a:ext cx="3350250" cy="120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fr-FR" dirty="0" smtClean="0"/>
              <a:t>Sortir d’un labyrinthe</a:t>
            </a:r>
          </a:p>
          <a:p>
            <a:endParaRPr lang="fr-FR" dirty="0" smtClean="0"/>
          </a:p>
        </p:txBody>
      </p:sp>
    </p:spTree>
    <p:extLst>
      <p:ext uri="{BB962C8B-B14F-4D97-AF65-F5344CB8AC3E}">
        <p14:creationId xmlns:p14="http://schemas.microsoft.com/office/powerpoint/2010/main" val="3875539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1" y="60960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t>Exemple d’algo</a:t>
            </a:r>
            <a:endParaRPr lang="fr-FR" dirty="0"/>
          </a:p>
        </p:txBody>
      </p:sp>
      <p:sp>
        <p:nvSpPr>
          <p:cNvPr id="7" name="Content Placeholder 2"/>
          <p:cNvSpPr txBox="1">
            <a:spLocks/>
          </p:cNvSpPr>
          <p:nvPr/>
        </p:nvSpPr>
        <p:spPr>
          <a:xfrm>
            <a:off x="837576" y="1939193"/>
            <a:ext cx="5177144" cy="120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fr-FR" dirty="0" smtClean="0"/>
              <a:t>Trouver la </a:t>
            </a:r>
            <a:r>
              <a:rPr lang="fr-FR" dirty="0" smtClean="0"/>
              <a:t>solution (le mot solution)</a:t>
            </a:r>
            <a:endParaRPr lang="fr-FR" dirty="0" smtClean="0"/>
          </a:p>
          <a:p>
            <a:endParaRPr lang="fr-FR" dirty="0" smtClean="0"/>
          </a:p>
        </p:txBody>
      </p:sp>
      <p:pic>
        <p:nvPicPr>
          <p:cNvPr id="2" name="Image 1"/>
          <p:cNvPicPr>
            <a:picLocks noChangeAspect="1"/>
          </p:cNvPicPr>
          <p:nvPr/>
        </p:nvPicPr>
        <p:blipFill>
          <a:blip r:embed="rId2"/>
          <a:stretch>
            <a:fillRect/>
          </a:stretch>
        </p:blipFill>
        <p:spPr>
          <a:xfrm>
            <a:off x="5288608" y="1663065"/>
            <a:ext cx="3829050" cy="4476750"/>
          </a:xfrm>
          <a:prstGeom prst="rect">
            <a:avLst/>
          </a:prstGeom>
        </p:spPr>
      </p:pic>
    </p:spTree>
    <p:extLst>
      <p:ext uri="{BB962C8B-B14F-4D97-AF65-F5344CB8AC3E}">
        <p14:creationId xmlns:p14="http://schemas.microsoft.com/office/powerpoint/2010/main" val="2166035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1" y="60960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Exemple d’</a:t>
            </a:r>
            <a:r>
              <a:rPr lang="fr-FR" dirty="0" err="1" smtClean="0"/>
              <a:t>algo</a:t>
            </a:r>
            <a:endParaRPr lang="fr-FR" dirty="0"/>
          </a:p>
        </p:txBody>
      </p:sp>
      <p:sp>
        <p:nvSpPr>
          <p:cNvPr id="7" name="Content Placeholder 2"/>
          <p:cNvSpPr txBox="1">
            <a:spLocks/>
          </p:cNvSpPr>
          <p:nvPr/>
        </p:nvSpPr>
        <p:spPr>
          <a:xfrm>
            <a:off x="817438" y="2162712"/>
            <a:ext cx="5177144" cy="3537047"/>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fr-FR" dirty="0" smtClean="0"/>
              <a:t>Calcul factorielle</a:t>
            </a:r>
          </a:p>
          <a:p>
            <a:pPr marL="0" indent="0">
              <a:buNone/>
            </a:pPr>
            <a:r>
              <a:rPr lang="fr-FR" dirty="0" smtClean="0"/>
              <a:t>5! = 5 x 4 x 3 x 2 x 1</a:t>
            </a:r>
          </a:p>
          <a:p>
            <a:pPr marL="0" indent="0">
              <a:buNone/>
            </a:pPr>
            <a:r>
              <a:rPr lang="fr-FR" dirty="0" smtClean="0"/>
              <a:t>5! = 120</a:t>
            </a:r>
          </a:p>
        </p:txBody>
      </p:sp>
      <p:sp>
        <p:nvSpPr>
          <p:cNvPr id="16" name="Content Placeholder 2"/>
          <p:cNvSpPr txBox="1">
            <a:spLocks/>
          </p:cNvSpPr>
          <p:nvPr/>
        </p:nvSpPr>
        <p:spPr>
          <a:xfrm>
            <a:off x="6771419" y="2065867"/>
            <a:ext cx="3350250" cy="1206692"/>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fr-FR" dirty="0" smtClean="0"/>
              <a:t>Passer de binaire à décimal</a:t>
            </a:r>
          </a:p>
        </p:txBody>
      </p:sp>
    </p:spTree>
    <p:extLst>
      <p:ext uri="{BB962C8B-B14F-4D97-AF65-F5344CB8AC3E}">
        <p14:creationId xmlns:p14="http://schemas.microsoft.com/office/powerpoint/2010/main" val="2319117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Ordinateur  (Matériel / Hardware)</a:t>
            </a:r>
            <a:endParaRPr lang="fr-FR" dirty="0"/>
          </a:p>
        </p:txBody>
      </p:sp>
      <p:sp>
        <p:nvSpPr>
          <p:cNvPr id="3" name="Content Placeholder 2"/>
          <p:cNvSpPr>
            <a:spLocks noGrp="1"/>
          </p:cNvSpPr>
          <p:nvPr>
            <p:ph idx="1"/>
          </p:nvPr>
        </p:nvSpPr>
        <p:spPr>
          <a:xfrm>
            <a:off x="685801" y="2142068"/>
            <a:ext cx="10131425" cy="543922"/>
          </a:xfrm>
        </p:spPr>
        <p:txBody>
          <a:bodyPr/>
          <a:lstStyle/>
          <a:p>
            <a:pPr marL="0" indent="0">
              <a:buNone/>
            </a:pPr>
            <a:r>
              <a:rPr lang="fr-FR" dirty="0" smtClean="0"/>
              <a:t>Un ordinateur (ou un pc)</a:t>
            </a:r>
            <a:endParaRPr lang="fr-FR" dirty="0"/>
          </a:p>
        </p:txBody>
      </p:sp>
      <p:pic>
        <p:nvPicPr>
          <p:cNvPr id="2056" name="Picture 8" descr="Processeur et carte mère — Xyo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280" y="1641089"/>
            <a:ext cx="6358946" cy="44931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58" name="Picture 10" descr="La carte mère et ses composa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1" y="3362388"/>
            <a:ext cx="3898779" cy="2771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02701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différentes mémoires</a:t>
            </a:r>
            <a:endParaRPr lang="fr-FR" dirty="0"/>
          </a:p>
        </p:txBody>
      </p:sp>
      <p:sp>
        <p:nvSpPr>
          <p:cNvPr id="3" name="Content Placeholder 2"/>
          <p:cNvSpPr>
            <a:spLocks noGrp="1"/>
          </p:cNvSpPr>
          <p:nvPr>
            <p:ph idx="1"/>
          </p:nvPr>
        </p:nvSpPr>
        <p:spPr/>
        <p:txBody>
          <a:bodyPr>
            <a:normAutofit/>
          </a:bodyPr>
          <a:lstStyle/>
          <a:p>
            <a:pPr marL="0" indent="0">
              <a:buNone/>
            </a:pPr>
            <a:endParaRPr lang="fr-FR" dirty="0" smtClean="0"/>
          </a:p>
          <a:p>
            <a:pPr marL="0" indent="0">
              <a:buNone/>
            </a:pPr>
            <a:r>
              <a:rPr lang="fr-FR" dirty="0" smtClean="0"/>
              <a:t>Il existe différents types de mémoire:</a:t>
            </a:r>
            <a:endParaRPr lang="fr-FR" dirty="0"/>
          </a:p>
          <a:p>
            <a:r>
              <a:rPr lang="fr-FR" dirty="0"/>
              <a:t>la mémoire vive, ou RAM (</a:t>
            </a:r>
            <a:r>
              <a:rPr lang="fr-FR" i="1" dirty="0" err="1"/>
              <a:t>Random</a:t>
            </a:r>
            <a:r>
              <a:rPr lang="fr-FR" i="1" dirty="0"/>
              <a:t> Access Memory</a:t>
            </a:r>
            <a:r>
              <a:rPr lang="fr-FR" dirty="0"/>
              <a:t>), servant aux programmes et aux </a:t>
            </a:r>
            <a:r>
              <a:rPr lang="fr-FR" dirty="0" smtClean="0"/>
              <a:t>données</a:t>
            </a:r>
            <a:endParaRPr lang="fr-FR" dirty="0"/>
          </a:p>
          <a:p>
            <a:r>
              <a:rPr lang="fr-FR" dirty="0"/>
              <a:t>la mémoire morte, ou ROM (</a:t>
            </a:r>
            <a:r>
              <a:rPr lang="fr-FR" i="1" dirty="0"/>
              <a:t>Read </a:t>
            </a:r>
            <a:r>
              <a:rPr lang="fr-FR" i="1" dirty="0" err="1"/>
              <a:t>Only</a:t>
            </a:r>
            <a:r>
              <a:rPr lang="fr-FR" i="1" dirty="0"/>
              <a:t> Memory</a:t>
            </a:r>
            <a:r>
              <a:rPr lang="fr-FR" dirty="0"/>
              <a:t>), servant au </a:t>
            </a:r>
            <a:r>
              <a:rPr lang="fr-FR" dirty="0" smtClean="0"/>
              <a:t>démarrage</a:t>
            </a:r>
            <a:endParaRPr lang="fr-FR" dirty="0"/>
          </a:p>
          <a:p>
            <a:r>
              <a:rPr lang="fr-FR" dirty="0"/>
              <a:t>la mémoire de masse </a:t>
            </a:r>
            <a:r>
              <a:rPr lang="fr-FR" dirty="0" smtClean="0"/>
              <a:t>(SSD, disque </a:t>
            </a:r>
            <a:r>
              <a:rPr lang="fr-FR" dirty="0"/>
              <a:t>dur, clé USB, carte mémoire externe</a:t>
            </a:r>
            <a:r>
              <a:rPr lang="fr-FR" dirty="0" smtClean="0"/>
              <a:t>...)</a:t>
            </a:r>
          </a:p>
        </p:txBody>
      </p:sp>
    </p:spTree>
    <p:extLst>
      <p:ext uri="{BB962C8B-B14F-4D97-AF65-F5344CB8AC3E}">
        <p14:creationId xmlns:p14="http://schemas.microsoft.com/office/powerpoint/2010/main" val="31618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différents types de mémoire</a:t>
            </a:r>
            <a:endParaRPr lang="fr-FR" dirty="0"/>
          </a:p>
        </p:txBody>
      </p:sp>
      <p:pic>
        <p:nvPicPr>
          <p:cNvPr id="4" name="Picture 3"/>
          <p:cNvPicPr>
            <a:picLocks noChangeAspect="1"/>
          </p:cNvPicPr>
          <p:nvPr/>
        </p:nvPicPr>
        <p:blipFill>
          <a:blip r:embed="rId2"/>
          <a:stretch>
            <a:fillRect/>
          </a:stretch>
        </p:blipFill>
        <p:spPr>
          <a:xfrm>
            <a:off x="758813" y="1808314"/>
            <a:ext cx="6263780" cy="4409606"/>
          </a:xfrm>
          <a:prstGeom prst="rect">
            <a:avLst/>
          </a:prstGeom>
        </p:spPr>
      </p:pic>
      <p:pic>
        <p:nvPicPr>
          <p:cNvPr id="6" name="Picture 5"/>
          <p:cNvPicPr>
            <a:picLocks noChangeAspect="1"/>
          </p:cNvPicPr>
          <p:nvPr/>
        </p:nvPicPr>
        <p:blipFill>
          <a:blip r:embed="rId3"/>
          <a:stretch>
            <a:fillRect/>
          </a:stretch>
        </p:blipFill>
        <p:spPr>
          <a:xfrm>
            <a:off x="7370064" y="1808314"/>
            <a:ext cx="4487799" cy="4245601"/>
          </a:xfrm>
          <a:prstGeom prst="rect">
            <a:avLst/>
          </a:prstGeom>
        </p:spPr>
      </p:pic>
    </p:spTree>
    <p:extLst>
      <p:ext uri="{BB962C8B-B14F-4D97-AF65-F5344CB8AC3E}">
        <p14:creationId xmlns:p14="http://schemas.microsoft.com/office/powerpoint/2010/main" val="1289083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OS (Operating System) = Système d’exploitation</a:t>
            </a:r>
            <a:endParaRPr lang="fr-FR" dirty="0"/>
          </a:p>
        </p:txBody>
      </p:sp>
      <p:sp>
        <p:nvSpPr>
          <p:cNvPr id="3" name="Content Placeholder 2"/>
          <p:cNvSpPr>
            <a:spLocks noGrp="1"/>
          </p:cNvSpPr>
          <p:nvPr>
            <p:ph idx="1"/>
          </p:nvPr>
        </p:nvSpPr>
        <p:spPr/>
        <p:txBody>
          <a:bodyPr>
            <a:normAutofit lnSpcReduction="10000"/>
          </a:bodyPr>
          <a:lstStyle/>
          <a:p>
            <a:pPr marL="0" indent="0">
              <a:buNone/>
            </a:pPr>
            <a:r>
              <a:rPr lang="fr-FR" dirty="0" smtClean="0"/>
              <a:t>L’OS est l’ensemble des programmes </a:t>
            </a:r>
            <a:r>
              <a:rPr lang="fr-FR" dirty="0" smtClean="0"/>
              <a:t>/logiciels (software) </a:t>
            </a:r>
            <a:r>
              <a:rPr lang="fr-FR" dirty="0" smtClean="0"/>
              <a:t>qui </a:t>
            </a:r>
            <a:r>
              <a:rPr lang="fr-FR" dirty="0" smtClean="0"/>
              <a:t>gère l’utilisation des ressources (composants) de l’ordinateur. </a:t>
            </a:r>
          </a:p>
          <a:p>
            <a:r>
              <a:rPr lang="fr-FR" dirty="0" smtClean="0"/>
              <a:t>Politique accès mémoire: Gestion des accès partagés.</a:t>
            </a:r>
          </a:p>
          <a:p>
            <a:r>
              <a:rPr lang="fr-FR" dirty="0" smtClean="0"/>
              <a:t>Politique d’ordonnancement (choisir quelle tache est exécuté): problèmes de famine, </a:t>
            </a:r>
            <a:r>
              <a:rPr lang="fr-FR" dirty="0" err="1" smtClean="0"/>
              <a:t>deadlock</a:t>
            </a:r>
            <a:r>
              <a:rPr lang="fr-FR" dirty="0" smtClean="0"/>
              <a:t>, …</a:t>
            </a:r>
          </a:p>
          <a:p>
            <a:pPr lvl="1">
              <a:buFont typeface="Wingdings" panose="05000000000000000000" pitchFamily="2" charset="2"/>
              <a:buChar char="à"/>
            </a:pPr>
            <a:r>
              <a:rPr lang="fr-FR" dirty="0" smtClean="0">
                <a:sym typeface="Wingdings" panose="05000000000000000000" pitchFamily="2" charset="2"/>
              </a:rPr>
              <a:t>Round Robin</a:t>
            </a:r>
          </a:p>
          <a:p>
            <a:pPr lvl="1">
              <a:buFont typeface="Wingdings" panose="05000000000000000000" pitchFamily="2" charset="2"/>
              <a:buChar char="à"/>
            </a:pPr>
            <a:r>
              <a:rPr lang="fr-FR" i="1" dirty="0" err="1" smtClean="0"/>
              <a:t>Completely</a:t>
            </a:r>
            <a:r>
              <a:rPr lang="fr-FR" i="1" dirty="0" smtClean="0"/>
              <a:t> </a:t>
            </a:r>
            <a:r>
              <a:rPr lang="fr-FR" i="1" dirty="0" err="1"/>
              <a:t>Fair</a:t>
            </a:r>
            <a:r>
              <a:rPr lang="fr-FR" i="1" dirty="0"/>
              <a:t> </a:t>
            </a:r>
            <a:r>
              <a:rPr lang="fr-FR" i="1" dirty="0" err="1" smtClean="0"/>
              <a:t>Scheduler</a:t>
            </a:r>
            <a:endParaRPr lang="fr-FR" dirty="0"/>
          </a:p>
          <a:p>
            <a:pPr lvl="1">
              <a:buFont typeface="Wingdings" panose="05000000000000000000" pitchFamily="2" charset="2"/>
              <a:buChar char="à"/>
            </a:pPr>
            <a:r>
              <a:rPr lang="fr-FR" dirty="0" smtClean="0">
                <a:sym typeface="Wingdings" panose="05000000000000000000" pitchFamily="2" charset="2"/>
              </a:rPr>
              <a:t>Priorité des tâches</a:t>
            </a:r>
            <a:endParaRPr lang="fr-FR" dirty="0" smtClean="0"/>
          </a:p>
          <a:p>
            <a:pPr marL="0" indent="0">
              <a:buNone/>
            </a:pPr>
            <a:r>
              <a:rPr lang="fr-FR" dirty="0"/>
              <a:t>Les pilotes </a:t>
            </a:r>
            <a:r>
              <a:rPr lang="fr-FR" dirty="0" smtClean="0"/>
              <a:t>pour gérer </a:t>
            </a:r>
            <a:r>
              <a:rPr lang="fr-FR" dirty="0"/>
              <a:t>les </a:t>
            </a:r>
            <a:r>
              <a:rPr lang="fr-FR" dirty="0" smtClean="0"/>
              <a:t>entrées/sorties: clavier, souris, …</a:t>
            </a:r>
          </a:p>
          <a:p>
            <a:pPr marL="0" indent="0">
              <a:buNone/>
            </a:pPr>
            <a:endParaRPr lang="fr-FR" dirty="0"/>
          </a:p>
          <a:p>
            <a:pPr marL="0" indent="0">
              <a:buNone/>
            </a:pPr>
            <a:r>
              <a:rPr lang="fr-FR" dirty="0"/>
              <a:t>Ex. Windows, Mac OS, </a:t>
            </a:r>
            <a:r>
              <a:rPr lang="fr-FR" dirty="0" smtClean="0"/>
              <a:t>Unix (Linux, FreeBSD (</a:t>
            </a:r>
            <a:r>
              <a:rPr lang="fr-FR" dirty="0" err="1" smtClean="0"/>
              <a:t>Orbis</a:t>
            </a:r>
            <a:r>
              <a:rPr lang="fr-FR" dirty="0" smtClean="0"/>
              <a:t> OS), </a:t>
            </a:r>
            <a:r>
              <a:rPr lang="fr-FR" dirty="0"/>
              <a:t>Horizon OS</a:t>
            </a:r>
            <a:r>
              <a:rPr lang="fr-FR" dirty="0" smtClean="0"/>
              <a:t>…), </a:t>
            </a:r>
            <a:r>
              <a:rPr lang="fr-FR" dirty="0"/>
              <a:t>Android, iOS, </a:t>
            </a:r>
            <a:r>
              <a:rPr lang="fr-FR" dirty="0" smtClean="0"/>
              <a:t>…</a:t>
            </a:r>
          </a:p>
          <a:p>
            <a:pPr marL="0" indent="0">
              <a:buNone/>
            </a:pPr>
            <a:endParaRPr lang="fr-FR" dirty="0" smtClean="0"/>
          </a:p>
        </p:txBody>
      </p:sp>
      <p:sp>
        <p:nvSpPr>
          <p:cNvPr id="5" name="Content Placeholder 2"/>
          <p:cNvSpPr txBox="1">
            <a:spLocks/>
          </p:cNvSpPr>
          <p:nvPr/>
        </p:nvSpPr>
        <p:spPr>
          <a:xfrm>
            <a:off x="5035297" y="5407152"/>
            <a:ext cx="2014727" cy="38404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dirty="0" smtClean="0"/>
              <a:t>PS4		Nintendo</a:t>
            </a:r>
          </a:p>
        </p:txBody>
      </p:sp>
      <p:pic>
        <p:nvPicPr>
          <p:cNvPr id="3076" name="Picture 4" descr="https://upload.wikimedia.org/wikipedia/commons/7/76/Round_Robin_Schedule_Examp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044" y="3329844"/>
            <a:ext cx="4157182" cy="161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0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OS (Operating System) = Système d’exploitation</a:t>
            </a:r>
            <a:endParaRPr lang="fr-FR" dirty="0"/>
          </a:p>
        </p:txBody>
      </p:sp>
      <p:pic>
        <p:nvPicPr>
          <p:cNvPr id="6" name="Picture 5"/>
          <p:cNvPicPr>
            <a:picLocks noChangeAspect="1"/>
          </p:cNvPicPr>
          <p:nvPr/>
        </p:nvPicPr>
        <p:blipFill>
          <a:blip r:embed="rId2"/>
          <a:stretch>
            <a:fillRect/>
          </a:stretch>
        </p:blipFill>
        <p:spPr>
          <a:xfrm>
            <a:off x="832105" y="1797558"/>
            <a:ext cx="10086975" cy="4762500"/>
          </a:xfrm>
          <a:prstGeom prst="rect">
            <a:avLst/>
          </a:prstGeom>
        </p:spPr>
      </p:pic>
    </p:spTree>
    <p:extLst>
      <p:ext uri="{BB962C8B-B14F-4D97-AF65-F5344CB8AC3E}">
        <p14:creationId xmlns:p14="http://schemas.microsoft.com/office/powerpoint/2010/main" val="1678982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Langage machine </a:t>
            </a:r>
            <a:r>
              <a:rPr lang="fr-FR" dirty="0" smtClean="0">
                <a:sym typeface="Wingdings" panose="05000000000000000000" pitchFamily="2" charset="2"/>
              </a:rPr>
              <a:t>Binaire</a:t>
            </a:r>
            <a:endParaRPr lang="fr-FR" dirty="0"/>
          </a:p>
        </p:txBody>
      </p:sp>
      <p:pic>
        <p:nvPicPr>
          <p:cNvPr id="3074" name="Picture 2" descr="Épinglé sur privacy hack animatie"/>
          <p:cNvPicPr>
            <a:picLocks noGrp="1" noChangeAspect="1" noChangeArrowheads="1"/>
          </p:cNvPicPr>
          <p:nvPr>
            <p:ph idx="1"/>
          </p:nvPr>
        </p:nvPicPr>
        <p:blipFill>
          <a:blip r:embed="rId2" cstate="print">
            <a:clrChange>
              <a:clrFrom>
                <a:srgbClr val="080007"/>
              </a:clrFrom>
              <a:clrTo>
                <a:srgbClr val="080007">
                  <a:alpha val="0"/>
                </a:srgbClr>
              </a:clrTo>
            </a:clrChange>
            <a:extLst>
              <a:ext uri="{28A0092B-C50C-407E-A947-70E740481C1C}">
                <a14:useLocalDpi xmlns:a14="http://schemas.microsoft.com/office/drawing/2010/main" val="0"/>
              </a:ext>
            </a:extLst>
          </a:blip>
          <a:srcRect/>
          <a:stretch>
            <a:fillRect/>
          </a:stretch>
        </p:blipFill>
        <p:spPr bwMode="auto">
          <a:xfrm>
            <a:off x="2507368" y="1651339"/>
            <a:ext cx="6488288" cy="364966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85800" y="5468570"/>
            <a:ext cx="10131425" cy="100218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fr-FR" dirty="0" smtClean="0"/>
              <a:t>En réalité: 0 pas de courant, 1 courant passe</a:t>
            </a:r>
            <a:endParaRPr lang="fr-FR" dirty="0"/>
          </a:p>
        </p:txBody>
      </p:sp>
    </p:spTree>
    <p:extLst>
      <p:ext uri="{BB962C8B-B14F-4D97-AF65-F5344CB8AC3E}">
        <p14:creationId xmlns:p14="http://schemas.microsoft.com/office/powerpoint/2010/main" val="2739600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Comment tout représenter avec des 0 et des 1?</a:t>
            </a:r>
          </a:p>
        </p:txBody>
      </p:sp>
      <p:sp>
        <p:nvSpPr>
          <p:cNvPr id="3" name="Content Placeholder 2"/>
          <p:cNvSpPr>
            <a:spLocks noGrp="1"/>
          </p:cNvSpPr>
          <p:nvPr>
            <p:ph idx="1"/>
          </p:nvPr>
        </p:nvSpPr>
        <p:spPr>
          <a:xfrm>
            <a:off x="685801" y="2324947"/>
            <a:ext cx="1630679" cy="3649133"/>
          </a:xfrm>
        </p:spPr>
        <p:txBody>
          <a:bodyPr>
            <a:normAutofit fontScale="92500" lnSpcReduction="10000"/>
          </a:bodyPr>
          <a:lstStyle/>
          <a:p>
            <a:pPr marL="0" indent="0">
              <a:buNone/>
            </a:pPr>
            <a:r>
              <a:rPr lang="fr-FR" sz="1700" dirty="0" smtClean="0"/>
              <a:t>Nombres?</a:t>
            </a:r>
          </a:p>
          <a:p>
            <a:r>
              <a:rPr lang="fr-FR" sz="1700" dirty="0" smtClean="0"/>
              <a:t>0 = 0</a:t>
            </a:r>
          </a:p>
          <a:p>
            <a:r>
              <a:rPr lang="fr-FR" sz="1700" dirty="0" smtClean="0"/>
              <a:t>1 = 1</a:t>
            </a:r>
          </a:p>
          <a:p>
            <a:r>
              <a:rPr lang="fr-FR" sz="1700" dirty="0" smtClean="0"/>
              <a:t>2 = 10</a:t>
            </a:r>
          </a:p>
          <a:p>
            <a:r>
              <a:rPr lang="fr-FR" sz="1700" dirty="0" smtClean="0"/>
              <a:t>3 = 11</a:t>
            </a:r>
          </a:p>
          <a:p>
            <a:r>
              <a:rPr lang="fr-FR" sz="1700" dirty="0" smtClean="0"/>
              <a:t>4 = 100</a:t>
            </a:r>
          </a:p>
          <a:p>
            <a:r>
              <a:rPr lang="fr-FR" sz="1700" dirty="0" smtClean="0"/>
              <a:t>5 = 101</a:t>
            </a:r>
          </a:p>
          <a:p>
            <a:r>
              <a:rPr lang="fr-FR" sz="1700" dirty="0" smtClean="0"/>
              <a:t>6 = 110</a:t>
            </a:r>
          </a:p>
          <a:p>
            <a:r>
              <a:rPr lang="fr-FR" sz="1700" dirty="0" smtClean="0"/>
              <a:t>7 = 111</a:t>
            </a:r>
          </a:p>
          <a:p>
            <a:r>
              <a:rPr lang="fr-FR" sz="1700" dirty="0" smtClean="0"/>
              <a:t>8 = 1000</a:t>
            </a:r>
          </a:p>
          <a:p>
            <a:endParaRPr lang="fr-FR" sz="1700" dirty="0"/>
          </a:p>
          <a:p>
            <a:endParaRPr lang="fr-FR" sz="1700" dirty="0" smtClean="0"/>
          </a:p>
          <a:p>
            <a:pPr marL="0" indent="0">
              <a:buNone/>
            </a:pPr>
            <a:endParaRPr lang="fr-FR" sz="1700" dirty="0" smtClean="0"/>
          </a:p>
        </p:txBody>
      </p:sp>
      <p:sp>
        <p:nvSpPr>
          <p:cNvPr id="6" name="Content Placeholder 2"/>
          <p:cNvSpPr txBox="1">
            <a:spLocks/>
          </p:cNvSpPr>
          <p:nvPr/>
        </p:nvSpPr>
        <p:spPr>
          <a:xfrm>
            <a:off x="3243073" y="2142068"/>
            <a:ext cx="2609897" cy="372533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sz="1700" dirty="0" smtClean="0"/>
              <a:t>Passer de l’un à l’autre?</a:t>
            </a:r>
          </a:p>
          <a:p>
            <a:r>
              <a:rPr lang="fr-FR" sz="1700" dirty="0" smtClean="0"/>
              <a:t>Binaire -&gt; Décimal</a:t>
            </a:r>
          </a:p>
          <a:p>
            <a:pPr marL="0" indent="0">
              <a:buNone/>
            </a:pPr>
            <a:r>
              <a:rPr lang="fr-FR" sz="1700" dirty="0" smtClean="0"/>
              <a:t>Ex: 1001011</a:t>
            </a:r>
          </a:p>
          <a:p>
            <a:pPr marL="0" indent="0">
              <a:buNone/>
            </a:pPr>
            <a:r>
              <a:rPr lang="fr-FR" sz="1700" dirty="0" smtClean="0"/>
              <a:t>On part de la fin</a:t>
            </a:r>
          </a:p>
          <a:p>
            <a:pPr marL="0" indent="0">
              <a:buNone/>
            </a:pPr>
            <a:r>
              <a:rPr lang="fr-FR" sz="1700" dirty="0" smtClean="0"/>
              <a:t>1 = 1*2</a:t>
            </a:r>
            <a:r>
              <a:rPr lang="fr-FR" sz="1700" baseline="30000" dirty="0" smtClean="0"/>
              <a:t>0</a:t>
            </a:r>
          </a:p>
          <a:p>
            <a:pPr marL="0" indent="0">
              <a:buNone/>
            </a:pPr>
            <a:r>
              <a:rPr lang="fr-FR" sz="1700" dirty="0" smtClean="0"/>
              <a:t>1 = 1*2</a:t>
            </a:r>
            <a:r>
              <a:rPr lang="fr-FR" sz="1700" baseline="30000" dirty="0" smtClean="0"/>
              <a:t>1</a:t>
            </a:r>
          </a:p>
          <a:p>
            <a:pPr marL="0" indent="0">
              <a:buNone/>
            </a:pPr>
            <a:r>
              <a:rPr lang="fr-FR" sz="1700" dirty="0" smtClean="0"/>
              <a:t>0 = 0*2</a:t>
            </a:r>
            <a:r>
              <a:rPr lang="fr-FR" sz="1700" baseline="30000" dirty="0" smtClean="0"/>
              <a:t>2</a:t>
            </a:r>
          </a:p>
          <a:p>
            <a:pPr marL="0" indent="0">
              <a:buNone/>
            </a:pPr>
            <a:r>
              <a:rPr lang="fr-FR" sz="1700" dirty="0" smtClean="0"/>
              <a:t>1 = 1*2</a:t>
            </a:r>
            <a:r>
              <a:rPr lang="fr-FR" sz="1700" baseline="30000" dirty="0" smtClean="0"/>
              <a:t>3</a:t>
            </a:r>
          </a:p>
          <a:p>
            <a:pPr marL="0" indent="0">
              <a:buNone/>
            </a:pPr>
            <a:r>
              <a:rPr lang="fr-FR" sz="1700" dirty="0" smtClean="0"/>
              <a:t>0 = 0*2</a:t>
            </a:r>
            <a:r>
              <a:rPr lang="fr-FR" sz="1700" baseline="30000" dirty="0" smtClean="0"/>
              <a:t>4</a:t>
            </a:r>
          </a:p>
          <a:p>
            <a:pPr marL="0" indent="0">
              <a:buNone/>
            </a:pPr>
            <a:r>
              <a:rPr lang="fr-FR" sz="1700" dirty="0" smtClean="0"/>
              <a:t>0 = 0*2</a:t>
            </a:r>
            <a:r>
              <a:rPr lang="fr-FR" sz="1700" baseline="30000" dirty="0" smtClean="0"/>
              <a:t>5</a:t>
            </a:r>
          </a:p>
          <a:p>
            <a:pPr marL="0" indent="0">
              <a:buNone/>
            </a:pPr>
            <a:r>
              <a:rPr lang="fr-FR" sz="1700" dirty="0" smtClean="0"/>
              <a:t>1 = 1*2</a:t>
            </a:r>
            <a:r>
              <a:rPr lang="fr-FR" sz="1700" baseline="30000" dirty="0" smtClean="0"/>
              <a:t>6</a:t>
            </a:r>
          </a:p>
          <a:p>
            <a:pPr marL="0" indent="0">
              <a:buNone/>
            </a:pPr>
            <a:endParaRPr lang="fr-FR" sz="1700" dirty="0" smtClean="0"/>
          </a:p>
          <a:p>
            <a:pPr marL="0" indent="0">
              <a:buFont typeface="Arial"/>
              <a:buNone/>
            </a:pPr>
            <a:endParaRPr lang="fr-FR" sz="1700" dirty="0" smtClean="0"/>
          </a:p>
        </p:txBody>
      </p:sp>
      <p:sp>
        <p:nvSpPr>
          <p:cNvPr id="7" name="Content Placeholder 2"/>
          <p:cNvSpPr txBox="1">
            <a:spLocks/>
          </p:cNvSpPr>
          <p:nvPr/>
        </p:nvSpPr>
        <p:spPr>
          <a:xfrm>
            <a:off x="6854827" y="2180165"/>
            <a:ext cx="5242559"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sz="1700" dirty="0" smtClean="0"/>
              <a:t>Passer de l’un à l’autre?</a:t>
            </a:r>
          </a:p>
          <a:p>
            <a:r>
              <a:rPr lang="fr-FR" sz="1700" dirty="0" smtClean="0"/>
              <a:t>Décimale -&gt; Binaire</a:t>
            </a:r>
          </a:p>
          <a:p>
            <a:pPr marL="0" indent="0">
              <a:buNone/>
            </a:pPr>
            <a:r>
              <a:rPr lang="fr-FR" sz="1700" dirty="0" smtClean="0"/>
              <a:t>75 / 2 = 37 + reste de 1</a:t>
            </a:r>
          </a:p>
          <a:p>
            <a:pPr marL="0" indent="0">
              <a:buNone/>
            </a:pPr>
            <a:r>
              <a:rPr lang="fr-FR" sz="1700" dirty="0" smtClean="0"/>
              <a:t>37 / 2 = 18 + reste de 1</a:t>
            </a:r>
          </a:p>
          <a:p>
            <a:pPr marL="0" indent="0">
              <a:buNone/>
            </a:pPr>
            <a:r>
              <a:rPr lang="fr-FR" sz="1700" dirty="0" smtClean="0"/>
              <a:t>18 / 2 = 9 + reste de 0</a:t>
            </a:r>
          </a:p>
          <a:p>
            <a:pPr marL="0" indent="0">
              <a:buNone/>
            </a:pPr>
            <a:r>
              <a:rPr lang="fr-FR" sz="1700" dirty="0" smtClean="0"/>
              <a:t>9 / 2 = 4 + reste de 1</a:t>
            </a:r>
          </a:p>
          <a:p>
            <a:pPr marL="0" indent="0">
              <a:buNone/>
            </a:pPr>
            <a:r>
              <a:rPr lang="fr-FR" sz="1700" dirty="0" smtClean="0"/>
              <a:t>4 / 2 = 2 + reste de 0</a:t>
            </a:r>
          </a:p>
          <a:p>
            <a:pPr marL="0" indent="0">
              <a:buNone/>
            </a:pPr>
            <a:r>
              <a:rPr lang="fr-FR" sz="1700" dirty="0" smtClean="0"/>
              <a:t>2 / 2 = 1 + reste de 0</a:t>
            </a:r>
          </a:p>
          <a:p>
            <a:pPr marL="0" indent="0">
              <a:buNone/>
            </a:pPr>
            <a:r>
              <a:rPr lang="fr-FR" sz="1700" dirty="0" smtClean="0"/>
              <a:t>1 / 2 = 0 + reste de 1</a:t>
            </a:r>
          </a:p>
          <a:p>
            <a:endParaRPr lang="fr-FR" sz="1700" dirty="0" smtClean="0"/>
          </a:p>
          <a:p>
            <a:pPr marL="0" indent="0">
              <a:buFont typeface="Arial"/>
              <a:buNone/>
            </a:pPr>
            <a:endParaRPr lang="fr-FR" sz="1700" dirty="0" smtClean="0"/>
          </a:p>
        </p:txBody>
      </p:sp>
      <p:sp>
        <p:nvSpPr>
          <p:cNvPr id="9" name="Content Placeholder 2"/>
          <p:cNvSpPr txBox="1">
            <a:spLocks/>
          </p:cNvSpPr>
          <p:nvPr/>
        </p:nvSpPr>
        <p:spPr>
          <a:xfrm>
            <a:off x="3881609" y="2142067"/>
            <a:ext cx="5242559" cy="364913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fr-FR" sz="1700" dirty="0" smtClean="0"/>
          </a:p>
          <a:p>
            <a:pPr marL="0" indent="0">
              <a:buFont typeface="Arial"/>
              <a:buNone/>
            </a:pPr>
            <a:endParaRPr lang="fr-FR" sz="1700" dirty="0"/>
          </a:p>
          <a:p>
            <a:pPr marL="0" indent="0">
              <a:buFont typeface="Arial"/>
              <a:buNone/>
            </a:pPr>
            <a:endParaRPr lang="fr-FR" sz="1700" dirty="0" smtClean="0"/>
          </a:p>
          <a:p>
            <a:pPr marL="0" indent="0">
              <a:buFont typeface="Arial"/>
              <a:buNone/>
            </a:pPr>
            <a:endParaRPr lang="fr-FR" sz="1700" dirty="0" smtClean="0"/>
          </a:p>
          <a:p>
            <a:pPr marL="0" indent="0">
              <a:buFont typeface="Arial"/>
              <a:buNone/>
            </a:pPr>
            <a:r>
              <a:rPr lang="fr-FR" sz="1700" dirty="0" smtClean="0"/>
              <a:t>  = 1*1    = 1</a:t>
            </a:r>
            <a:endParaRPr lang="fr-FR" sz="1700" baseline="30000" dirty="0" smtClean="0"/>
          </a:p>
          <a:p>
            <a:pPr marL="0" indent="0">
              <a:buNone/>
            </a:pPr>
            <a:r>
              <a:rPr lang="fr-FR" sz="1700" dirty="0" smtClean="0"/>
              <a:t>  = 1*2    = 2</a:t>
            </a:r>
            <a:endParaRPr lang="fr-FR" sz="1700" baseline="30000" dirty="0" smtClean="0"/>
          </a:p>
          <a:p>
            <a:pPr marL="0" indent="0">
              <a:buNone/>
            </a:pPr>
            <a:r>
              <a:rPr lang="fr-FR" sz="1700" dirty="0" smtClean="0"/>
              <a:t>  = 0*4    = 0</a:t>
            </a:r>
            <a:endParaRPr lang="fr-FR" sz="1700" baseline="30000" dirty="0" smtClean="0"/>
          </a:p>
          <a:p>
            <a:pPr marL="0" indent="0">
              <a:buNone/>
            </a:pPr>
            <a:r>
              <a:rPr lang="fr-FR" sz="1700" dirty="0" smtClean="0"/>
              <a:t>  = 1*8    = 8</a:t>
            </a:r>
            <a:endParaRPr lang="fr-FR" sz="1700" baseline="30000" dirty="0" smtClean="0"/>
          </a:p>
          <a:p>
            <a:pPr marL="0" indent="0">
              <a:buNone/>
            </a:pPr>
            <a:r>
              <a:rPr lang="fr-FR" sz="1700" dirty="0" smtClean="0"/>
              <a:t>  = 0*16  = 0</a:t>
            </a:r>
            <a:endParaRPr lang="fr-FR" sz="1700" baseline="30000" dirty="0" smtClean="0"/>
          </a:p>
          <a:p>
            <a:pPr marL="0" indent="0">
              <a:buNone/>
            </a:pPr>
            <a:r>
              <a:rPr lang="fr-FR" sz="1700" dirty="0" smtClean="0"/>
              <a:t>  = 0*32  = 0</a:t>
            </a:r>
            <a:endParaRPr lang="fr-FR" sz="1700" baseline="30000" dirty="0" smtClean="0"/>
          </a:p>
          <a:p>
            <a:pPr marL="0" indent="0">
              <a:buNone/>
            </a:pPr>
            <a:r>
              <a:rPr lang="fr-FR" sz="1700" dirty="0" smtClean="0"/>
              <a:t>  = 1*64  = 64</a:t>
            </a:r>
            <a:endParaRPr lang="fr-FR" sz="1700" baseline="30000" dirty="0" smtClean="0"/>
          </a:p>
          <a:p>
            <a:endParaRPr lang="fr-FR" sz="1700" dirty="0" smtClean="0"/>
          </a:p>
          <a:p>
            <a:pPr marL="0" indent="0">
              <a:buFont typeface="Arial"/>
              <a:buNone/>
            </a:pPr>
            <a:endParaRPr lang="fr-FR" sz="1700" dirty="0" smtClean="0"/>
          </a:p>
        </p:txBody>
      </p:sp>
      <p:sp>
        <p:nvSpPr>
          <p:cNvPr id="10" name="Content Placeholder 2"/>
          <p:cNvSpPr txBox="1">
            <a:spLocks/>
          </p:cNvSpPr>
          <p:nvPr/>
        </p:nvSpPr>
        <p:spPr>
          <a:xfrm>
            <a:off x="3312361" y="5761057"/>
            <a:ext cx="1703831" cy="365083"/>
          </a:xfrm>
          <a:prstGeom prst="rect">
            <a:avLst/>
          </a:prstGeom>
          <a:ln w="28575">
            <a:solidFill>
              <a:schemeClr val="tx1"/>
            </a:solidFill>
          </a:ln>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sz="1700" dirty="0" smtClean="0"/>
              <a:t>1 + 2 + 8 + 64 = 75</a:t>
            </a:r>
          </a:p>
        </p:txBody>
      </p:sp>
      <p:cxnSp>
        <p:nvCxnSpPr>
          <p:cNvPr id="5" name="Straight Arrow Connector 4"/>
          <p:cNvCxnSpPr/>
          <p:nvPr/>
        </p:nvCxnSpPr>
        <p:spPr>
          <a:xfrm flipV="1">
            <a:off x="8842248" y="2742859"/>
            <a:ext cx="373360" cy="252374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6930337" y="5684854"/>
            <a:ext cx="1703831" cy="365083"/>
          </a:xfrm>
          <a:prstGeom prst="rect">
            <a:avLst/>
          </a:prstGeom>
          <a:ln w="28575">
            <a:solidFill>
              <a:schemeClr val="tx1"/>
            </a:solidFill>
          </a:ln>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sz="1700" dirty="0" smtClean="0"/>
              <a:t>1 0 0 1 0 1 1</a:t>
            </a:r>
          </a:p>
        </p:txBody>
      </p:sp>
    </p:spTree>
    <p:extLst>
      <p:ext uri="{BB962C8B-B14F-4D97-AF65-F5344CB8AC3E}">
        <p14:creationId xmlns:p14="http://schemas.microsoft.com/office/powerpoint/2010/main" val="19708248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6176</TotalTime>
  <Words>857</Words>
  <Application>Microsoft Office PowerPoint</Application>
  <PresentationFormat>Grand écran</PresentationFormat>
  <Paragraphs>176</Paragraphs>
  <Slides>25</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Calibri Light</vt:lpstr>
      <vt:lpstr>Courier New</vt:lpstr>
      <vt:lpstr>Wingdings</vt:lpstr>
      <vt:lpstr>Celestial</vt:lpstr>
      <vt:lpstr>Introduction au cours Programmation &amp; Algo</vt:lpstr>
      <vt:lpstr>Pour mieux vous connaître:</vt:lpstr>
      <vt:lpstr>Ordinateur  (Matériel / Hardware)</vt:lpstr>
      <vt:lpstr>Les différentes mémoires</vt:lpstr>
      <vt:lpstr>Les différents types de mémoire</vt:lpstr>
      <vt:lpstr>OS (Operating System) = Système d’exploitation</vt:lpstr>
      <vt:lpstr>OS (Operating System) = Système d’exploitation</vt:lpstr>
      <vt:lpstr>Langage machine Binaire</vt:lpstr>
      <vt:lpstr>Comment tout représenter avec des 0 et des 1?</vt:lpstr>
      <vt:lpstr>EN réalité…</vt:lpstr>
      <vt:lpstr>Représenter des caractères (lettres/symboles)?</vt:lpstr>
      <vt:lpstr>Les formats de données</vt:lpstr>
      <vt:lpstr>Communiquer avec une machine</vt:lpstr>
      <vt:lpstr>Et puis… les langages</vt:lpstr>
      <vt:lpstr>Mais parfois pas forcément plus pratique</vt:lpstr>
      <vt:lpstr>Langage C</vt:lpstr>
      <vt:lpstr>C++</vt:lpstr>
      <vt:lpstr>Python</vt:lpstr>
      <vt:lpstr>En réalité</vt:lpstr>
      <vt:lpstr>Visual Studio code(IDE)</vt:lpstr>
      <vt:lpstr>Algorithme</vt:lpstr>
      <vt:lpstr>Exemple d’algo</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cours Programmation &amp; Algo</dc:title>
  <dc:creator>didier</dc:creator>
  <cp:lastModifiedBy>Aurelien DIDIER</cp:lastModifiedBy>
  <cp:revision>174</cp:revision>
  <dcterms:created xsi:type="dcterms:W3CDTF">2020-09-25T17:37:33Z</dcterms:created>
  <dcterms:modified xsi:type="dcterms:W3CDTF">2021-09-27T20:33:16Z</dcterms:modified>
</cp:coreProperties>
</file>