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0" r:id="rId3"/>
    <p:sldId id="265" r:id="rId4"/>
    <p:sldId id="266" r:id="rId5"/>
    <p:sldId id="264" r:id="rId6"/>
    <p:sldId id="267" r:id="rId7"/>
    <p:sldId id="270" r:id="rId8"/>
    <p:sldId id="273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1" autoAdjust="0"/>
    <p:restoredTop sz="84504" autoAdjust="0"/>
  </p:normalViewPr>
  <p:slideViewPr>
    <p:cSldViewPr snapToGrid="0">
      <p:cViewPr varScale="1">
        <p:scale>
          <a:sx n="75" d="100"/>
          <a:sy n="75" d="100"/>
        </p:scale>
        <p:origin x="773" y="5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EBA6-EEF3-4F03-8EDB-ED56D974A7AB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41A5-3748-45B3-A8C6-983AB0CEB3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53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87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19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39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4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7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570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85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41A5-3748-45B3-A8C6-983AB0CEB3F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0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50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8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7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6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7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05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6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6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6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56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81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6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0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0C5CF9-8F12-4BAE-879A-BE7F35A58DF3}" type="datetimeFigureOut">
              <a:rPr lang="fr-FR" smtClean="0"/>
              <a:t>30/01/2022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1B101-C895-42EF-9D0E-8F91A2CD7D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49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D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ipedia.org/wiki/SHA-2" TargetMode="External"/><Relationship Id="rId4" Type="http://schemas.openxmlformats.org/officeDocument/2006/relationships/hyperlink" Target="https://fr.wikipedia.org/wiki/SHA-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Programmation Dynamique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5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HashMap</a:t>
            </a:r>
            <a:endParaRPr lang="fr-FR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2050" name="Picture 2" descr="Tech Master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" y="441015"/>
            <a:ext cx="8644255" cy="595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1883629"/>
            <a:ext cx="2408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Une fonction nécessaire la fonction hash (pour traduire une key en </a:t>
            </a:r>
            <a:r>
              <a:rPr lang="fr-FR" sz="2400" b="1" dirty="0" err="1" smtClean="0"/>
              <a:t>buckets</a:t>
            </a:r>
            <a:r>
              <a:rPr lang="fr-FR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82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HashMap</a:t>
            </a:r>
            <a:endParaRPr lang="fr-FR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3400" y="1883629"/>
            <a:ext cx="108369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Pour le hachage, on utilise souvent les algorithmes de cryptage existant plutôt que d’en redéfinir (</a:t>
            </a:r>
            <a:r>
              <a:rPr lang="fr-FR" sz="2400" dirty="0" smtClean="0"/>
              <a:t>ex. </a:t>
            </a:r>
            <a:r>
              <a:rPr lang="fr-FR" sz="2400" dirty="0">
                <a:hlinkClick r:id="rId3" tooltip="MD5"/>
              </a:rPr>
              <a:t>MD5</a:t>
            </a:r>
            <a:r>
              <a:rPr lang="fr-FR" sz="2400" dirty="0"/>
              <a:t>, </a:t>
            </a:r>
            <a:r>
              <a:rPr lang="fr-FR" sz="2400" dirty="0">
                <a:hlinkClick r:id="rId4" tooltip="SHA-1"/>
              </a:rPr>
              <a:t>SHA-1</a:t>
            </a:r>
            <a:r>
              <a:rPr lang="fr-FR" sz="2400" dirty="0"/>
              <a:t> ou </a:t>
            </a:r>
            <a:r>
              <a:rPr lang="fr-FR" sz="2400" dirty="0" smtClean="0">
                <a:hlinkClick r:id="rId5" tooltip="SHA-2"/>
              </a:rPr>
              <a:t>SHA-2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r>
              <a:rPr lang="fr-FR" sz="2400" dirty="0" smtClean="0"/>
              <a:t>Par contre, il est possible que la fonction de hachage renvoi la même valeur pour deux objets différents. On appelle ca une collision (mais c’est tout de même très rare).</a:t>
            </a:r>
          </a:p>
          <a:p>
            <a:endParaRPr lang="fr-FR" sz="2400" dirty="0"/>
          </a:p>
          <a:p>
            <a:r>
              <a:rPr lang="fr-FR" sz="2400" dirty="0" smtClean="0"/>
              <a:t>Dans ce cas, le deuxième objet sera ajouté à la même « adresse » mais en deuxième position de la liste.</a:t>
            </a:r>
          </a:p>
        </p:txBody>
      </p:sp>
    </p:spTree>
    <p:extLst>
      <p:ext uri="{BB962C8B-B14F-4D97-AF65-F5344CB8AC3E}">
        <p14:creationId xmlns:p14="http://schemas.microsoft.com/office/powerpoint/2010/main" val="6413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c’est ?</a:t>
            </a:r>
            <a:endParaRPr lang="fr-FR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3400" y="1883629"/>
            <a:ext cx="10866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 smtClean="0"/>
              <a:t>Un moyen d’optimiser les performances de son code.</a:t>
            </a:r>
          </a:p>
          <a:p>
            <a:endParaRPr lang="fr-FR" sz="2400" i="1" dirty="0" smtClean="0"/>
          </a:p>
          <a:p>
            <a:r>
              <a:rPr lang="fr-FR" sz="2400" i="1" dirty="0" smtClean="0"/>
              <a:t>Plus un </a:t>
            </a:r>
            <a:r>
              <a:rPr lang="fr-FR" sz="2400" i="1" dirty="0" err="1" smtClean="0"/>
              <a:t>algo</a:t>
            </a:r>
            <a:r>
              <a:rPr lang="fr-FR" sz="2400" i="1" dirty="0" smtClean="0"/>
              <a:t> est utilisé souvent, plus cet </a:t>
            </a:r>
            <a:r>
              <a:rPr lang="fr-FR" sz="2400" i="1" dirty="0" err="1" smtClean="0"/>
              <a:t>algo</a:t>
            </a:r>
            <a:r>
              <a:rPr lang="fr-FR" sz="2400" i="1" dirty="0" smtClean="0"/>
              <a:t> est lent, et plus cette technique sera efficace/nécessaire.</a:t>
            </a:r>
          </a:p>
          <a:p>
            <a:endParaRPr lang="fr-FR" sz="2400" i="1" dirty="0"/>
          </a:p>
          <a:p>
            <a:r>
              <a:rPr lang="fr-FR" sz="2400" i="1" dirty="0" smtClean="0"/>
              <a:t>Permet de « remplacer ou contourner » la récursivité.</a:t>
            </a:r>
          </a:p>
          <a:p>
            <a:endParaRPr lang="fr-FR" sz="2400" i="1" dirty="0"/>
          </a:p>
          <a:p>
            <a:r>
              <a:rPr lang="fr-FR" sz="2400" i="1" dirty="0" smtClean="0"/>
              <a:t>Nécessité de la mémoire (mais les </a:t>
            </a:r>
            <a:r>
              <a:rPr lang="fr-FR" sz="2400" i="1" dirty="0" err="1" smtClean="0"/>
              <a:t>algos</a:t>
            </a:r>
            <a:r>
              <a:rPr lang="fr-FR" sz="2400" i="1" dirty="0" smtClean="0"/>
              <a:t> récursif aussi).</a:t>
            </a:r>
          </a:p>
        </p:txBody>
      </p:sp>
    </p:spTree>
    <p:extLst>
      <p:ext uri="{BB962C8B-B14F-4D97-AF65-F5344CB8AC3E}">
        <p14:creationId xmlns:p14="http://schemas.microsoft.com/office/powerpoint/2010/main" val="13561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marche?</a:t>
            </a:r>
            <a:endParaRPr lang="fr-FR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3400" y="1883629"/>
            <a:ext cx="10866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 smtClean="0"/>
              <a:t>On utilise la résolution récursive d’un algorithme de résolution mais en stockant des résultats intermédiaires dans un tableaux (pour éviter d’avoir à refaire le calcul plusieurs fois).</a:t>
            </a:r>
          </a:p>
          <a:p>
            <a:endParaRPr lang="fr-FR" sz="2400" i="1" dirty="0"/>
          </a:p>
          <a:p>
            <a:r>
              <a:rPr lang="fr-FR" sz="2400" i="1" dirty="0" smtClean="0"/>
              <a:t>Utilise la mémoire cache pour stocker les résultats, on parle souvent plus simplement de cache (mais cache est plus large).</a:t>
            </a:r>
          </a:p>
        </p:txBody>
      </p:sp>
    </p:spTree>
    <p:extLst>
      <p:ext uri="{BB962C8B-B14F-4D97-AF65-F5344CB8AC3E}">
        <p14:creationId xmlns:p14="http://schemas.microsoft.com/office/powerpoint/2010/main" val="5777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 solutions différentes</a:t>
            </a:r>
            <a:endParaRPr lang="fr-FR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3400" y="1883629"/>
            <a:ext cx="108661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 smtClean="0"/>
              <a:t>Mémoïsation</a:t>
            </a:r>
            <a:endParaRPr lang="fr-FR" sz="2400" b="1" dirty="0" smtClean="0"/>
          </a:p>
          <a:p>
            <a:endParaRPr lang="fr-FR" sz="2400" b="1" dirty="0" smtClean="0"/>
          </a:p>
          <a:p>
            <a:r>
              <a:rPr lang="fr-FR" sz="2400" dirty="0" smtClean="0"/>
              <a:t>On calcul les résultats intermédiaires lorsqu’on en a besoin et on les stockes dans un tableau pour les réutiliser plus tard.</a:t>
            </a:r>
          </a:p>
          <a:p>
            <a:endParaRPr lang="fr-FR" sz="2400" dirty="0"/>
          </a:p>
          <a:p>
            <a:r>
              <a:rPr lang="fr-FR" sz="2400" b="1" dirty="0" smtClean="0"/>
              <a:t>Tabulation </a:t>
            </a:r>
          </a:p>
          <a:p>
            <a:endParaRPr lang="fr-FR" sz="2400" dirty="0" smtClean="0"/>
          </a:p>
          <a:p>
            <a:r>
              <a:rPr lang="fr-FR" sz="2400" dirty="0" smtClean="0"/>
              <a:t>On calcul un ensemble de résultats initiaux des le départ.</a:t>
            </a:r>
            <a:endParaRPr lang="fr-FR" sz="2400" dirty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1512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3400" y="1883629"/>
            <a:ext cx="58114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 smtClean="0"/>
              <a:t>Fibonacci</a:t>
            </a:r>
            <a:r>
              <a:rPr lang="fr-FR" sz="2400" b="1" dirty="0"/>
              <a:t>:</a:t>
            </a:r>
            <a:endParaRPr lang="fr-FR" sz="2400" b="1" dirty="0" smtClean="0"/>
          </a:p>
          <a:p>
            <a:endParaRPr lang="fr-FR" sz="2400" b="1" dirty="0" smtClean="0"/>
          </a:p>
          <a:p>
            <a:r>
              <a:rPr lang="fr-FR" sz="2400" dirty="0" smtClean="0"/>
              <a:t>Un = Un-1 + Un-2</a:t>
            </a:r>
            <a:endParaRPr lang="fr-FR" sz="2400" dirty="0"/>
          </a:p>
          <a:p>
            <a:endParaRPr lang="fr-FR" sz="2400" b="1" dirty="0" smtClean="0"/>
          </a:p>
          <a:p>
            <a:r>
              <a:rPr lang="fr-FR" sz="2400" b="1" dirty="0" smtClean="0"/>
              <a:t>Récursivement:</a:t>
            </a:r>
          </a:p>
          <a:p>
            <a:endParaRPr lang="fr-FR" sz="2400" b="1" dirty="0" smtClean="0"/>
          </a:p>
          <a:p>
            <a:r>
              <a:rPr lang="pt-BR" sz="2400" dirty="0"/>
              <a:t>def </a:t>
            </a:r>
            <a:r>
              <a:rPr lang="pt-BR" sz="2400" dirty="0" smtClean="0"/>
              <a:t>fib(n):</a:t>
            </a:r>
            <a:endParaRPr lang="pt-BR" sz="2400" dirty="0"/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    if n == 0 or n == 1:</a:t>
            </a:r>
          </a:p>
          <a:p>
            <a:r>
              <a:rPr lang="pt-BR" sz="2400" dirty="0"/>
              <a:t>       </a:t>
            </a:r>
            <a:r>
              <a:rPr lang="pt-BR" sz="2400" dirty="0" smtClean="0"/>
              <a:t>return 1;</a:t>
            </a:r>
            <a:endParaRPr lang="pt-BR" sz="2400" dirty="0"/>
          </a:p>
          <a:p>
            <a:r>
              <a:rPr lang="pt-BR" sz="2400" dirty="0"/>
              <a:t>    </a:t>
            </a:r>
            <a:r>
              <a:rPr lang="pt-BR" sz="2400" dirty="0" smtClean="0"/>
              <a:t>else :</a:t>
            </a:r>
            <a:endParaRPr lang="pt-BR" sz="2400" dirty="0"/>
          </a:p>
          <a:p>
            <a:r>
              <a:rPr lang="pt-BR" sz="2400" dirty="0"/>
              <a:t>        </a:t>
            </a:r>
            <a:r>
              <a:rPr lang="pt-BR" sz="2400" dirty="0" smtClean="0"/>
              <a:t>return fib(n-1) </a:t>
            </a:r>
            <a:r>
              <a:rPr lang="pt-BR" sz="2400" dirty="0"/>
              <a:t>+ </a:t>
            </a:r>
            <a:r>
              <a:rPr lang="pt-BR" sz="2400" dirty="0" smtClean="0"/>
              <a:t>fib(n-2);</a:t>
            </a:r>
            <a:endParaRPr lang="fr-FR" sz="2400" dirty="0"/>
          </a:p>
          <a:p>
            <a:endParaRPr lang="fr-FR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344816" y="1883628"/>
            <a:ext cx="58114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Avec </a:t>
            </a:r>
            <a:r>
              <a:rPr lang="fr-FR" sz="2400" b="1" dirty="0" err="1" smtClean="0"/>
              <a:t>memoisation</a:t>
            </a:r>
            <a:r>
              <a:rPr lang="fr-FR" sz="2400" b="1" dirty="0" smtClean="0"/>
              <a:t>:</a:t>
            </a:r>
          </a:p>
          <a:p>
            <a:endParaRPr lang="fr-FR" sz="2400" b="1" dirty="0"/>
          </a:p>
          <a:p>
            <a:r>
              <a:rPr lang="pt-BR" sz="2400" dirty="0"/>
              <a:t>def fib(n, memo):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    if n == 0 or n == 1:</a:t>
            </a:r>
          </a:p>
          <a:p>
            <a:r>
              <a:rPr lang="pt-BR" sz="2400" dirty="0"/>
              <a:t>        memo[n] = n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    if n not in memo:</a:t>
            </a:r>
          </a:p>
          <a:p>
            <a:r>
              <a:rPr lang="pt-BR" sz="2400" dirty="0"/>
              <a:t>        memo[n] = fib(n-1, memo) + fib(n-2, memo)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    return memo[n]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766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3400" y="1883629"/>
            <a:ext cx="9311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E</a:t>
            </a:r>
            <a:r>
              <a:rPr lang="fr-FR" sz="2400" dirty="0" smtClean="0"/>
              <a:t>tant </a:t>
            </a:r>
            <a:r>
              <a:rPr lang="fr-FR" sz="2400" dirty="0"/>
              <a:t>donné un système de monnaie (pièces et billets), comment rendre une somme donnée de façon optimale, c'est-à-dire avec le nombre minimal de pièces et billets </a:t>
            </a:r>
            <a:r>
              <a:rPr lang="fr-FR" sz="2400" dirty="0" smtClean="0"/>
              <a:t>?</a:t>
            </a:r>
          </a:p>
          <a:p>
            <a:endParaRPr lang="fr-FR" sz="2400" dirty="0"/>
          </a:p>
          <a:p>
            <a:r>
              <a:rPr lang="fr-FR" sz="2400" dirty="0" smtClean="0"/>
              <a:t>Par exemple avec 1</a:t>
            </a:r>
            <a:r>
              <a:rPr lang="fr-FR" sz="2400" dirty="0"/>
              <a:t>, 2, 5, </a:t>
            </a:r>
            <a:r>
              <a:rPr lang="fr-FR" sz="2400" dirty="0" smtClean="0"/>
              <a:t>10</a:t>
            </a:r>
            <a:r>
              <a:rPr lang="fr-FR" sz="2400" dirty="0"/>
              <a:t> </a:t>
            </a:r>
            <a:r>
              <a:rPr lang="fr-FR" sz="2400" dirty="0" smtClean="0"/>
              <a:t>euros (pour rendre les sommes suivantes):</a:t>
            </a:r>
          </a:p>
          <a:p>
            <a:endParaRPr lang="fr-FR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16865"/>
              </p:ext>
            </p:extLst>
          </p:nvPr>
        </p:nvGraphicFramePr>
        <p:xfrm>
          <a:off x="533400" y="3949495"/>
          <a:ext cx="9311640" cy="936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46839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6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839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r>
                        <a:rPr lang="fr-FR" sz="1400" u="none" strike="noStrike" dirty="0" smtClean="0">
                          <a:effectLst/>
                        </a:rPr>
                        <a:t>1,0,0,0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0,1,0,0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1,1,0,0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0,2,0,0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0,0,1,0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1,0,1,0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0,1,1,0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1,1,1,0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r>
                        <a:rPr lang="fr-FR" sz="1400" u="none" strike="noStrike" dirty="0" smtClean="0">
                          <a:effectLst/>
                        </a:rPr>
                        <a:t>…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…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…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…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…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62586"/>
              </p:ext>
            </p:extLst>
          </p:nvPr>
        </p:nvGraphicFramePr>
        <p:xfrm>
          <a:off x="533400" y="5736253"/>
          <a:ext cx="9311640" cy="936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46839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6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839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r>
                        <a:rPr lang="fr-FR" sz="1400" u="none" strike="noStrike" dirty="0" smtClean="0">
                          <a:effectLst/>
                        </a:rPr>
                        <a:t>1,0,0,0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2,0,0,0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0,1,0,0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0,0,1,0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1,0,1,0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0,2,0,0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0,0,0,1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1,0,0,1</a:t>
                      </a:r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 </a:t>
                      </a:r>
                      <a:r>
                        <a:rPr lang="fr-FR" sz="1400" u="none" strike="noStrike" dirty="0" smtClean="0">
                          <a:effectLst/>
                        </a:rPr>
                        <a:t>1,0,2,0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0,1,0,1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0,0,1,1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0,0,4,0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96240" y="5041925"/>
            <a:ext cx="944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Par exemple avec </a:t>
            </a:r>
            <a:r>
              <a:rPr lang="fr-FR" sz="2400" dirty="0" smtClean="0"/>
              <a:t>1, 3, </a:t>
            </a:r>
            <a:r>
              <a:rPr lang="fr-FR" sz="2400" dirty="0"/>
              <a:t>4</a:t>
            </a:r>
            <a:r>
              <a:rPr lang="fr-FR" sz="2400" dirty="0" smtClean="0"/>
              <a:t>, 7 </a:t>
            </a:r>
            <a:r>
              <a:rPr lang="fr-FR" sz="2400" dirty="0"/>
              <a:t>euros (pour rendre les sommes suivantes):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24100" y="5472710"/>
            <a:ext cx="2267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A coder en programmation dynamique</a:t>
            </a:r>
          </a:p>
        </p:txBody>
      </p:sp>
    </p:spTree>
    <p:extLst>
      <p:ext uri="{BB962C8B-B14F-4D97-AF65-F5344CB8AC3E}">
        <p14:creationId xmlns:p14="http://schemas.microsoft.com/office/powerpoint/2010/main" val="7223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HashMap</a:t>
            </a:r>
            <a:r>
              <a:rPr lang="fr-FR" dirty="0" smtClean="0"/>
              <a:t> / Dictionnaires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4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/Dictionnaire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3559" y="3017703"/>
            <a:ext cx="4887007" cy="2619741"/>
          </a:xfrm>
          <a:prstGeom prst="rect">
            <a:avLst/>
          </a:prstGeom>
        </p:spPr>
      </p:pic>
      <p:pic>
        <p:nvPicPr>
          <p:cNvPr id="1026" name="Picture 2" descr="Table de hachage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" y="2065867"/>
            <a:ext cx="6285826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HashMap</a:t>
            </a:r>
            <a:endParaRPr lang="fr-FR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33399" y="1883628"/>
            <a:ext cx="14907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Effectuer des opérations d’ajout et de recherches rapidement.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Stocker autant de valeur que l’on souhaite (taille variable).</a:t>
            </a:r>
          </a:p>
          <a:p>
            <a:endParaRPr lang="fr-FR" sz="2400" dirty="0" smtClean="0"/>
          </a:p>
          <a:p>
            <a:r>
              <a:rPr lang="fr-FR" sz="2400" dirty="0" smtClean="0"/>
              <a:t>En  moyenne						Si collision nombreuses </a:t>
            </a:r>
            <a:r>
              <a:rPr lang="fr-FR" sz="2400" dirty="0" smtClean="0">
                <a:sym typeface="Wingdings" panose="05000000000000000000" pitchFamily="2" charset="2"/>
              </a:rPr>
              <a:t> Pire</a:t>
            </a:r>
            <a:endParaRPr lang="fr-FR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9" y="4314786"/>
            <a:ext cx="5555974" cy="1563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982" y="4210739"/>
            <a:ext cx="4342506" cy="16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15499</TotalTime>
  <Words>329</Words>
  <Application>Microsoft Office PowerPoint</Application>
  <PresentationFormat>Grand écran</PresentationFormat>
  <Paragraphs>129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Celestial</vt:lpstr>
      <vt:lpstr>Programmation Dynamique</vt:lpstr>
      <vt:lpstr>Qu’est ce que c’est ?</vt:lpstr>
      <vt:lpstr>Comment ça marche?</vt:lpstr>
      <vt:lpstr>Deux solutions différentes</vt:lpstr>
      <vt:lpstr>Exemples</vt:lpstr>
      <vt:lpstr>Exemples</vt:lpstr>
      <vt:lpstr>Map</vt:lpstr>
      <vt:lpstr>Map/Dictionnaire</vt:lpstr>
      <vt:lpstr>HashMap</vt:lpstr>
      <vt:lpstr>HashMap</vt:lpstr>
      <vt:lpstr>HashMap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cours Programmation &amp; Algo</dc:title>
  <dc:creator>didier</dc:creator>
  <cp:lastModifiedBy>Aurelien DIDIER</cp:lastModifiedBy>
  <cp:revision>230</cp:revision>
  <dcterms:created xsi:type="dcterms:W3CDTF">2020-09-25T17:37:33Z</dcterms:created>
  <dcterms:modified xsi:type="dcterms:W3CDTF">2022-01-30T20:57:00Z</dcterms:modified>
</cp:coreProperties>
</file>