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6" r:id="rId2"/>
    <p:sldId id="257" r:id="rId3"/>
    <p:sldId id="258" r:id="rId4"/>
    <p:sldId id="264" r:id="rId5"/>
    <p:sldId id="274" r:id="rId6"/>
    <p:sldId id="259" r:id="rId7"/>
    <p:sldId id="260" r:id="rId8"/>
    <p:sldId id="262" r:id="rId9"/>
    <p:sldId id="263" r:id="rId10"/>
    <p:sldId id="278" r:id="rId11"/>
    <p:sldId id="265" r:id="rId12"/>
    <p:sldId id="266" r:id="rId13"/>
    <p:sldId id="268" r:id="rId14"/>
    <p:sldId id="270" r:id="rId15"/>
    <p:sldId id="269" r:id="rId16"/>
    <p:sldId id="272" r:id="rId17"/>
    <p:sldId id="271" r:id="rId18"/>
    <p:sldId id="273" r:id="rId19"/>
    <p:sldId id="276" r:id="rId20"/>
    <p:sldId id="267" r:id="rId21"/>
    <p:sldId id="279" r:id="rId22"/>
    <p:sldId id="277" r:id="rId23"/>
    <p:sldId id="282" r:id="rId24"/>
    <p:sldId id="283" r:id="rId25"/>
    <p:sldId id="281" r:id="rId26"/>
    <p:sldId id="28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04" autoAdjust="0"/>
  </p:normalViewPr>
  <p:slideViewPr>
    <p:cSldViewPr snapToGrid="0">
      <p:cViewPr>
        <p:scale>
          <a:sx n="50" d="100"/>
          <a:sy n="50" d="100"/>
        </p:scale>
        <p:origin x="-115" y="53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EBA6-EEF3-4F03-8EDB-ED56D974A7AB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41A5-3748-45B3-A8C6-983AB0CEB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53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293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077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262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9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307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499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14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313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949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96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68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72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1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90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03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02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02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6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50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8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07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6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7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0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6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6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6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56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2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81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6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0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0C5CF9-8F12-4BAE-879A-BE7F35A58DF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49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 a 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Gestion de configuration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5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r>
              <a:rPr lang="fr-FR" dirty="0" smtClean="0"/>
              <a:t> locaux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0925" y="1625890"/>
            <a:ext cx="5134692" cy="12479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1" y="2142067"/>
            <a:ext cx="1039929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Chaque client Git possède son propre </a:t>
            </a:r>
            <a:r>
              <a:rPr lang="fr-FR" dirty="0" err="1" smtClean="0"/>
              <a:t>repository</a:t>
            </a:r>
            <a:r>
              <a:rPr lang="fr-FR" dirty="0" smtClean="0"/>
              <a:t>, qui contient:</a:t>
            </a:r>
          </a:p>
          <a:p>
            <a:pPr lvl="1"/>
            <a:r>
              <a:rPr lang="fr-FR" dirty="0" smtClean="0"/>
              <a:t>Tous les </a:t>
            </a:r>
            <a:r>
              <a:rPr lang="fr-FR" dirty="0" err="1" smtClean="0"/>
              <a:t>commits</a:t>
            </a:r>
            <a:endParaRPr lang="fr-FR" dirty="0"/>
          </a:p>
          <a:p>
            <a:pPr lvl="1"/>
            <a:r>
              <a:rPr lang="fr-FR" dirty="0" smtClean="0"/>
              <a:t>Toutes les branches</a:t>
            </a:r>
          </a:p>
          <a:p>
            <a:pPr lvl="1"/>
            <a:r>
              <a:rPr lang="fr-FR" dirty="0" smtClean="0"/>
              <a:t>Tous les tags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820" y="3082157"/>
            <a:ext cx="3826730" cy="34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version décentralisé (Git)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2149058"/>
            <a:ext cx="5671745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Git gère trois </a:t>
            </a:r>
            <a:r>
              <a:rPr lang="fr-FR" dirty="0" smtClean="0"/>
              <a:t>(quatre) états </a:t>
            </a:r>
            <a:r>
              <a:rPr lang="fr-FR" dirty="0"/>
              <a:t>dans lesquels les fichiers peuvent résider : validé, modifié et </a:t>
            </a:r>
            <a:r>
              <a:rPr lang="fr-FR" dirty="0" smtClean="0"/>
              <a:t>indexé (et inconnu). </a:t>
            </a:r>
          </a:p>
          <a:p>
            <a:r>
              <a:rPr lang="fr-FR" dirty="0" smtClean="0"/>
              <a:t>Validé </a:t>
            </a:r>
            <a:r>
              <a:rPr lang="fr-FR" dirty="0"/>
              <a:t>signifie que les données sont stockées en sécurité dans votre base de données locale. </a:t>
            </a:r>
            <a:endParaRPr lang="fr-FR" dirty="0" smtClean="0"/>
          </a:p>
          <a:p>
            <a:r>
              <a:rPr lang="fr-FR" dirty="0" smtClean="0"/>
              <a:t>Modifié </a:t>
            </a:r>
            <a:r>
              <a:rPr lang="fr-FR" dirty="0"/>
              <a:t>signifie que vous avez modifié le fichier mais qu’il n’a pas encore été validé en base. </a:t>
            </a:r>
            <a:endParaRPr lang="fr-FR" dirty="0" smtClean="0"/>
          </a:p>
          <a:p>
            <a:r>
              <a:rPr lang="fr-FR" dirty="0" smtClean="0"/>
              <a:t>Indexé </a:t>
            </a:r>
            <a:r>
              <a:rPr lang="fr-FR" dirty="0"/>
              <a:t>signifie que vous avez marqué un fichier modifié dans sa version actuelle pour qu’il fasse partie du prochain instantané du projet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Inconnu signifie que le fichier n’est pas connu par le répertoire git.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172" name="Picture 4" descr="Le cycle de vie des états des fichie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47" y="2461259"/>
            <a:ext cx="5651401" cy="233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2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version décentralisé (Git)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63880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L’utilisation standard de Git se passe comme suit :</a:t>
            </a:r>
          </a:p>
          <a:p>
            <a:r>
              <a:rPr lang="fr-FR" dirty="0"/>
              <a:t>vous modifiez des fichiers dans votre répertoire de travail ;</a:t>
            </a:r>
          </a:p>
          <a:p>
            <a:r>
              <a:rPr lang="fr-FR" dirty="0"/>
              <a:t>vous indexez les fichiers modifiés, ce qui ajoute des instantanés de ces fichiers dans la zone d’index ;</a:t>
            </a:r>
          </a:p>
          <a:p>
            <a:r>
              <a:rPr lang="fr-FR" dirty="0"/>
              <a:t>vous validez, ce qui a pour effet de basculer les instantanés des fichiers de l’index dans la base de données du répertoire Git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170" name="Picture 2" descr="Répertoire de travail, zone d’index et répertoire G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20" y="2366878"/>
            <a:ext cx="5237580" cy="288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Les branches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598931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Comme chaque utilisateur peut ajouter des modifications, il est parfois plus pratique de travailler sur des branches intermédiaire avant de tout intégrer dans une branche principale.</a:t>
            </a:r>
          </a:p>
          <a:p>
            <a:pPr marL="0" indent="0">
              <a:buNone/>
            </a:pPr>
            <a:r>
              <a:rPr lang="fr-FR" dirty="0" smtClean="0"/>
              <a:t>Généralement, les projets complexes sont organisés de la façon suivante:</a:t>
            </a:r>
          </a:p>
        </p:txBody>
      </p:sp>
      <p:pic>
        <p:nvPicPr>
          <p:cNvPr id="9220" name="Picture 4" descr="https://git-flow.readthedocs.io/fr/latest/_images/git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59" y="417344"/>
            <a:ext cx="4647565" cy="615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Les tags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612647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Permettent de garder un état particulier de notre code (exemple, une release, une version validé, …)</a:t>
            </a:r>
          </a:p>
          <a:p>
            <a:pPr marL="0" indent="0">
              <a:buNone/>
            </a:pPr>
            <a:r>
              <a:rPr lang="fr-FR" dirty="0" smtClean="0"/>
              <a:t>Un tag peut être ajouté sur n’importe quelle branche.</a:t>
            </a:r>
          </a:p>
        </p:txBody>
      </p:sp>
      <p:pic>
        <p:nvPicPr>
          <p:cNvPr id="5" name="Picture 4" descr="https://git-flow.readthedocs.io/fr/latest/_images/git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59" y="417344"/>
            <a:ext cx="4647565" cy="615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GitFlow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598931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Généralement, les projets complexes sont organisés de la façon suivante:</a:t>
            </a:r>
          </a:p>
          <a:p>
            <a:r>
              <a:rPr lang="fr-FR" dirty="0" smtClean="0"/>
              <a:t>Une branche master pour l’intégration et les tests avant les releases.</a:t>
            </a:r>
          </a:p>
          <a:p>
            <a:r>
              <a:rPr lang="fr-FR" dirty="0" smtClean="0"/>
              <a:t>Une branche </a:t>
            </a:r>
            <a:r>
              <a:rPr lang="fr-FR" dirty="0" err="1" smtClean="0"/>
              <a:t>develop</a:t>
            </a:r>
            <a:r>
              <a:rPr lang="fr-FR" dirty="0" smtClean="0"/>
              <a:t> pour intégrer les développement en cours</a:t>
            </a:r>
          </a:p>
          <a:p>
            <a:r>
              <a:rPr lang="fr-FR" dirty="0" smtClean="0"/>
              <a:t>Des branches releases pour les patchs</a:t>
            </a:r>
          </a:p>
        </p:txBody>
      </p:sp>
      <p:pic>
        <p:nvPicPr>
          <p:cNvPr id="9220" name="Picture 4" descr="https://git-flow.readthedocs.io/fr/latest/_images/git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59" y="417344"/>
            <a:ext cx="4647565" cy="615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GitFlow</a:t>
            </a:r>
            <a:endParaRPr lang="fr-F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889" y="3078480"/>
            <a:ext cx="11591149" cy="23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Historique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598931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visualiser tout ce qui c’est passé sur le repo git.</a:t>
            </a:r>
          </a:p>
          <a:p>
            <a:pPr marL="0" indent="0">
              <a:buNone/>
            </a:pPr>
            <a:r>
              <a:rPr lang="fr-FR" dirty="0" smtClean="0"/>
              <a:t>Les différentes branches et les différents </a:t>
            </a:r>
            <a:r>
              <a:rPr lang="fr-FR" dirty="0" err="1" smtClean="0"/>
              <a:t>commits</a:t>
            </a:r>
            <a:r>
              <a:rPr lang="fr-FR" dirty="0" smtClean="0"/>
              <a:t>.</a:t>
            </a:r>
          </a:p>
        </p:txBody>
      </p:sp>
      <p:pic>
        <p:nvPicPr>
          <p:cNvPr id="11266" name="Picture 2" descr="Git success story in parallel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62" y="441960"/>
            <a:ext cx="4434838" cy="59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Outils du cours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11153273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Git: logiciel qui </a:t>
            </a:r>
            <a:r>
              <a:rPr lang="fr-FR" dirty="0" err="1" smtClean="0"/>
              <a:t>execute</a:t>
            </a:r>
            <a:r>
              <a:rPr lang="fr-FR" dirty="0" smtClean="0"/>
              <a:t> les commandes Git.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Tortoise</a:t>
            </a:r>
            <a:r>
              <a:rPr lang="fr-FR" dirty="0" smtClean="0"/>
              <a:t> Git: Interface Homme Machine pour simplifier l’usage de git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autres IHM git: </a:t>
            </a:r>
            <a:r>
              <a:rPr lang="fr-FR" dirty="0" err="1" smtClean="0"/>
              <a:t>CodeReview</a:t>
            </a:r>
            <a:r>
              <a:rPr lang="fr-FR" dirty="0" smtClean="0"/>
              <a:t>, </a:t>
            </a:r>
            <a:r>
              <a:rPr lang="fr-FR" dirty="0" err="1" smtClean="0"/>
              <a:t>GitHub</a:t>
            </a:r>
            <a:r>
              <a:rPr lang="fr-FR" dirty="0" smtClean="0"/>
              <a:t> Desktop, …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Github</a:t>
            </a:r>
            <a:r>
              <a:rPr lang="fr-FR" dirty="0" smtClean="0"/>
              <a:t>: Site internet sur lequel on </a:t>
            </a:r>
            <a:r>
              <a:rPr lang="fr-FR" dirty="0" err="1" smtClean="0"/>
              <a:t>on</a:t>
            </a:r>
            <a:r>
              <a:rPr lang="fr-FR" dirty="0" smtClean="0"/>
              <a:t> peut stocker des clones de nos repos git afin de partager notre code.</a:t>
            </a:r>
          </a:p>
          <a:p>
            <a:pPr marL="0" indent="0">
              <a:buNone/>
            </a:pPr>
            <a:r>
              <a:rPr lang="fr-FR" dirty="0" smtClean="0"/>
              <a:t>	autres site d’hébergement: </a:t>
            </a:r>
            <a:r>
              <a:rPr lang="fr-FR" dirty="0" err="1" smtClean="0"/>
              <a:t>Framagit</a:t>
            </a:r>
            <a:r>
              <a:rPr lang="fr-FR" dirty="0" smtClean="0"/>
              <a:t>, </a:t>
            </a:r>
            <a:r>
              <a:rPr lang="fr-FR" dirty="0" err="1" smtClean="0"/>
              <a:t>GitLab</a:t>
            </a:r>
            <a:r>
              <a:rPr lang="fr-FR" dirty="0" smtClean="0"/>
              <a:t>, SourceForge.net… ou auto hébergement: </a:t>
            </a:r>
            <a:r>
              <a:rPr lang="fr-FR" dirty="0" err="1" smtClean="0"/>
              <a:t>GitLab</a:t>
            </a:r>
            <a:r>
              <a:rPr lang="fr-FR" dirty="0" smtClean="0"/>
              <a:t>, </a:t>
            </a:r>
            <a:r>
              <a:rPr lang="fr-FR" dirty="0" err="1" smtClean="0"/>
              <a:t>GitBucket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68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commandes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53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configuration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00835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Permettre à plusieurs développeurs de travailler sur le même projet en parallèle. Tout les utilisateurs peuvent avoir leur copie du projet, travailler dessus et enfin partager leur modification avec les autres.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A l’origine ces outils étaient réservé aux développeurs, car ils en sont la cible première. Mais maintenant ils sont utilisés pour plein de choses différentes. Partout ou on à besoin de travailler à plusieurs, stocké de manière sur un fichier, faire de la gestion de version.</a:t>
            </a:r>
            <a:br>
              <a:rPr lang="fr-FR" dirty="0"/>
            </a:br>
            <a:r>
              <a:rPr lang="fr-FR" dirty="0"/>
              <a:t>Exemple: images, vidéos, modèle 3D, tout peut être stocké sous git.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Par contre comparer et </a:t>
            </a:r>
            <a:r>
              <a:rPr lang="fr-FR" dirty="0" err="1"/>
              <a:t>merger</a:t>
            </a:r>
            <a:r>
              <a:rPr lang="fr-FR" dirty="0"/>
              <a:t> des travaux de plusieurs personnes sur un même fichier peut être complexe. En fait ça dépend de la façon dont les données sont représentées (texte, </a:t>
            </a:r>
            <a:r>
              <a:rPr lang="fr-FR" dirty="0" err="1"/>
              <a:t>xml</a:t>
            </a:r>
            <a:r>
              <a:rPr lang="fr-FR" dirty="0"/>
              <a:t>: facile), (image, vidéo: difficile). Et ça dépend de l’outil de visualisation des différences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4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Les actions a connaitre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9143999" cy="3649133"/>
          </a:xfrm>
        </p:spPr>
        <p:txBody>
          <a:bodyPr>
            <a:normAutofit/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050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1" y="-304800"/>
            <a:ext cx="10131425" cy="1456267"/>
          </a:xfrm>
        </p:spPr>
        <p:txBody>
          <a:bodyPr/>
          <a:lstStyle/>
          <a:p>
            <a:r>
              <a:rPr lang="fr-FR" b="1" dirty="0" smtClean="0"/>
              <a:t>Les </a:t>
            </a:r>
            <a:r>
              <a:rPr lang="fr-FR" b="1" dirty="0" smtClean="0"/>
              <a:t>commandes a </a:t>
            </a:r>
            <a:r>
              <a:rPr lang="fr-FR" b="1" dirty="0" smtClean="0"/>
              <a:t>connaitre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596469"/>
            <a:ext cx="8880154" cy="59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fr-FR" b="1" dirty="0"/>
              <a:t>Les commandes a connaitre</a:t>
            </a:r>
            <a:endParaRPr lang="fr-FR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563881" y="1075267"/>
            <a:ext cx="10744199" cy="5965832"/>
          </a:xfrm>
        </p:spPr>
        <p:txBody>
          <a:bodyPr>
            <a:noAutofit/>
          </a:bodyPr>
          <a:lstStyle/>
          <a:p>
            <a:r>
              <a:rPr lang="fr-FR" sz="2200" b="1" dirty="0" smtClean="0"/>
              <a:t>Clone</a:t>
            </a:r>
            <a:r>
              <a:rPr lang="fr-FR" sz="2200" dirty="0" smtClean="0"/>
              <a:t>: Permet </a:t>
            </a:r>
            <a:r>
              <a:rPr lang="fr-FR" sz="2200" dirty="0"/>
              <a:t>de créer un </a:t>
            </a:r>
            <a:r>
              <a:rPr lang="fr-FR" sz="2200" dirty="0" err="1"/>
              <a:t>repository</a:t>
            </a:r>
            <a:r>
              <a:rPr lang="fr-FR" sz="2200" dirty="0"/>
              <a:t> local à partir d’un </a:t>
            </a:r>
            <a:r>
              <a:rPr lang="fr-FR" sz="2200" dirty="0" err="1"/>
              <a:t>repository</a:t>
            </a:r>
            <a:r>
              <a:rPr lang="fr-FR" sz="2200" dirty="0"/>
              <a:t> distant.</a:t>
            </a:r>
          </a:p>
          <a:p>
            <a:r>
              <a:rPr lang="fr-FR" sz="2200" b="1" dirty="0" err="1" smtClean="0"/>
              <a:t>Add</a:t>
            </a:r>
            <a:r>
              <a:rPr lang="fr-FR" sz="2200" dirty="0"/>
              <a:t>: Ajoute un fichier dans les fichiers que git devra gérer</a:t>
            </a:r>
          </a:p>
          <a:p>
            <a:r>
              <a:rPr lang="fr-FR" sz="2200" b="1" dirty="0"/>
              <a:t>Commit</a:t>
            </a:r>
            <a:r>
              <a:rPr lang="fr-FR" sz="2200" dirty="0"/>
              <a:t>: Créer un commit qui </a:t>
            </a:r>
            <a:r>
              <a:rPr lang="fr-FR" sz="2200" dirty="0" smtClean="0"/>
              <a:t>devra</a:t>
            </a:r>
          </a:p>
          <a:p>
            <a:r>
              <a:rPr lang="fr-FR" sz="2200" b="1" dirty="0" err="1"/>
              <a:t>Fetch</a:t>
            </a:r>
            <a:r>
              <a:rPr lang="fr-FR" sz="2200" dirty="0"/>
              <a:t>: Récupère les données des </a:t>
            </a:r>
            <a:r>
              <a:rPr lang="fr-FR" sz="2200" dirty="0" smtClean="0"/>
              <a:t>autres</a:t>
            </a:r>
            <a:endParaRPr lang="fr-FR" sz="2200" dirty="0"/>
          </a:p>
          <a:p>
            <a:r>
              <a:rPr lang="fr-FR" sz="2200" b="1" dirty="0" smtClean="0"/>
              <a:t>Pull</a:t>
            </a:r>
            <a:r>
              <a:rPr lang="fr-FR" sz="2200" dirty="0" smtClean="0"/>
              <a:t> = Fait un </a:t>
            </a:r>
            <a:r>
              <a:rPr lang="fr-FR" sz="2200" dirty="0" err="1" smtClean="0"/>
              <a:t>fetch</a:t>
            </a:r>
            <a:r>
              <a:rPr lang="fr-FR" sz="2200" dirty="0" smtClean="0"/>
              <a:t> + </a:t>
            </a:r>
            <a:r>
              <a:rPr lang="fr-FR" sz="2200" dirty="0" err="1" smtClean="0"/>
              <a:t>checkout</a:t>
            </a:r>
            <a:endParaRPr lang="fr-FR" sz="2200" dirty="0" smtClean="0"/>
          </a:p>
          <a:p>
            <a:r>
              <a:rPr lang="fr-FR" sz="2200" b="1" dirty="0" smtClean="0"/>
              <a:t>Push</a:t>
            </a:r>
            <a:r>
              <a:rPr lang="fr-FR" sz="2200" dirty="0"/>
              <a:t>: Met ses contributions à disposition des autres</a:t>
            </a:r>
          </a:p>
          <a:p>
            <a:r>
              <a:rPr lang="fr-FR" sz="2200" b="1" dirty="0" err="1"/>
              <a:t>Checkout</a:t>
            </a:r>
            <a:r>
              <a:rPr lang="fr-FR" sz="2200" dirty="0"/>
              <a:t>: Bascule entre les différentes versions ou met à jour la base courante</a:t>
            </a:r>
          </a:p>
          <a:p>
            <a:r>
              <a:rPr lang="fr-FR" sz="2200" b="1" dirty="0" err="1"/>
              <a:t>Revert</a:t>
            </a:r>
            <a:r>
              <a:rPr lang="fr-FR" sz="2200" dirty="0"/>
              <a:t>: Annule les modifications </a:t>
            </a:r>
            <a:r>
              <a:rPr lang="fr-FR" sz="2200" dirty="0" smtClean="0"/>
              <a:t>courante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27645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82" y="2103120"/>
            <a:ext cx="7407490" cy="4149936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fr-FR" b="1" dirty="0"/>
              <a:t>Les commandes a connaitre</a:t>
            </a:r>
            <a:endParaRPr lang="fr-FR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563881" y="1075267"/>
            <a:ext cx="3535679" cy="5965832"/>
          </a:xfrm>
        </p:spPr>
        <p:txBody>
          <a:bodyPr>
            <a:noAutofit/>
          </a:bodyPr>
          <a:lstStyle/>
          <a:p>
            <a:r>
              <a:rPr lang="fr-FR" sz="2200" b="1" dirty="0" err="1" smtClean="0"/>
              <a:t>Revert</a:t>
            </a:r>
            <a:r>
              <a:rPr lang="fr-FR" sz="2200" b="1" dirty="0" smtClean="0"/>
              <a:t>: </a:t>
            </a:r>
            <a:r>
              <a:rPr lang="fr-FR" sz="2200" dirty="0" smtClean="0"/>
              <a:t>créer un commit qui vient annuler les modification apportés par un autre commit.</a:t>
            </a:r>
            <a:endParaRPr lang="fr-FR" sz="2200" dirty="0"/>
          </a:p>
          <a:p>
            <a:r>
              <a:rPr lang="fr-FR" sz="2200" b="1" dirty="0" smtClean="0"/>
              <a:t>Reset</a:t>
            </a:r>
            <a:r>
              <a:rPr lang="fr-FR" sz="2200" dirty="0" smtClean="0"/>
              <a:t>: Fait pointé la branche courante sur le commit choisi.</a:t>
            </a:r>
          </a:p>
          <a:p>
            <a:r>
              <a:rPr lang="fr-FR" sz="2200" b="1" dirty="0" smtClean="0"/>
              <a:t>Squash</a:t>
            </a:r>
            <a:r>
              <a:rPr lang="fr-FR" sz="2200" dirty="0" smtClean="0"/>
              <a:t>: Regroupe plusieurs commit en un seul</a:t>
            </a:r>
          </a:p>
          <a:p>
            <a:r>
              <a:rPr lang="fr-FR" sz="2200" b="1" dirty="0" err="1" smtClean="0"/>
              <a:t>Checkout</a:t>
            </a:r>
            <a:r>
              <a:rPr lang="fr-FR" sz="2200" dirty="0" smtClean="0"/>
              <a:t>: Choisi le commit à partir duquel on veut travailler.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66935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fr-FR" b="1" dirty="0" smtClean="0"/>
              <a:t>Reset: Hard, Mixed ou soft</a:t>
            </a:r>
            <a:endParaRPr lang="fr-FR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548641" y="2827866"/>
            <a:ext cx="11369039" cy="30852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 smtClean="0"/>
              <a:t>Reset</a:t>
            </a:r>
            <a:r>
              <a:rPr lang="fr-FR" sz="3600" dirty="0" smtClean="0"/>
              <a:t>: Remet </a:t>
            </a:r>
            <a:r>
              <a:rPr lang="fr-FR" sz="3600" dirty="0"/>
              <a:t>le repo local dans l’état du commit ciblé</a:t>
            </a:r>
            <a:r>
              <a:rPr lang="fr-FR" sz="3600" dirty="0" smtClean="0"/>
              <a:t>.</a:t>
            </a:r>
          </a:p>
          <a:p>
            <a:endParaRPr lang="fr-FR" sz="2800" dirty="0"/>
          </a:p>
          <a:p>
            <a:r>
              <a:rPr lang="fr-FR" sz="2800" dirty="0" smtClean="0"/>
              <a:t>Reset --hard: change l’historique, HEAD et va modifier le code actuel du </a:t>
            </a:r>
            <a:r>
              <a:rPr lang="fr-FR" sz="2800" dirty="0" err="1" smtClean="0"/>
              <a:t>working</a:t>
            </a:r>
            <a:r>
              <a:rPr lang="fr-FR" sz="2800" dirty="0" smtClean="0"/>
              <a:t> directory pour le remettre dans l’état du repo choisi.</a:t>
            </a:r>
          </a:p>
          <a:p>
            <a:r>
              <a:rPr lang="fr-FR" sz="2800" dirty="0" smtClean="0"/>
              <a:t>Reset –mixed: </a:t>
            </a:r>
            <a:r>
              <a:rPr lang="fr-FR" sz="2800" dirty="0"/>
              <a:t>change l’historique, HEAD et </a:t>
            </a:r>
            <a:r>
              <a:rPr lang="fr-FR" sz="2800" dirty="0" err="1" smtClean="0"/>
              <a:t>working</a:t>
            </a:r>
            <a:r>
              <a:rPr lang="fr-FR" sz="2800" dirty="0" smtClean="0"/>
              <a:t> directory </a:t>
            </a:r>
            <a:r>
              <a:rPr lang="fr-FR" sz="2800" dirty="0" err="1" smtClean="0"/>
              <a:t>changed</a:t>
            </a:r>
            <a:r>
              <a:rPr lang="fr-FR" sz="2800" dirty="0" smtClean="0"/>
              <a:t> mais les changements sont </a:t>
            </a:r>
            <a:r>
              <a:rPr lang="fr-FR" sz="2800" dirty="0" err="1" smtClean="0"/>
              <a:t>unstaged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Reset --soft: </a:t>
            </a:r>
            <a:r>
              <a:rPr lang="fr-FR" sz="2800" dirty="0"/>
              <a:t>change l’historique, HEAD </a:t>
            </a:r>
            <a:r>
              <a:rPr lang="fr-FR" sz="2800" dirty="0" smtClean="0"/>
              <a:t> mais ne change pas le </a:t>
            </a:r>
            <a:r>
              <a:rPr lang="fr-FR" sz="2800" dirty="0" err="1" smtClean="0"/>
              <a:t>working</a:t>
            </a:r>
            <a:r>
              <a:rPr lang="fr-FR" sz="2800" dirty="0" smtClean="0"/>
              <a:t> directory.</a:t>
            </a:r>
            <a:endParaRPr lang="fr-FR" sz="28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7650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(fusionner les </a:t>
            </a:r>
            <a:r>
              <a:rPr lang="fr-FR" dirty="0" err="1" smtClean="0"/>
              <a:t>commits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4481" y="0"/>
            <a:ext cx="10378439" cy="64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48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(réappliquer les </a:t>
            </a:r>
            <a:r>
              <a:rPr lang="fr-FR" dirty="0" err="1" smtClean="0"/>
              <a:t>commits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1" y="609600"/>
            <a:ext cx="10378873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configuration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00835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Intérêt:</a:t>
            </a:r>
            <a:endParaRPr lang="fr-FR" dirty="0"/>
          </a:p>
          <a:p>
            <a:r>
              <a:rPr lang="fr-FR" dirty="0" smtClean="0"/>
              <a:t>Enregistrer </a:t>
            </a:r>
            <a:r>
              <a:rPr lang="fr-FR" dirty="0"/>
              <a:t>les évolutions d’un fichier</a:t>
            </a:r>
          </a:p>
          <a:p>
            <a:r>
              <a:rPr lang="fr-FR" dirty="0"/>
              <a:t>Retrouver un fichier supprimer</a:t>
            </a:r>
          </a:p>
          <a:p>
            <a:r>
              <a:rPr lang="fr-FR" dirty="0"/>
              <a:t>Travailler sur plusieurs versions, revenir à une version précédente pour la </a:t>
            </a:r>
            <a:r>
              <a:rPr lang="fr-FR" dirty="0" err="1"/>
              <a:t>patcher</a:t>
            </a:r>
            <a:r>
              <a:rPr lang="fr-FR" dirty="0"/>
              <a:t>.</a:t>
            </a:r>
          </a:p>
          <a:p>
            <a:r>
              <a:rPr lang="fr-FR" dirty="0"/>
              <a:t>Fonctionne avec tout les types de fichiers</a:t>
            </a:r>
            <a:r>
              <a:rPr lang="fr-FR" dirty="0" smtClean="0"/>
              <a:t>.</a:t>
            </a:r>
          </a:p>
          <a:p>
            <a:r>
              <a:rPr lang="fr-FR" dirty="0" smtClean="0"/>
              <a:t>Conserver l’intégrité des données.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4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configuration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4" y="2352425"/>
            <a:ext cx="11152021" cy="29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Pourquoi  Git?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74" y="457527"/>
            <a:ext cx="5199424" cy="59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506199" cy="1456267"/>
          </a:xfrm>
        </p:spPr>
        <p:txBody>
          <a:bodyPr/>
          <a:lstStyle/>
          <a:p>
            <a:r>
              <a:rPr lang="fr-FR" b="1" dirty="0" smtClean="0"/>
              <a:t>outils pour Visualiser les évolutions/différences</a:t>
            </a:r>
            <a:endParaRPr lang="fr-FR" dirty="0"/>
          </a:p>
        </p:txBody>
      </p:sp>
      <p:pic>
        <p:nvPicPr>
          <p:cNvPr id="1026" name="Picture 2" descr="https://lh3.googleusercontent.com/tC3QSvm_50Sna2JSZNGCea2iSVeHIoVMJO7KfVKLu78djiVTu-beyssExdYe6oqmV--WRFBDUg-xRPMNi2zFiG7HiTCpz-InJ5IBwj-ykS7VPslrqPpWkSu9XGlJbC1XiXsDR0j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36" y="1680856"/>
            <a:ext cx="6497054" cy="497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version centralisé</a:t>
            </a:r>
            <a:endParaRPr lang="fr-FR" dirty="0"/>
          </a:p>
        </p:txBody>
      </p:sp>
      <p:pic>
        <p:nvPicPr>
          <p:cNvPr id="2050" name="Picture 2" descr="https://lh6.googleusercontent.com/ko2j9BtHgizCdvxvN2co1Ga_Nvj2tXwmPijXgh026APnAuitt-Y4IfDWycv3ORvco5ah6JqkhiKZ2VJJVo_y_lTXHrgEDqoRt0bylnGQDnifRHv1O_wi-D18VMqXHAtZwK3MAwA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410" y="2224665"/>
            <a:ext cx="404861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1872729"/>
            <a:ext cx="549669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version décentralisé (Git)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92139"/>
            <a:ext cx="5185610" cy="3649133"/>
          </a:xfrm>
        </p:spPr>
        <p:txBody>
          <a:bodyPr/>
          <a:lstStyle/>
          <a:p>
            <a:r>
              <a:rPr lang="fr-FR" dirty="0" smtClean="0"/>
              <a:t>Pas de serveur pour « centralisé », seulement des utilisateurs.</a:t>
            </a:r>
            <a:endParaRPr lang="fr-FR" dirty="0"/>
          </a:p>
          <a:p>
            <a:r>
              <a:rPr lang="fr-FR" dirty="0"/>
              <a:t>C</a:t>
            </a:r>
            <a:r>
              <a:rPr lang="fr-FR" dirty="0" smtClean="0"/>
              <a:t>haque </a:t>
            </a:r>
            <a:r>
              <a:rPr lang="fr-FR" dirty="0"/>
              <a:t>utilisateur possède une version des sources. Il n’y a pas de serveur central disposant de </a:t>
            </a:r>
            <a:r>
              <a:rPr lang="fr-FR" dirty="0" smtClean="0"/>
              <a:t>la </a:t>
            </a:r>
            <a:r>
              <a:rPr lang="fr-FR" dirty="0"/>
              <a:t>version officielle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074" name="Picture 2" descr="https://lh4.googleusercontent.com/8hj_RUdFzt7kxSRlN_q_77Z5L_huQ675QXttSaWZt-E_LeHfn_uJBWg2GnvRUbEufHqrdpmTh9BRoL0Vv_jh9OEPRFtrduaqSz42NqVuHPGaCcp9jj8h_KF0hu0EozUJWHno9oa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44" y="2065867"/>
            <a:ext cx="57245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509" y="3501426"/>
            <a:ext cx="3694676" cy="304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version décentralisé (Git)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399293" cy="3649133"/>
          </a:xfrm>
        </p:spPr>
        <p:txBody>
          <a:bodyPr>
            <a:normAutofit/>
          </a:bodyPr>
          <a:lstStyle/>
          <a:p>
            <a:r>
              <a:rPr lang="fr-FR" dirty="0"/>
              <a:t>Le côté décentralisé de git lui vient de sa création. Git a été créé par Linus </a:t>
            </a:r>
            <a:r>
              <a:rPr lang="fr-FR" dirty="0" err="1"/>
              <a:t>Torvald</a:t>
            </a:r>
            <a:r>
              <a:rPr lang="fr-FR" dirty="0"/>
              <a:t> (le créateur de Linux). Le but était de pouvoir travailler à plusieurs sur un projet commun alors que les utilisateurs n'appartiennent pas à une structure commune.</a:t>
            </a:r>
          </a:p>
          <a:p>
            <a:r>
              <a:rPr lang="fr-FR" dirty="0"/>
              <a:t>Finalement sa praticité à fait que ce système c’est imposé bien au delà du monde de l’open source.</a:t>
            </a:r>
          </a:p>
          <a:p>
            <a:r>
              <a:rPr lang="fr-FR" dirty="0" smtClean="0"/>
              <a:t>Avec </a:t>
            </a:r>
            <a:r>
              <a:rPr lang="fr-FR" dirty="0"/>
              <a:t>git, la plupart des commandes utilise le répertoire local.</a:t>
            </a:r>
          </a:p>
          <a:p>
            <a:r>
              <a:rPr lang="fr-FR" dirty="0"/>
              <a:t>Git permet de gérer l’intégrité des données via checksum pour vérifier si les fichiers sont toujours les mêmes ou non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8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8268</TotalTime>
  <Words>651</Words>
  <Application>Microsoft Office PowerPoint</Application>
  <PresentationFormat>Grand écran</PresentationFormat>
  <Paragraphs>108</Paragraphs>
  <Slides>26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Celestial</vt:lpstr>
      <vt:lpstr>Introduction a Git</vt:lpstr>
      <vt:lpstr>La gestion de configuration</vt:lpstr>
      <vt:lpstr>La gestion de configuration</vt:lpstr>
      <vt:lpstr>La gestion de configuration</vt:lpstr>
      <vt:lpstr>Pourquoi  Git?</vt:lpstr>
      <vt:lpstr>outils pour Visualiser les évolutions/différences</vt:lpstr>
      <vt:lpstr>La gestion de version centralisé</vt:lpstr>
      <vt:lpstr>La gestion de version décentralisé (Git)</vt:lpstr>
      <vt:lpstr>La gestion de version décentralisé (Git)</vt:lpstr>
      <vt:lpstr>Repository locaux</vt:lpstr>
      <vt:lpstr>La gestion de version décentralisé (Git)</vt:lpstr>
      <vt:lpstr>La gestion de version décentralisé (Git)</vt:lpstr>
      <vt:lpstr>Les branches</vt:lpstr>
      <vt:lpstr>Les tags</vt:lpstr>
      <vt:lpstr>GitFlow</vt:lpstr>
      <vt:lpstr>GitFlow</vt:lpstr>
      <vt:lpstr>Historique</vt:lpstr>
      <vt:lpstr>Outils du cours</vt:lpstr>
      <vt:lpstr>Les commandes</vt:lpstr>
      <vt:lpstr>Les actions a connaitre</vt:lpstr>
      <vt:lpstr>Les commandes a connaitre</vt:lpstr>
      <vt:lpstr>Les commandes a connaitre</vt:lpstr>
      <vt:lpstr>Les commandes a connaitre</vt:lpstr>
      <vt:lpstr>Reset: Hard, Mixed ou soft</vt:lpstr>
      <vt:lpstr>Merge (fusionner les commits)</vt:lpstr>
      <vt:lpstr>Rebase (réappliquer les commits)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cours Programmation &amp; Algo</dc:title>
  <dc:creator>didier</dc:creator>
  <cp:lastModifiedBy>Aurelien DIDIER</cp:lastModifiedBy>
  <cp:revision>216</cp:revision>
  <dcterms:created xsi:type="dcterms:W3CDTF">2020-09-25T17:37:33Z</dcterms:created>
  <dcterms:modified xsi:type="dcterms:W3CDTF">2022-03-14T21:22:02Z</dcterms:modified>
</cp:coreProperties>
</file>