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66" r:id="rId4"/>
    <p:sldId id="267" r:id="rId5"/>
    <p:sldId id="258" r:id="rId6"/>
    <p:sldId id="259" r:id="rId7"/>
    <p:sldId id="260" r:id="rId8"/>
    <p:sldId id="261" r:id="rId9"/>
    <p:sldId id="262" r:id="rId10"/>
    <p:sldId id="264" r:id="rId11"/>
    <p:sldId id="268"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84504" autoAdjust="0"/>
  </p:normalViewPr>
  <p:slideViewPr>
    <p:cSldViewPr snapToGrid="0">
      <p:cViewPr varScale="1">
        <p:scale>
          <a:sx n="75" d="100"/>
          <a:sy n="75" d="100"/>
        </p:scale>
        <p:origin x="1272" y="53"/>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CEBA6-EEF3-4F03-8EDB-ED56D974A7AB}" type="datetimeFigureOut">
              <a:rPr lang="fr-FR" smtClean="0"/>
              <a:t>09/11/2021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41A5-3748-45B3-A8C6-983AB0CEB3F2}" type="slidenum">
              <a:rPr lang="fr-FR" smtClean="0"/>
              <a:t>‹N°›</a:t>
            </a:fld>
            <a:endParaRPr lang="fr-FR"/>
          </a:p>
        </p:txBody>
      </p:sp>
    </p:spTree>
    <p:extLst>
      <p:ext uri="{BB962C8B-B14F-4D97-AF65-F5344CB8AC3E}">
        <p14:creationId xmlns:p14="http://schemas.microsoft.com/office/powerpoint/2010/main" val="304853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2</a:t>
            </a:fld>
            <a:endParaRPr lang="fr-FR"/>
          </a:p>
        </p:txBody>
      </p:sp>
    </p:spTree>
    <p:extLst>
      <p:ext uri="{BB962C8B-B14F-4D97-AF65-F5344CB8AC3E}">
        <p14:creationId xmlns:p14="http://schemas.microsoft.com/office/powerpoint/2010/main" val="686293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https://www.youtube.com/watch?v=ZZuD6iUe3Pc</a:t>
            </a:r>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11</a:t>
            </a:fld>
            <a:endParaRPr lang="fr-FR"/>
          </a:p>
        </p:txBody>
      </p:sp>
    </p:spTree>
    <p:extLst>
      <p:ext uri="{BB962C8B-B14F-4D97-AF65-F5344CB8AC3E}">
        <p14:creationId xmlns:p14="http://schemas.microsoft.com/office/powerpoint/2010/main" val="67592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https://www.youtube.com/watch?v=ZZuD6iUe3Pc</a:t>
            </a:r>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12</a:t>
            </a:fld>
            <a:endParaRPr lang="fr-FR"/>
          </a:p>
        </p:txBody>
      </p:sp>
    </p:spTree>
    <p:extLst>
      <p:ext uri="{BB962C8B-B14F-4D97-AF65-F5344CB8AC3E}">
        <p14:creationId xmlns:p14="http://schemas.microsoft.com/office/powerpoint/2010/main" val="354357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3</a:t>
            </a:fld>
            <a:endParaRPr lang="fr-FR"/>
          </a:p>
        </p:txBody>
      </p:sp>
    </p:spTree>
    <p:extLst>
      <p:ext uri="{BB962C8B-B14F-4D97-AF65-F5344CB8AC3E}">
        <p14:creationId xmlns:p14="http://schemas.microsoft.com/office/powerpoint/2010/main" val="381584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4</a:t>
            </a:fld>
            <a:endParaRPr lang="fr-FR"/>
          </a:p>
        </p:txBody>
      </p:sp>
    </p:spTree>
    <p:extLst>
      <p:ext uri="{BB962C8B-B14F-4D97-AF65-F5344CB8AC3E}">
        <p14:creationId xmlns:p14="http://schemas.microsoft.com/office/powerpoint/2010/main" val="23816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5</a:t>
            </a:fld>
            <a:endParaRPr lang="fr-FR"/>
          </a:p>
        </p:txBody>
      </p:sp>
    </p:spTree>
    <p:extLst>
      <p:ext uri="{BB962C8B-B14F-4D97-AF65-F5344CB8AC3E}">
        <p14:creationId xmlns:p14="http://schemas.microsoft.com/office/powerpoint/2010/main" val="58918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6</a:t>
            </a:fld>
            <a:endParaRPr lang="fr-FR"/>
          </a:p>
        </p:txBody>
      </p:sp>
    </p:spTree>
    <p:extLst>
      <p:ext uri="{BB962C8B-B14F-4D97-AF65-F5344CB8AC3E}">
        <p14:creationId xmlns:p14="http://schemas.microsoft.com/office/powerpoint/2010/main" val="177373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7</a:t>
            </a:fld>
            <a:endParaRPr lang="fr-FR"/>
          </a:p>
        </p:txBody>
      </p:sp>
    </p:spTree>
    <p:extLst>
      <p:ext uri="{BB962C8B-B14F-4D97-AF65-F5344CB8AC3E}">
        <p14:creationId xmlns:p14="http://schemas.microsoft.com/office/powerpoint/2010/main" val="352721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8</a:t>
            </a:fld>
            <a:endParaRPr lang="fr-FR"/>
          </a:p>
        </p:txBody>
      </p:sp>
    </p:spTree>
    <p:extLst>
      <p:ext uri="{BB962C8B-B14F-4D97-AF65-F5344CB8AC3E}">
        <p14:creationId xmlns:p14="http://schemas.microsoft.com/office/powerpoint/2010/main" val="366248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9</a:t>
            </a:fld>
            <a:endParaRPr lang="fr-FR"/>
          </a:p>
        </p:txBody>
      </p:sp>
    </p:spTree>
    <p:extLst>
      <p:ext uri="{BB962C8B-B14F-4D97-AF65-F5344CB8AC3E}">
        <p14:creationId xmlns:p14="http://schemas.microsoft.com/office/powerpoint/2010/main" val="223161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https://www.youtube.com/watch?v=ZZuD6iUe3Pc</a:t>
            </a:r>
            <a:endParaRPr lang="fr-FR" dirty="0"/>
          </a:p>
        </p:txBody>
      </p:sp>
      <p:sp>
        <p:nvSpPr>
          <p:cNvPr id="4" name="Slide Number Placeholder 3"/>
          <p:cNvSpPr>
            <a:spLocks noGrp="1"/>
          </p:cNvSpPr>
          <p:nvPr>
            <p:ph type="sldNum" sz="quarter" idx="10"/>
          </p:nvPr>
        </p:nvSpPr>
        <p:spPr/>
        <p:txBody>
          <a:bodyPr/>
          <a:lstStyle/>
          <a:p>
            <a:fld id="{2A5741A5-3748-45B3-A8C6-983AB0CEB3F2}" type="slidenum">
              <a:rPr lang="fr-FR" smtClean="0"/>
              <a:t>10</a:t>
            </a:fld>
            <a:endParaRPr lang="fr-FR"/>
          </a:p>
        </p:txBody>
      </p:sp>
    </p:spTree>
    <p:extLst>
      <p:ext uri="{BB962C8B-B14F-4D97-AF65-F5344CB8AC3E}">
        <p14:creationId xmlns:p14="http://schemas.microsoft.com/office/powerpoint/2010/main" val="329078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23150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09/11/2021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324208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99107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13466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7637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244905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408596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66069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5476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41135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5CF9-8F12-4BAE-879A-BE7F35A58DF3}" type="datetimeFigureOut">
              <a:rPr lang="fr-FR" smtClean="0"/>
              <a:t>09/11/2021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66858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5CF9-8F12-4BAE-879A-BE7F35A58DF3}" type="datetimeFigureOut">
              <a:rPr lang="fr-FR" smtClean="0"/>
              <a:t>09/11/2021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319321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5CF9-8F12-4BAE-879A-BE7F35A58DF3}" type="datetimeFigureOut">
              <a:rPr lang="fr-FR" smtClean="0"/>
              <a:t>09/11/2021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13981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5CF9-8F12-4BAE-879A-BE7F35A58DF3}" type="datetimeFigureOut">
              <a:rPr lang="fr-FR" smtClean="0"/>
              <a:t>09/11/2021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82295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0C5CF9-8F12-4BAE-879A-BE7F35A58DF3}" type="datetimeFigureOut">
              <a:rPr lang="fr-FR" smtClean="0"/>
              <a:t>09/11/2021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89646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09/11/2021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207070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5CF9-8F12-4BAE-879A-BE7F35A58DF3}" type="datetimeFigureOut">
              <a:rPr lang="fr-FR" smtClean="0"/>
              <a:t>09/11/2021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1B101-C895-42EF-9D0E-8F91A2CD7DF8}" type="slidenum">
              <a:rPr lang="fr-FR" smtClean="0"/>
              <a:t>‹N°›</a:t>
            </a:fld>
            <a:endParaRPr lang="fr-FR"/>
          </a:p>
        </p:txBody>
      </p:sp>
    </p:spTree>
    <p:extLst>
      <p:ext uri="{BB962C8B-B14F-4D97-AF65-F5344CB8AC3E}">
        <p14:creationId xmlns:p14="http://schemas.microsoft.com/office/powerpoint/2010/main" val="17086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0C5CF9-8F12-4BAE-879A-BE7F35A58DF3}" type="datetimeFigureOut">
              <a:rPr lang="fr-FR" smtClean="0"/>
              <a:t>09/11/2021</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01B101-C895-42EF-9D0E-8F91A2CD7DF8}" type="slidenum">
              <a:rPr lang="fr-FR" smtClean="0"/>
              <a:t>‹N°›</a:t>
            </a:fld>
            <a:endParaRPr lang="fr-FR"/>
          </a:p>
        </p:txBody>
      </p:sp>
    </p:spTree>
    <p:extLst>
      <p:ext uri="{BB962C8B-B14F-4D97-AF65-F5344CB8AC3E}">
        <p14:creationId xmlns:p14="http://schemas.microsoft.com/office/powerpoint/2010/main" val="24606490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ZZuD6iUe3Pc"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Complexité</a:t>
            </a:r>
            <a:endParaRPr lang="fr-FR" dirty="0"/>
          </a:p>
        </p:txBody>
      </p:sp>
      <p:sp>
        <p:nvSpPr>
          <p:cNvPr id="3" name="Subtitle 2"/>
          <p:cNvSpPr>
            <a:spLocks noGrp="1"/>
          </p:cNvSpPr>
          <p:nvPr>
            <p:ph type="subTitle" idx="1"/>
          </p:nvPr>
        </p:nvSpPr>
        <p:spPr/>
        <p:txBody>
          <a:bodyPr/>
          <a:lstStyle/>
          <a:p>
            <a:r>
              <a:rPr lang="fr-FR" dirty="0" smtClean="0"/>
              <a:t>Exemple des </a:t>
            </a:r>
            <a:r>
              <a:rPr lang="fr-FR" dirty="0" err="1" smtClean="0"/>
              <a:t>algos</a:t>
            </a:r>
            <a:r>
              <a:rPr lang="fr-FR" dirty="0" smtClean="0"/>
              <a:t> de tris</a:t>
            </a:r>
            <a:endParaRPr lang="fr-FR" dirty="0"/>
          </a:p>
        </p:txBody>
      </p:sp>
    </p:spTree>
    <p:extLst>
      <p:ext uri="{BB962C8B-B14F-4D97-AF65-F5344CB8AC3E}">
        <p14:creationId xmlns:p14="http://schemas.microsoft.com/office/powerpoint/2010/main" val="3049561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En résumé</a:t>
            </a:r>
            <a:endParaRPr lang="fr-FR" dirty="0"/>
          </a:p>
        </p:txBody>
      </p:sp>
      <p:sp>
        <p:nvSpPr>
          <p:cNvPr id="3" name="Content Placeholder 2"/>
          <p:cNvSpPr>
            <a:spLocks noGrp="1"/>
          </p:cNvSpPr>
          <p:nvPr>
            <p:ph idx="1"/>
          </p:nvPr>
        </p:nvSpPr>
        <p:spPr>
          <a:xfrm>
            <a:off x="208281" y="2153053"/>
            <a:ext cx="4861559" cy="3649133"/>
          </a:xfrm>
        </p:spPr>
        <p:txBody>
          <a:bodyPr>
            <a:normAutofit/>
          </a:bodyPr>
          <a:lstStyle/>
          <a:p>
            <a:pPr marL="0" indent="0">
              <a:buNone/>
            </a:pPr>
            <a:r>
              <a:rPr lang="fr-FR" dirty="0"/>
              <a:t>Voir </a:t>
            </a:r>
            <a:r>
              <a:rPr lang="fr-FR" dirty="0" smtClean="0"/>
              <a:t>sur:</a:t>
            </a:r>
          </a:p>
          <a:p>
            <a:pPr marL="0" indent="0">
              <a:buNone/>
            </a:pPr>
            <a:r>
              <a:rPr lang="fr-FR" dirty="0" smtClean="0"/>
              <a:t>https</a:t>
            </a:r>
            <a:r>
              <a:rPr lang="fr-FR" dirty="0"/>
              <a:t>://fr.wikipedia.org/wiki/Algorithme_de_tri</a:t>
            </a:r>
            <a:endParaRPr lang="fr-FR" dirty="0" smtClean="0"/>
          </a:p>
        </p:txBody>
      </p:sp>
      <p:pic>
        <p:nvPicPr>
          <p:cNvPr id="4" name="Picture 3"/>
          <p:cNvPicPr>
            <a:picLocks noChangeAspect="1"/>
          </p:cNvPicPr>
          <p:nvPr/>
        </p:nvPicPr>
        <p:blipFill>
          <a:blip r:embed="rId3"/>
          <a:stretch>
            <a:fillRect/>
          </a:stretch>
        </p:blipFill>
        <p:spPr>
          <a:xfrm>
            <a:off x="5201920" y="522414"/>
            <a:ext cx="6379233" cy="5949506"/>
          </a:xfrm>
          <a:prstGeom prst="rect">
            <a:avLst/>
          </a:prstGeom>
        </p:spPr>
      </p:pic>
    </p:spTree>
    <p:extLst>
      <p:ext uri="{BB962C8B-B14F-4D97-AF65-F5344CB8AC3E}">
        <p14:creationId xmlns:p14="http://schemas.microsoft.com/office/powerpoint/2010/main" val="144143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EN pratique</a:t>
            </a:r>
            <a:endParaRPr lang="fr-FR" dirty="0"/>
          </a:p>
        </p:txBody>
      </p:sp>
      <p:sp>
        <p:nvSpPr>
          <p:cNvPr id="3" name="Content Placeholder 2"/>
          <p:cNvSpPr>
            <a:spLocks noGrp="1"/>
          </p:cNvSpPr>
          <p:nvPr>
            <p:ph idx="1"/>
          </p:nvPr>
        </p:nvSpPr>
        <p:spPr>
          <a:xfrm>
            <a:off x="685801" y="2142067"/>
            <a:ext cx="11008359" cy="3649133"/>
          </a:xfrm>
        </p:spPr>
        <p:txBody>
          <a:bodyPr>
            <a:normAutofit/>
          </a:bodyPr>
          <a:lstStyle/>
          <a:p>
            <a:pPr marL="0" indent="0">
              <a:buNone/>
            </a:pPr>
            <a:r>
              <a:rPr lang="fr-FR" dirty="0" smtClean="0"/>
              <a:t>En pratique, la complexité est parfois difficile à évaluer car on ne connait pas toujours le contenu d’un code que l’on va utiliser. Ou que les calculs sont complexes.</a:t>
            </a:r>
          </a:p>
          <a:p>
            <a:pPr marL="0" indent="0">
              <a:buNone/>
            </a:pPr>
            <a:r>
              <a:rPr lang="fr-FR" dirty="0" smtClean="0"/>
              <a:t>Exemple : Que fait la fonction sort() sur une liste python?</a:t>
            </a:r>
          </a:p>
          <a:p>
            <a:pPr marL="0" indent="0">
              <a:buNone/>
            </a:pPr>
            <a:r>
              <a:rPr lang="fr-FR" dirty="0"/>
              <a:t>O</a:t>
            </a:r>
            <a:r>
              <a:rPr lang="fr-FR" dirty="0" smtClean="0"/>
              <a:t>n peut dans ce cas comparer cette solution à une autre pour voir laquelle est la plus performante en comparant le temps d’exécution (ou le nombre d’opérations). Mais cela nécessite d’implémenter les différentes solutions. C’est donc parfois très couteux (bien plus que le calcul mathématique).</a:t>
            </a:r>
          </a:p>
          <a:p>
            <a:pPr marL="0" indent="0">
              <a:buNone/>
            </a:pPr>
            <a:r>
              <a:rPr lang="fr-FR" dirty="0" smtClean="0"/>
              <a:t>On peut regrouper les résultats dans des fichiers </a:t>
            </a:r>
            <a:r>
              <a:rPr lang="fr-FR" dirty="0" err="1" smtClean="0"/>
              <a:t>excel</a:t>
            </a:r>
            <a:r>
              <a:rPr lang="fr-FR" dirty="0" smtClean="0"/>
              <a:t>, faire des graphiques, etc.</a:t>
            </a:r>
          </a:p>
        </p:txBody>
      </p:sp>
    </p:spTree>
    <p:extLst>
      <p:ext uri="{BB962C8B-B14F-4D97-AF65-F5344CB8AC3E}">
        <p14:creationId xmlns:p14="http://schemas.microsoft.com/office/powerpoint/2010/main" val="1027895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EN pratique</a:t>
            </a:r>
            <a:endParaRPr lang="fr-FR" dirty="0"/>
          </a:p>
        </p:txBody>
      </p:sp>
      <p:pic>
        <p:nvPicPr>
          <p:cNvPr id="8" name="ZZuD6iUe3Pc"/>
          <p:cNvPicPr>
            <a:picLocks noGrp="1" noRot="1" noChangeAspect="1"/>
          </p:cNvPicPr>
          <p:nvPr>
            <p:ph idx="1"/>
            <a:videoFile r:link="rId1"/>
          </p:nvPr>
        </p:nvPicPr>
        <p:blipFill>
          <a:blip r:embed="rId4"/>
          <a:stretch>
            <a:fillRect/>
          </a:stretch>
        </p:blipFill>
        <p:spPr>
          <a:xfrm>
            <a:off x="1637071" y="1703742"/>
            <a:ext cx="8922775" cy="5019061"/>
          </a:xfrm>
          <a:prstGeom prst="rect">
            <a:avLst/>
          </a:prstGeom>
        </p:spPr>
      </p:pic>
    </p:spTree>
    <p:extLst>
      <p:ext uri="{BB962C8B-B14F-4D97-AF65-F5344CB8AC3E}">
        <p14:creationId xmlns:p14="http://schemas.microsoft.com/office/powerpoint/2010/main" val="386624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Algorithme de tris</a:t>
            </a:r>
            <a:endParaRPr lang="fr-FR" dirty="0"/>
          </a:p>
        </p:txBody>
      </p:sp>
      <p:sp>
        <p:nvSpPr>
          <p:cNvPr id="3" name="Content Placeholder 2"/>
          <p:cNvSpPr>
            <a:spLocks noGrp="1"/>
          </p:cNvSpPr>
          <p:nvPr>
            <p:ph idx="1"/>
          </p:nvPr>
        </p:nvSpPr>
        <p:spPr>
          <a:xfrm>
            <a:off x="685801" y="2142067"/>
            <a:ext cx="11008359" cy="3649133"/>
          </a:xfrm>
        </p:spPr>
        <p:txBody>
          <a:bodyPr>
            <a:normAutofit/>
          </a:bodyPr>
          <a:lstStyle/>
          <a:p>
            <a:pPr marL="0" indent="0">
              <a:buNone/>
            </a:pPr>
            <a:r>
              <a:rPr lang="fr-FR" dirty="0" smtClean="0"/>
              <a:t>Tri par </a:t>
            </a:r>
            <a:r>
              <a:rPr lang="fr-FR" dirty="0" err="1" smtClean="0"/>
              <a:t>selection</a:t>
            </a:r>
            <a:endParaRPr lang="fr-FR" dirty="0" smtClean="0"/>
          </a:p>
          <a:p>
            <a:pPr marL="0" indent="0">
              <a:buNone/>
            </a:pPr>
            <a:r>
              <a:rPr lang="fr-FR" dirty="0" smtClean="0"/>
              <a:t>Tri par propagation (tri à bulle)</a:t>
            </a:r>
          </a:p>
          <a:p>
            <a:pPr marL="0" indent="0">
              <a:buNone/>
            </a:pPr>
            <a:r>
              <a:rPr lang="fr-FR" dirty="0" smtClean="0"/>
              <a:t>Tri par insertion</a:t>
            </a:r>
          </a:p>
          <a:p>
            <a:pPr marL="0" indent="0">
              <a:buNone/>
            </a:pPr>
            <a:r>
              <a:rPr lang="fr-FR" dirty="0" smtClean="0"/>
              <a:t>Tri rapide</a:t>
            </a:r>
          </a:p>
          <a:p>
            <a:pPr marL="0" indent="0">
              <a:buNone/>
            </a:pPr>
            <a:r>
              <a:rPr lang="fr-FR" dirty="0" smtClean="0"/>
              <a:t>Tri par fusion</a:t>
            </a:r>
          </a:p>
          <a:p>
            <a:pPr marL="0" indent="0">
              <a:buNone/>
            </a:pPr>
            <a:r>
              <a:rPr lang="fr-FR" dirty="0" smtClean="0"/>
              <a:t>(Et beaucoup d’autres…)</a:t>
            </a:r>
            <a:endParaRPr lang="fr-FR" dirty="0"/>
          </a:p>
          <a:p>
            <a:pPr marL="0" indent="0">
              <a:buNone/>
            </a:pPr>
            <a:r>
              <a:rPr lang="fr-FR" dirty="0"/>
              <a:t>Voir exemple à https://interstices.info/les-algorithmes-de-tri/.</a:t>
            </a:r>
          </a:p>
          <a:p>
            <a:pPr marL="0" indent="0">
              <a:buNone/>
            </a:pPr>
            <a:endParaRPr lang="fr-FR" dirty="0"/>
          </a:p>
        </p:txBody>
      </p:sp>
    </p:spTree>
    <p:extLst>
      <p:ext uri="{BB962C8B-B14F-4D97-AF65-F5344CB8AC3E}">
        <p14:creationId xmlns:p14="http://schemas.microsoft.com/office/powerpoint/2010/main" val="176344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La complexité</a:t>
            </a:r>
            <a:endParaRPr lang="fr-FR" dirty="0"/>
          </a:p>
        </p:txBody>
      </p:sp>
      <p:sp>
        <p:nvSpPr>
          <p:cNvPr id="3" name="Content Placeholder 2"/>
          <p:cNvSpPr>
            <a:spLocks noGrp="1"/>
          </p:cNvSpPr>
          <p:nvPr>
            <p:ph idx="1"/>
          </p:nvPr>
        </p:nvSpPr>
        <p:spPr>
          <a:xfrm>
            <a:off x="685801" y="2142067"/>
            <a:ext cx="11008359" cy="4465210"/>
          </a:xfrm>
        </p:spPr>
        <p:txBody>
          <a:bodyPr>
            <a:normAutofit/>
          </a:bodyPr>
          <a:lstStyle/>
          <a:p>
            <a:pPr marL="0" indent="0">
              <a:buNone/>
            </a:pPr>
            <a:r>
              <a:rPr lang="fr-FR" dirty="0" smtClean="0"/>
              <a:t>La complexité d’un algorithme est un moyen d’estimer le temps que prendra un algorithme à s’exécuter en fonction d’un paramètre donné.</a:t>
            </a:r>
          </a:p>
          <a:p>
            <a:pPr marL="0" indent="0">
              <a:buNone/>
            </a:pPr>
            <a:endParaRPr lang="fr-FR" dirty="0"/>
          </a:p>
          <a:p>
            <a:pPr marL="0" indent="0">
              <a:buNone/>
            </a:pPr>
            <a:r>
              <a:rPr lang="fr-FR" dirty="0" smtClean="0"/>
              <a:t>Pour un </a:t>
            </a:r>
            <a:r>
              <a:rPr lang="fr-FR" dirty="0" err="1" smtClean="0"/>
              <a:t>algo</a:t>
            </a:r>
            <a:r>
              <a:rPr lang="fr-FR" dirty="0" smtClean="0"/>
              <a:t> de tri, le temps d’exécution de l’</a:t>
            </a:r>
            <a:r>
              <a:rPr lang="fr-FR" dirty="0" err="1" smtClean="0"/>
              <a:t>algo</a:t>
            </a:r>
            <a:r>
              <a:rPr lang="fr-FR" dirty="0" smtClean="0"/>
              <a:t> dépendra de deux choses, la taille de la liste et la façon dont les éléments sont mélangés. Pour calculer la complexité on va se baser sur le paramètre le plus important qui est la taille de la liste.</a:t>
            </a:r>
          </a:p>
          <a:p>
            <a:pPr marL="0" indent="0">
              <a:buNone/>
            </a:pPr>
            <a:endParaRPr lang="fr-FR" dirty="0"/>
          </a:p>
          <a:p>
            <a:pPr marL="0" indent="0">
              <a:buNone/>
            </a:pPr>
            <a:r>
              <a:rPr lang="fr-FR" dirty="0"/>
              <a:t>On note C(n) = O(n) si le nombre d’opérations est proportionnel à n.</a:t>
            </a:r>
          </a:p>
          <a:p>
            <a:pPr marL="0" indent="0">
              <a:buNone/>
            </a:pPr>
            <a:r>
              <a:rPr lang="fr-FR" dirty="0"/>
              <a:t>On note C(n) = </a:t>
            </a:r>
            <a:r>
              <a:rPr lang="fr-FR" dirty="0" smtClean="0"/>
              <a:t>O(n²) </a:t>
            </a:r>
            <a:r>
              <a:rPr lang="fr-FR" dirty="0"/>
              <a:t>si le nombre d’opérations est proportionnel à </a:t>
            </a:r>
            <a:r>
              <a:rPr lang="fr-FR" dirty="0" smtClean="0"/>
              <a:t>n x n.</a:t>
            </a:r>
          </a:p>
          <a:p>
            <a:pPr marL="0" indent="0">
              <a:buNone/>
            </a:pPr>
            <a:r>
              <a:rPr lang="fr-FR" dirty="0"/>
              <a:t>On note C(n) = O(log(n)) si le nombre d’opérations est proportionnel à log(n).</a:t>
            </a:r>
          </a:p>
          <a:p>
            <a:pPr marL="0" indent="0">
              <a:buNone/>
            </a:pPr>
            <a:r>
              <a:rPr lang="fr-FR" dirty="0"/>
              <a:t>On note C(n) = </a:t>
            </a:r>
            <a:r>
              <a:rPr lang="fr-FR" dirty="0" smtClean="0"/>
              <a:t>O(</a:t>
            </a:r>
            <a:r>
              <a:rPr lang="fr-FR" dirty="0" err="1" smtClean="0"/>
              <a:t>exp</a:t>
            </a:r>
            <a:r>
              <a:rPr lang="fr-FR" dirty="0" smtClean="0"/>
              <a:t>(n</a:t>
            </a:r>
            <a:r>
              <a:rPr lang="fr-FR" dirty="0"/>
              <a:t>)) si le nombre d’opérations est proportionnel à </a:t>
            </a:r>
            <a:r>
              <a:rPr lang="fr-FR" dirty="0" err="1" smtClean="0"/>
              <a:t>exp</a:t>
            </a:r>
            <a:r>
              <a:rPr lang="fr-FR" dirty="0" smtClean="0"/>
              <a:t>(n).</a:t>
            </a:r>
          </a:p>
          <a:p>
            <a:pPr marL="0" indent="0">
              <a:buNone/>
            </a:pPr>
            <a:r>
              <a:rPr lang="fr-FR" dirty="0" smtClean="0"/>
              <a:t>…</a:t>
            </a:r>
            <a:endParaRPr lang="fr-FR" dirty="0"/>
          </a:p>
        </p:txBody>
      </p:sp>
    </p:spTree>
    <p:extLst>
      <p:ext uri="{BB962C8B-B14F-4D97-AF65-F5344CB8AC3E}">
        <p14:creationId xmlns:p14="http://schemas.microsoft.com/office/powerpoint/2010/main" val="1411617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La complexité</a:t>
            </a:r>
            <a:endParaRPr lang="fr-FR" dirty="0"/>
          </a:p>
        </p:txBody>
      </p:sp>
      <p:sp>
        <p:nvSpPr>
          <p:cNvPr id="3" name="Content Placeholder 2"/>
          <p:cNvSpPr>
            <a:spLocks noGrp="1"/>
          </p:cNvSpPr>
          <p:nvPr>
            <p:ph idx="1"/>
          </p:nvPr>
        </p:nvSpPr>
        <p:spPr>
          <a:xfrm>
            <a:off x="685801" y="2142067"/>
            <a:ext cx="11008359" cy="4465210"/>
          </a:xfrm>
        </p:spPr>
        <p:txBody>
          <a:bodyPr>
            <a:normAutofit/>
          </a:bodyPr>
          <a:lstStyle/>
          <a:p>
            <a:pPr marL="0" indent="0">
              <a:buNone/>
            </a:pPr>
            <a:r>
              <a:rPr lang="fr-FR" dirty="0" smtClean="0"/>
              <a:t>On distingue parfois la complexité en fonction de plusieurs cas:</a:t>
            </a:r>
          </a:p>
          <a:p>
            <a:pPr marL="0" indent="0">
              <a:buNone/>
            </a:pPr>
            <a:r>
              <a:rPr lang="fr-FR" dirty="0" smtClean="0"/>
              <a:t>	-  </a:t>
            </a:r>
            <a:r>
              <a:rPr lang="fr-FR" dirty="0"/>
              <a:t>complexité dans le meilleur cas</a:t>
            </a:r>
          </a:p>
          <a:p>
            <a:pPr marL="0" indent="0">
              <a:buNone/>
            </a:pPr>
            <a:r>
              <a:rPr lang="fr-FR" dirty="0" smtClean="0"/>
              <a:t>	-  </a:t>
            </a:r>
            <a:r>
              <a:rPr lang="fr-FR" dirty="0"/>
              <a:t>complexité dans le </a:t>
            </a:r>
            <a:r>
              <a:rPr lang="fr-FR" dirty="0" smtClean="0"/>
              <a:t>cas moyen</a:t>
            </a:r>
            <a:endParaRPr lang="fr-FR" dirty="0"/>
          </a:p>
          <a:p>
            <a:pPr marL="0" indent="0">
              <a:buNone/>
            </a:pPr>
            <a:r>
              <a:rPr lang="fr-FR" dirty="0" smtClean="0"/>
              <a:t>	-  complexité </a:t>
            </a:r>
            <a:r>
              <a:rPr lang="fr-FR" dirty="0"/>
              <a:t>dans le </a:t>
            </a:r>
            <a:r>
              <a:rPr lang="fr-FR" dirty="0" smtClean="0"/>
              <a:t>pire cas</a:t>
            </a:r>
          </a:p>
          <a:p>
            <a:pPr>
              <a:buFontTx/>
              <a:buChar char="-"/>
            </a:pPr>
            <a:endParaRPr lang="fr-FR" dirty="0"/>
          </a:p>
          <a:p>
            <a:pPr marL="0" indent="0">
              <a:buNone/>
            </a:pPr>
            <a:r>
              <a:rPr lang="fr-FR" dirty="0" smtClean="0"/>
              <a:t>Parfois, il est difficile d’identifier le meilleur, le pire ou le cas moyen.</a:t>
            </a:r>
          </a:p>
          <a:p>
            <a:pPr marL="0" indent="0">
              <a:buNone/>
            </a:pPr>
            <a:r>
              <a:rPr lang="fr-FR" dirty="0" smtClean="0"/>
              <a:t>Le plus souvent, on se concentre sur le pire cas ou le cas moyen.</a:t>
            </a:r>
            <a:endParaRPr lang="fr-FR" dirty="0"/>
          </a:p>
        </p:txBody>
      </p:sp>
    </p:spTree>
    <p:extLst>
      <p:ext uri="{BB962C8B-B14F-4D97-AF65-F5344CB8AC3E}">
        <p14:creationId xmlns:p14="http://schemas.microsoft.com/office/powerpoint/2010/main" val="2729518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61004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Tri par sélection (</a:t>
            </a:r>
            <a:r>
              <a:rPr lang="fr-FR" dirty="0" err="1" smtClean="0"/>
              <a:t>selection</a:t>
            </a:r>
            <a:r>
              <a:rPr lang="fr-FR" dirty="0" smtClean="0"/>
              <a:t> sort)</a:t>
            </a:r>
            <a:endParaRPr lang="fr-FR" dirty="0"/>
          </a:p>
        </p:txBody>
      </p:sp>
      <p:sp>
        <p:nvSpPr>
          <p:cNvPr id="5" name="Content Placeholder 2"/>
          <p:cNvSpPr txBox="1">
            <a:spLocks/>
          </p:cNvSpPr>
          <p:nvPr/>
        </p:nvSpPr>
        <p:spPr>
          <a:xfrm>
            <a:off x="685801" y="2142067"/>
            <a:ext cx="6212303"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dirty="0" smtClean="0"/>
              <a:t>On commence par chercher le plus petit élément. On l’ajoute dans le tableau de résultat et on le retire du tableau initial.</a:t>
            </a:r>
          </a:p>
          <a:p>
            <a:pPr marL="0" indent="0">
              <a:buFont typeface="Arial"/>
              <a:buNone/>
            </a:pPr>
            <a:r>
              <a:rPr lang="fr-FR" dirty="0" smtClean="0"/>
              <a:t>On cherche l’él</a:t>
            </a:r>
            <a:r>
              <a:rPr lang="fr-FR" dirty="0"/>
              <a:t>é</a:t>
            </a:r>
            <a:r>
              <a:rPr lang="fr-FR" dirty="0" smtClean="0"/>
              <a:t>ment suivant et on continue.</a:t>
            </a:r>
          </a:p>
          <a:p>
            <a:pPr marL="0" indent="0">
              <a:buFont typeface="Arial"/>
              <a:buNone/>
            </a:pPr>
            <a:endParaRPr lang="fr-FR" dirty="0" smtClean="0"/>
          </a:p>
          <a:p>
            <a:pPr marL="0" indent="0">
              <a:buFont typeface="Arial"/>
              <a:buNone/>
            </a:pPr>
            <a:r>
              <a:rPr lang="fr-FR" dirty="0" smtClean="0"/>
              <a:t>Calcul de la complexité:</a:t>
            </a:r>
          </a:p>
          <a:p>
            <a:pPr marL="0" indent="0">
              <a:buFont typeface="Arial"/>
              <a:buNone/>
            </a:pPr>
            <a:r>
              <a:rPr lang="fr-FR" dirty="0" smtClean="0"/>
              <a:t>À chaque recherche on fait exactement n-i comparaison.</a:t>
            </a:r>
          </a:p>
          <a:p>
            <a:pPr marL="0" indent="0">
              <a:buFont typeface="Arial"/>
              <a:buNone/>
            </a:pPr>
            <a:r>
              <a:rPr lang="fr-FR" dirty="0" smtClean="0"/>
              <a:t>Donc C(n) = n + (n-1) + (n-2) + … + 1 = n*(n-1)/2</a:t>
            </a:r>
            <a:endParaRPr lang="fr-FR" dirty="0"/>
          </a:p>
          <a:p>
            <a:pPr marL="0" indent="0">
              <a:buFont typeface="Arial"/>
              <a:buNone/>
            </a:pPr>
            <a:r>
              <a:rPr lang="fr-FR" dirty="0" smtClean="0"/>
              <a:t>Donc C(n) = O(n²)</a:t>
            </a:r>
            <a:endParaRPr lang="fr-FR" dirty="0"/>
          </a:p>
          <a:p>
            <a:pPr marL="0" indent="0">
              <a:buFont typeface="Arial"/>
              <a:buNone/>
            </a:pPr>
            <a:r>
              <a:rPr lang="fr-FR" dirty="0" smtClean="0"/>
              <a:t>Ici, le pire cas et le meilleur cas ont autant d’étapes.</a:t>
            </a:r>
          </a:p>
        </p:txBody>
      </p:sp>
      <p:sp>
        <p:nvSpPr>
          <p:cNvPr id="6" name="Content Placeholder 2"/>
          <p:cNvSpPr txBox="1">
            <a:spLocks/>
          </p:cNvSpPr>
          <p:nvPr/>
        </p:nvSpPr>
        <p:spPr>
          <a:xfrm>
            <a:off x="7459577" y="1568560"/>
            <a:ext cx="5117432" cy="493651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2000" dirty="0" smtClean="0"/>
              <a:t>[4,8,7,5,6,9,2,3,1]</a:t>
            </a:r>
          </a:p>
          <a:p>
            <a:pPr marL="0" indent="0">
              <a:buNone/>
            </a:pPr>
            <a:r>
              <a:rPr lang="fr-FR" sz="2000" dirty="0" smtClean="0"/>
              <a:t>[1]	</a:t>
            </a:r>
            <a:r>
              <a:rPr lang="fr-FR" sz="2000" dirty="0"/>
              <a:t> </a:t>
            </a:r>
            <a:r>
              <a:rPr lang="fr-FR" sz="2000" dirty="0" smtClean="0"/>
              <a:t>	 [4,8,7,5,6,9,2,3]</a:t>
            </a:r>
          </a:p>
          <a:p>
            <a:pPr marL="0" indent="0">
              <a:buNone/>
            </a:pPr>
            <a:r>
              <a:rPr lang="fr-FR" sz="2000" dirty="0" smtClean="0"/>
              <a:t>[1,2]     	    [4,8,7,5,6,9,3]</a:t>
            </a:r>
          </a:p>
          <a:p>
            <a:pPr marL="0" indent="0">
              <a:buNone/>
            </a:pPr>
            <a:r>
              <a:rPr lang="fr-FR" sz="2000" dirty="0" smtClean="0"/>
              <a:t>[1,2,3]            [4,8,7,5,6,9]</a:t>
            </a:r>
          </a:p>
          <a:p>
            <a:pPr marL="0" indent="0">
              <a:buNone/>
            </a:pPr>
            <a:r>
              <a:rPr lang="fr-FR" sz="2000" dirty="0"/>
              <a:t>[</a:t>
            </a:r>
            <a:r>
              <a:rPr lang="fr-FR" sz="2000" dirty="0" smtClean="0"/>
              <a:t>1,2,3,4]         </a:t>
            </a:r>
            <a:r>
              <a:rPr lang="fr-FR" sz="2000" dirty="0"/>
              <a:t> </a:t>
            </a:r>
            <a:r>
              <a:rPr lang="fr-FR" sz="2000" dirty="0" smtClean="0"/>
              <a:t>  [8,7,5,6,9]</a:t>
            </a:r>
            <a:endParaRPr lang="fr-FR" sz="2000" dirty="0"/>
          </a:p>
          <a:p>
            <a:pPr marL="0" indent="0">
              <a:buNone/>
            </a:pPr>
            <a:r>
              <a:rPr lang="fr-FR" sz="2000" dirty="0" smtClean="0"/>
              <a:t>[1,2,3,4,5]     	      [8,7,6,9]</a:t>
            </a:r>
            <a:endParaRPr lang="fr-FR" sz="2000" dirty="0"/>
          </a:p>
          <a:p>
            <a:pPr marL="0" indent="0">
              <a:buNone/>
            </a:pPr>
            <a:r>
              <a:rPr lang="fr-FR" sz="2000" dirty="0"/>
              <a:t>[</a:t>
            </a:r>
            <a:r>
              <a:rPr lang="fr-FR" sz="2000" dirty="0" smtClean="0"/>
              <a:t>1,2,3,4,5,6] 	         [8,6,9</a:t>
            </a:r>
            <a:r>
              <a:rPr lang="fr-FR" sz="2000" dirty="0"/>
              <a:t>]</a:t>
            </a:r>
          </a:p>
          <a:p>
            <a:pPr marL="0" indent="0">
              <a:buNone/>
            </a:pPr>
            <a:r>
              <a:rPr lang="fr-FR" sz="2000" dirty="0"/>
              <a:t>[</a:t>
            </a:r>
            <a:r>
              <a:rPr lang="fr-FR" sz="2000" dirty="0" smtClean="0"/>
              <a:t>1,2,3,4,5,6,7]     	    [8,9</a:t>
            </a:r>
            <a:r>
              <a:rPr lang="fr-FR" sz="2000" dirty="0"/>
              <a:t>]</a:t>
            </a:r>
            <a:endParaRPr lang="fr-FR" sz="2000" dirty="0" smtClean="0"/>
          </a:p>
          <a:p>
            <a:pPr marL="0" indent="0">
              <a:buNone/>
            </a:pPr>
            <a:r>
              <a:rPr lang="fr-FR" sz="2000" dirty="0" smtClean="0"/>
              <a:t>[1,2,3,4,5,6,7,8]           [9</a:t>
            </a:r>
            <a:r>
              <a:rPr lang="fr-FR" sz="2000" dirty="0"/>
              <a:t>]</a:t>
            </a:r>
          </a:p>
          <a:p>
            <a:pPr marL="0" indent="0">
              <a:buNone/>
            </a:pPr>
            <a:r>
              <a:rPr lang="fr-FR" sz="2000" dirty="0"/>
              <a:t>[</a:t>
            </a:r>
            <a:r>
              <a:rPr lang="fr-FR" sz="2000" dirty="0" smtClean="0"/>
              <a:t>1,2,3,4,5,6,7,8,9,]         []</a:t>
            </a:r>
            <a:endParaRPr lang="fr-FR" sz="2000" dirty="0"/>
          </a:p>
        </p:txBody>
      </p:sp>
    </p:spTree>
    <p:extLst>
      <p:ext uri="{BB962C8B-B14F-4D97-AF65-F5344CB8AC3E}">
        <p14:creationId xmlns:p14="http://schemas.microsoft.com/office/powerpoint/2010/main" val="415926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Tri par propagation (tri à </a:t>
            </a:r>
            <a:r>
              <a:rPr lang="fr-FR" dirty="0" smtClean="0"/>
              <a:t>bulle/</a:t>
            </a:r>
            <a:r>
              <a:rPr lang="fr-FR" dirty="0" err="1" smtClean="0"/>
              <a:t>bubble</a:t>
            </a:r>
            <a:r>
              <a:rPr lang="fr-FR" dirty="0" smtClean="0"/>
              <a:t> sort)</a:t>
            </a:r>
            <a:endParaRPr lang="fr-FR" dirty="0"/>
          </a:p>
        </p:txBody>
      </p:sp>
      <p:sp>
        <p:nvSpPr>
          <p:cNvPr id="3" name="Content Placeholder 2"/>
          <p:cNvSpPr>
            <a:spLocks noGrp="1"/>
          </p:cNvSpPr>
          <p:nvPr>
            <p:ph idx="1"/>
          </p:nvPr>
        </p:nvSpPr>
        <p:spPr>
          <a:xfrm>
            <a:off x="685801" y="2142067"/>
            <a:ext cx="5747083" cy="3649133"/>
          </a:xfrm>
        </p:spPr>
        <p:txBody>
          <a:bodyPr>
            <a:normAutofit/>
          </a:bodyPr>
          <a:lstStyle/>
          <a:p>
            <a:pPr marL="0" indent="0">
              <a:buNone/>
            </a:pPr>
            <a:r>
              <a:rPr lang="fr-FR" dirty="0" smtClean="0"/>
              <a:t>A chaque étape on parcourt tout l’arbre et on échange le éléments qui ne sont pas dans l’ordre.</a:t>
            </a:r>
          </a:p>
          <a:p>
            <a:pPr marL="0" indent="0">
              <a:buNone/>
            </a:pPr>
            <a:r>
              <a:rPr lang="fr-FR" dirty="0" smtClean="0"/>
              <a:t>On recommence jusqu’à ce que le tableau soit bien trié.</a:t>
            </a:r>
          </a:p>
          <a:p>
            <a:pPr marL="0" indent="0">
              <a:buNone/>
            </a:pPr>
            <a:endParaRPr lang="fr-FR" dirty="0" smtClean="0"/>
          </a:p>
          <a:p>
            <a:pPr marL="0" indent="0">
              <a:buNone/>
            </a:pPr>
            <a:r>
              <a:rPr lang="fr-FR" dirty="0" smtClean="0"/>
              <a:t>Pire cas: tout l’arbre est à l’envers. On va faire n * n permutation.</a:t>
            </a:r>
            <a:endParaRPr lang="fr-FR" dirty="0"/>
          </a:p>
          <a:p>
            <a:pPr marL="0" indent="0">
              <a:buNone/>
            </a:pPr>
            <a:r>
              <a:rPr lang="fr-FR" dirty="0"/>
              <a:t>C(n) = O(n²)</a:t>
            </a:r>
          </a:p>
          <a:p>
            <a:pPr marL="0" indent="0">
              <a:buNone/>
            </a:pPr>
            <a:endParaRPr lang="fr-FR" dirty="0"/>
          </a:p>
        </p:txBody>
      </p:sp>
      <p:sp>
        <p:nvSpPr>
          <p:cNvPr id="4" name="Content Placeholder 2"/>
          <p:cNvSpPr txBox="1">
            <a:spLocks/>
          </p:cNvSpPr>
          <p:nvPr/>
        </p:nvSpPr>
        <p:spPr>
          <a:xfrm>
            <a:off x="6914985" y="2410773"/>
            <a:ext cx="2763252"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fr-FR" sz="2000" dirty="0"/>
              <a:t>I=0.</a:t>
            </a:r>
          </a:p>
          <a:p>
            <a:pPr marL="0" indent="0">
              <a:buNone/>
            </a:pPr>
            <a:r>
              <a:rPr lang="fr-FR" sz="2000" dirty="0"/>
              <a:t>[4,8,7,5,6,9,2,3,1]</a:t>
            </a:r>
          </a:p>
          <a:p>
            <a:pPr marL="0" indent="0">
              <a:buNone/>
            </a:pPr>
            <a:r>
              <a:rPr lang="fr-FR" sz="2000" dirty="0"/>
              <a:t>[4,7,8,5,6,9,2,3,1]</a:t>
            </a:r>
          </a:p>
          <a:p>
            <a:pPr marL="0" indent="0">
              <a:buNone/>
            </a:pPr>
            <a:r>
              <a:rPr lang="fr-FR" sz="2000" dirty="0"/>
              <a:t>[4,7,5,8,6,9,2,3,1]</a:t>
            </a:r>
          </a:p>
          <a:p>
            <a:pPr marL="0" indent="0">
              <a:buNone/>
            </a:pPr>
            <a:r>
              <a:rPr lang="fr-FR" sz="2000" dirty="0"/>
              <a:t>[4,7,5,6,8,9,2,3,1]</a:t>
            </a:r>
          </a:p>
          <a:p>
            <a:pPr marL="0" indent="0">
              <a:buNone/>
            </a:pPr>
            <a:r>
              <a:rPr lang="fr-FR" sz="2000" dirty="0"/>
              <a:t>[4,7,5,6,8,2,9,3,1]</a:t>
            </a:r>
          </a:p>
          <a:p>
            <a:pPr marL="0" indent="0">
              <a:buNone/>
            </a:pPr>
            <a:r>
              <a:rPr lang="fr-FR" sz="2000" dirty="0"/>
              <a:t>[4,7,5,6,8,2,3,9,1]</a:t>
            </a:r>
          </a:p>
          <a:p>
            <a:pPr marL="0" indent="0">
              <a:buNone/>
            </a:pPr>
            <a:r>
              <a:rPr lang="fr-FR" sz="2000" dirty="0"/>
              <a:t>[4,7,5,6,8,2,3,1,9]</a:t>
            </a:r>
          </a:p>
          <a:p>
            <a:pPr marL="0" indent="0">
              <a:buNone/>
            </a:pPr>
            <a:endParaRPr lang="fr-FR" sz="2000" dirty="0"/>
          </a:p>
          <a:p>
            <a:pPr marL="0" indent="0">
              <a:buNone/>
            </a:pPr>
            <a:endParaRPr lang="fr-FR" sz="2000" dirty="0"/>
          </a:p>
        </p:txBody>
      </p:sp>
      <p:sp>
        <p:nvSpPr>
          <p:cNvPr id="5" name="Content Placeholder 2"/>
          <p:cNvSpPr txBox="1">
            <a:spLocks/>
          </p:cNvSpPr>
          <p:nvPr/>
        </p:nvSpPr>
        <p:spPr>
          <a:xfrm>
            <a:off x="9056606" y="1961593"/>
            <a:ext cx="2763252"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fr-FR" sz="2000" dirty="0" smtClean="0"/>
              <a:t>I=1.</a:t>
            </a:r>
            <a:endParaRPr lang="fr-FR" sz="2000" dirty="0"/>
          </a:p>
          <a:p>
            <a:pPr marL="0" indent="0">
              <a:buNone/>
            </a:pPr>
            <a:r>
              <a:rPr lang="fr-FR" sz="2000" dirty="0"/>
              <a:t>[</a:t>
            </a:r>
            <a:r>
              <a:rPr lang="fr-FR" sz="2000" dirty="0" smtClean="0"/>
              <a:t>4,5,7,6,8,2,3,1,9</a:t>
            </a:r>
            <a:r>
              <a:rPr lang="fr-FR" sz="2000" dirty="0"/>
              <a:t>]</a:t>
            </a:r>
          </a:p>
          <a:p>
            <a:pPr marL="0" indent="0">
              <a:buNone/>
            </a:pPr>
            <a:r>
              <a:rPr lang="fr-FR" sz="2000" dirty="0"/>
              <a:t>[</a:t>
            </a:r>
            <a:r>
              <a:rPr lang="fr-FR" sz="2000" dirty="0" smtClean="0"/>
              <a:t>4,5,6,7,8,2,3,1,9</a:t>
            </a:r>
            <a:r>
              <a:rPr lang="fr-FR" sz="2000" dirty="0"/>
              <a:t>]</a:t>
            </a:r>
          </a:p>
          <a:p>
            <a:pPr marL="0" indent="0">
              <a:buNone/>
            </a:pPr>
            <a:r>
              <a:rPr lang="fr-FR" sz="2000" dirty="0"/>
              <a:t>[</a:t>
            </a:r>
            <a:r>
              <a:rPr lang="fr-FR" sz="2000" dirty="0" smtClean="0"/>
              <a:t>4,5,6,7,2,8,3,1,9</a:t>
            </a:r>
            <a:r>
              <a:rPr lang="fr-FR" sz="2000" dirty="0"/>
              <a:t>]</a:t>
            </a:r>
          </a:p>
          <a:p>
            <a:pPr marL="0" indent="0">
              <a:buNone/>
            </a:pPr>
            <a:r>
              <a:rPr lang="fr-FR" sz="2000" dirty="0"/>
              <a:t>[</a:t>
            </a:r>
            <a:r>
              <a:rPr lang="fr-FR" sz="2000" dirty="0" smtClean="0"/>
              <a:t>4,5,6,7,2,3,8,1,9</a:t>
            </a:r>
            <a:r>
              <a:rPr lang="fr-FR" sz="2000" dirty="0"/>
              <a:t>]</a:t>
            </a:r>
          </a:p>
          <a:p>
            <a:pPr marL="0" indent="0">
              <a:buNone/>
            </a:pPr>
            <a:r>
              <a:rPr lang="fr-FR" sz="2000" dirty="0"/>
              <a:t>[</a:t>
            </a:r>
            <a:r>
              <a:rPr lang="fr-FR" sz="2000" dirty="0" smtClean="0"/>
              <a:t>4,5,6,7,2,3,1,8,9</a:t>
            </a:r>
            <a:r>
              <a:rPr lang="fr-FR" sz="2000" dirty="0"/>
              <a:t>]</a:t>
            </a:r>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2221711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Tri par </a:t>
            </a:r>
            <a:r>
              <a:rPr lang="fr-FR" dirty="0" smtClean="0"/>
              <a:t>insertion (insertion sort)</a:t>
            </a:r>
            <a:endParaRPr lang="fr-FR" dirty="0"/>
          </a:p>
        </p:txBody>
      </p:sp>
      <p:sp>
        <p:nvSpPr>
          <p:cNvPr id="3" name="Content Placeholder 2"/>
          <p:cNvSpPr>
            <a:spLocks noGrp="1"/>
          </p:cNvSpPr>
          <p:nvPr>
            <p:ph idx="1"/>
          </p:nvPr>
        </p:nvSpPr>
        <p:spPr>
          <a:xfrm>
            <a:off x="685801" y="2142067"/>
            <a:ext cx="5538535" cy="3649133"/>
          </a:xfrm>
        </p:spPr>
        <p:txBody>
          <a:bodyPr>
            <a:normAutofit/>
          </a:bodyPr>
          <a:lstStyle/>
          <a:p>
            <a:pPr marL="0" indent="0">
              <a:buNone/>
            </a:pPr>
            <a:r>
              <a:rPr lang="fr-FR" dirty="0" smtClean="0"/>
              <a:t>On commence par le premier élément.</a:t>
            </a:r>
          </a:p>
          <a:p>
            <a:pPr marL="0" indent="0">
              <a:buNone/>
            </a:pPr>
            <a:r>
              <a:rPr lang="fr-FR" dirty="0" smtClean="0"/>
              <a:t>On ajoute le suivant dans le tableau à la bonne position.</a:t>
            </a:r>
          </a:p>
          <a:p>
            <a:pPr marL="0" indent="0">
              <a:buNone/>
            </a:pPr>
            <a:endParaRPr lang="fr-FR" dirty="0" smtClean="0"/>
          </a:p>
          <a:p>
            <a:pPr marL="0" indent="0">
              <a:buNone/>
            </a:pPr>
            <a:r>
              <a:rPr lang="fr-FR" dirty="0" smtClean="0"/>
              <a:t>A chaque étape on insert un élément dans une liste de n-i élément.</a:t>
            </a:r>
          </a:p>
          <a:p>
            <a:pPr marL="0" indent="0">
              <a:buNone/>
            </a:pPr>
            <a:r>
              <a:rPr lang="fr-FR" dirty="0" smtClean="0"/>
              <a:t>Dans le pire cas, on doit l’insérer à la fin (donc après n-i comparaison), dans le meilleur cas, on l’ajoute dès le début (donc une seule comparaison).</a:t>
            </a:r>
            <a:endParaRPr lang="fr-FR" dirty="0"/>
          </a:p>
          <a:p>
            <a:pPr marL="0" indent="0">
              <a:buNone/>
            </a:pPr>
            <a:r>
              <a:rPr lang="fr-FR" dirty="0" smtClean="0"/>
              <a:t>Pire cas: C(n</a:t>
            </a:r>
            <a:r>
              <a:rPr lang="fr-FR" dirty="0"/>
              <a:t>) = </a:t>
            </a:r>
            <a:r>
              <a:rPr lang="fr-FR" dirty="0" smtClean="0"/>
              <a:t>n + n-1 + n-2 + … +1 = n*(n-1)/2 = O(n²)</a:t>
            </a:r>
          </a:p>
          <a:p>
            <a:pPr marL="0" indent="0">
              <a:buNone/>
            </a:pPr>
            <a:r>
              <a:rPr lang="fr-FR" dirty="0" smtClean="0"/>
              <a:t>Meilleur cas: C(n) = 1 + 1 + … + 1 = n = O(n)</a:t>
            </a:r>
            <a:endParaRPr lang="fr-FR" dirty="0"/>
          </a:p>
        </p:txBody>
      </p:sp>
      <p:sp>
        <p:nvSpPr>
          <p:cNvPr id="4" name="Content Placeholder 2"/>
          <p:cNvSpPr txBox="1">
            <a:spLocks/>
          </p:cNvSpPr>
          <p:nvPr/>
        </p:nvSpPr>
        <p:spPr>
          <a:xfrm>
            <a:off x="8053974" y="2278425"/>
            <a:ext cx="2763252"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sz="2000" dirty="0" smtClean="0"/>
              <a:t>[4,8,7,5,6,9,2,3,1]</a:t>
            </a:r>
          </a:p>
          <a:p>
            <a:pPr marL="0" indent="0">
              <a:buFont typeface="Arial"/>
              <a:buNone/>
            </a:pPr>
            <a:r>
              <a:rPr lang="fr-FR" sz="2000" dirty="0" smtClean="0"/>
              <a:t>[4]</a:t>
            </a:r>
          </a:p>
          <a:p>
            <a:pPr marL="0" indent="0">
              <a:buFont typeface="Arial"/>
              <a:buNone/>
            </a:pPr>
            <a:r>
              <a:rPr lang="fr-FR" sz="2000" dirty="0" smtClean="0"/>
              <a:t>[4,8]</a:t>
            </a:r>
          </a:p>
          <a:p>
            <a:pPr marL="0" indent="0">
              <a:buFont typeface="Arial"/>
              <a:buNone/>
            </a:pPr>
            <a:r>
              <a:rPr lang="fr-FR" sz="2000" dirty="0" smtClean="0"/>
              <a:t>[4,7,8]</a:t>
            </a:r>
          </a:p>
          <a:p>
            <a:pPr marL="0" indent="0">
              <a:buFont typeface="Arial"/>
              <a:buNone/>
            </a:pPr>
            <a:r>
              <a:rPr lang="fr-FR" sz="2000" dirty="0" smtClean="0"/>
              <a:t>[4,5,7,8]</a:t>
            </a:r>
          </a:p>
          <a:p>
            <a:pPr marL="0" indent="0">
              <a:buFont typeface="Arial"/>
              <a:buNone/>
            </a:pPr>
            <a:r>
              <a:rPr lang="fr-FR" sz="2000" dirty="0" smtClean="0"/>
              <a:t>[4,5,6,7,8]</a:t>
            </a:r>
          </a:p>
          <a:p>
            <a:pPr marL="0" indent="0">
              <a:buFont typeface="Arial"/>
              <a:buNone/>
            </a:pPr>
            <a:r>
              <a:rPr lang="fr-FR" sz="2000" dirty="0" smtClean="0"/>
              <a:t>[4,5,6,7,8,9]</a:t>
            </a:r>
          </a:p>
          <a:p>
            <a:pPr marL="0" indent="0">
              <a:buFont typeface="Arial"/>
              <a:buNone/>
            </a:pPr>
            <a:r>
              <a:rPr lang="fr-FR" sz="2000" dirty="0" smtClean="0"/>
              <a:t>[2,4,5,6,7,8,9]</a:t>
            </a:r>
          </a:p>
          <a:p>
            <a:pPr marL="0" indent="0">
              <a:buFont typeface="Arial"/>
              <a:buNone/>
            </a:pPr>
            <a:r>
              <a:rPr lang="fr-FR" sz="2000" dirty="0" smtClean="0"/>
              <a:t>[2,3,4,5,6,7,8,9</a:t>
            </a:r>
          </a:p>
          <a:p>
            <a:pPr marL="0" indent="0">
              <a:buFont typeface="Arial"/>
              <a:buNone/>
            </a:pPr>
            <a:r>
              <a:rPr lang="fr-FR" sz="2000" dirty="0" smtClean="0"/>
              <a:t>[1,2,3,4,5,6,7,8,9]</a:t>
            </a:r>
            <a:endParaRPr lang="fr-FR" sz="2000" dirty="0"/>
          </a:p>
        </p:txBody>
      </p:sp>
    </p:spTree>
    <p:extLst>
      <p:ext uri="{BB962C8B-B14F-4D97-AF65-F5344CB8AC3E}">
        <p14:creationId xmlns:p14="http://schemas.microsoft.com/office/powerpoint/2010/main" val="1259022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Tri </a:t>
            </a:r>
            <a:r>
              <a:rPr lang="fr-FR" dirty="0" smtClean="0"/>
              <a:t>rapide (quick sort)</a:t>
            </a:r>
            <a:endParaRPr lang="fr-FR" dirty="0"/>
          </a:p>
        </p:txBody>
      </p:sp>
      <p:sp>
        <p:nvSpPr>
          <p:cNvPr id="3" name="Content Placeholder 2"/>
          <p:cNvSpPr>
            <a:spLocks noGrp="1"/>
          </p:cNvSpPr>
          <p:nvPr>
            <p:ph idx="1"/>
          </p:nvPr>
        </p:nvSpPr>
        <p:spPr>
          <a:xfrm>
            <a:off x="685802" y="2142067"/>
            <a:ext cx="5570620" cy="3649133"/>
          </a:xfrm>
        </p:spPr>
        <p:txBody>
          <a:bodyPr>
            <a:normAutofit/>
          </a:bodyPr>
          <a:lstStyle/>
          <a:p>
            <a:pPr marL="0" indent="0">
              <a:buNone/>
            </a:pPr>
            <a:r>
              <a:rPr lang="fr-FR" dirty="0" smtClean="0"/>
              <a:t>On prend un élément « au hasard » (appelé le pivot) et on range les autres élément par rapport à celui la.</a:t>
            </a:r>
          </a:p>
          <a:p>
            <a:pPr marL="0" indent="0">
              <a:buNone/>
            </a:pPr>
            <a:r>
              <a:rPr lang="fr-FR" dirty="0"/>
              <a:t/>
            </a:r>
            <a:br>
              <a:rPr lang="fr-FR" dirty="0"/>
            </a:br>
            <a:r>
              <a:rPr lang="fr-FR" dirty="0" smtClean="0"/>
              <a:t>Ensuite, on choisi un pivot pour le sous tableau à gauche et un pour le sous tableau à droite.</a:t>
            </a:r>
          </a:p>
          <a:p>
            <a:pPr marL="0" indent="0">
              <a:buNone/>
            </a:pPr>
            <a:endParaRPr lang="fr-FR" dirty="0" smtClean="0"/>
          </a:p>
          <a:p>
            <a:pPr marL="0" indent="0">
              <a:buNone/>
            </a:pPr>
            <a:r>
              <a:rPr lang="fr-FR" dirty="0" smtClean="0"/>
              <a:t>La complexité dépend de la façon dont on choisi le pivot.</a:t>
            </a:r>
          </a:p>
          <a:p>
            <a:pPr marL="0" indent="0">
              <a:buNone/>
            </a:pPr>
            <a:r>
              <a:rPr lang="fr-FR" dirty="0" smtClean="0"/>
              <a:t>Si le choix est aléatoire on a dans le pire cas: C(n</a:t>
            </a:r>
            <a:r>
              <a:rPr lang="fr-FR" dirty="0"/>
              <a:t>) = O(n²</a:t>
            </a:r>
            <a:r>
              <a:rPr lang="fr-FR" dirty="0" smtClean="0"/>
              <a:t>)</a:t>
            </a:r>
          </a:p>
          <a:p>
            <a:pPr marL="0" indent="0">
              <a:buNone/>
            </a:pPr>
            <a:r>
              <a:rPr lang="fr-FR" dirty="0" smtClean="0"/>
              <a:t>Mais dans le cas moyen: C(n) = O (</a:t>
            </a:r>
            <a:r>
              <a:rPr lang="fr-FR" dirty="0" err="1" smtClean="0"/>
              <a:t>nlog</a:t>
            </a:r>
            <a:r>
              <a:rPr lang="fr-FR" dirty="0" smtClean="0"/>
              <a:t>(n))</a:t>
            </a:r>
            <a:endParaRPr lang="fr-FR" dirty="0"/>
          </a:p>
          <a:p>
            <a:pPr marL="0" indent="0">
              <a:buNone/>
            </a:pPr>
            <a:endParaRPr lang="fr-FR" dirty="0"/>
          </a:p>
        </p:txBody>
      </p:sp>
      <p:sp>
        <p:nvSpPr>
          <p:cNvPr id="5" name="Content Placeholder 2"/>
          <p:cNvSpPr txBox="1">
            <a:spLocks/>
          </p:cNvSpPr>
          <p:nvPr/>
        </p:nvSpPr>
        <p:spPr>
          <a:xfrm>
            <a:off x="8053974" y="2278425"/>
            <a:ext cx="2763252"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fr-FR" sz="2000" dirty="0"/>
              <a:t>[4,8,7,5,6,9,2,3,1</a:t>
            </a:r>
            <a:r>
              <a:rPr lang="fr-FR" sz="2000" dirty="0" smtClean="0"/>
              <a:t>]</a:t>
            </a:r>
          </a:p>
          <a:p>
            <a:pPr marL="0" indent="0">
              <a:buNone/>
            </a:pPr>
            <a:r>
              <a:rPr lang="fr-FR" sz="2000" dirty="0" smtClean="0"/>
              <a:t>Pivot=4</a:t>
            </a:r>
          </a:p>
          <a:p>
            <a:pPr marL="0" indent="0">
              <a:buNone/>
            </a:pPr>
            <a:r>
              <a:rPr lang="fr-FR" sz="2000" dirty="0" smtClean="0"/>
              <a:t>[2,3,1,4,8,7,5,6,9]</a:t>
            </a:r>
          </a:p>
          <a:p>
            <a:pPr marL="0" indent="0">
              <a:buNone/>
            </a:pPr>
            <a:r>
              <a:rPr lang="fr-FR" sz="2000" dirty="0" smtClean="0"/>
              <a:t>Pivot=2</a:t>
            </a:r>
          </a:p>
          <a:p>
            <a:pPr marL="0" indent="0">
              <a:buNone/>
            </a:pPr>
            <a:r>
              <a:rPr lang="fr-FR" sz="2000" dirty="0" smtClean="0"/>
              <a:t>[1,2,3,4,8,7,5,6,9]</a:t>
            </a:r>
            <a:endParaRPr lang="fr-FR" sz="2000" dirty="0"/>
          </a:p>
          <a:p>
            <a:pPr marL="0" indent="0">
              <a:buNone/>
            </a:pPr>
            <a:r>
              <a:rPr lang="fr-FR" sz="2000" dirty="0" smtClean="0"/>
              <a:t>Pivot=6</a:t>
            </a:r>
          </a:p>
          <a:p>
            <a:pPr marL="0" indent="0">
              <a:buNone/>
            </a:pPr>
            <a:r>
              <a:rPr lang="fr-FR" sz="2000" dirty="0"/>
              <a:t>[</a:t>
            </a:r>
            <a:r>
              <a:rPr lang="fr-FR" sz="2000" dirty="0" smtClean="0"/>
              <a:t>1,2,3,4,5,6,8,7,9]</a:t>
            </a:r>
          </a:p>
          <a:p>
            <a:pPr marL="0" indent="0">
              <a:buNone/>
            </a:pPr>
            <a:r>
              <a:rPr lang="fr-FR" sz="2000" dirty="0" smtClean="0"/>
              <a:t>Pivot=8</a:t>
            </a:r>
          </a:p>
          <a:p>
            <a:pPr marL="0" indent="0">
              <a:buNone/>
            </a:pPr>
            <a:r>
              <a:rPr lang="fr-FR" sz="2000" dirty="0"/>
              <a:t>[</a:t>
            </a:r>
            <a:r>
              <a:rPr lang="fr-FR" sz="2000" dirty="0" smtClean="0"/>
              <a:t>1,2,3,4,5,6,7,8,9]</a:t>
            </a:r>
          </a:p>
          <a:p>
            <a:pPr marL="0" indent="0">
              <a:buNone/>
            </a:pPr>
            <a:endParaRPr lang="fr-FR" sz="2000" dirty="0"/>
          </a:p>
        </p:txBody>
      </p:sp>
    </p:spTree>
    <p:extLst>
      <p:ext uri="{BB962C8B-B14F-4D97-AF65-F5344CB8AC3E}">
        <p14:creationId xmlns:p14="http://schemas.microsoft.com/office/powerpoint/2010/main" val="2551563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Tri par fusion</a:t>
            </a:r>
          </a:p>
        </p:txBody>
      </p:sp>
      <p:sp>
        <p:nvSpPr>
          <p:cNvPr id="4" name="Content Placeholder 2"/>
          <p:cNvSpPr txBox="1">
            <a:spLocks/>
          </p:cNvSpPr>
          <p:nvPr/>
        </p:nvSpPr>
        <p:spPr>
          <a:xfrm>
            <a:off x="685802" y="2142067"/>
            <a:ext cx="5570620"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fr-FR" dirty="0" smtClean="0"/>
              <a:t>On divise le tableau en deux. On tri la partie gauche, puis la partie droite et on fusionne le résultat.</a:t>
            </a:r>
          </a:p>
          <a:p>
            <a:pPr marL="0" indent="0">
              <a:buFont typeface="Arial"/>
              <a:buNone/>
            </a:pPr>
            <a:endParaRPr lang="fr-FR" dirty="0"/>
          </a:p>
          <a:p>
            <a:pPr marL="0" indent="0">
              <a:buNone/>
            </a:pPr>
            <a:r>
              <a:rPr lang="fr-FR" dirty="0" err="1" smtClean="0"/>
              <a:t>Compléxité</a:t>
            </a:r>
            <a:r>
              <a:rPr lang="fr-FR" dirty="0" smtClean="0"/>
              <a:t>:</a:t>
            </a:r>
          </a:p>
          <a:p>
            <a:pPr marL="0" indent="0">
              <a:buNone/>
            </a:pPr>
            <a:r>
              <a:rPr lang="fr-FR" dirty="0" smtClean="0"/>
              <a:t>- pire </a:t>
            </a:r>
            <a:r>
              <a:rPr lang="fr-FR" dirty="0"/>
              <a:t>cas: </a:t>
            </a:r>
            <a:r>
              <a:rPr lang="fr-FR" dirty="0" smtClean="0"/>
              <a:t>	C(n</a:t>
            </a:r>
            <a:r>
              <a:rPr lang="fr-FR" dirty="0"/>
              <a:t>) = O (</a:t>
            </a:r>
            <a:r>
              <a:rPr lang="fr-FR" dirty="0" err="1"/>
              <a:t>nlog</a:t>
            </a:r>
            <a:r>
              <a:rPr lang="fr-FR" dirty="0"/>
              <a:t>(n))</a:t>
            </a:r>
          </a:p>
          <a:p>
            <a:pPr marL="0" indent="0">
              <a:buNone/>
            </a:pPr>
            <a:r>
              <a:rPr lang="fr-FR" dirty="0" smtClean="0"/>
              <a:t>- cas moyen : 	C(n</a:t>
            </a:r>
            <a:r>
              <a:rPr lang="fr-FR" dirty="0"/>
              <a:t>) = O (</a:t>
            </a:r>
            <a:r>
              <a:rPr lang="fr-FR" dirty="0" err="1"/>
              <a:t>nlog</a:t>
            </a:r>
            <a:r>
              <a:rPr lang="fr-FR" dirty="0"/>
              <a:t>(n))</a:t>
            </a:r>
          </a:p>
          <a:p>
            <a:pPr marL="0" indent="0">
              <a:buNone/>
            </a:pPr>
            <a:r>
              <a:rPr lang="fr-FR" dirty="0" smtClean="0"/>
              <a:t>- meilleur cas</a:t>
            </a:r>
            <a:r>
              <a:rPr lang="fr-FR" dirty="0"/>
              <a:t>: </a:t>
            </a:r>
            <a:r>
              <a:rPr lang="fr-FR" dirty="0" smtClean="0"/>
              <a:t>	C(n</a:t>
            </a:r>
            <a:r>
              <a:rPr lang="fr-FR" dirty="0"/>
              <a:t>) = O (</a:t>
            </a:r>
            <a:r>
              <a:rPr lang="fr-FR" dirty="0" err="1"/>
              <a:t>nlog</a:t>
            </a:r>
            <a:r>
              <a:rPr lang="fr-FR" dirty="0"/>
              <a:t>(n))</a:t>
            </a:r>
          </a:p>
          <a:p>
            <a:pPr marL="0" indent="0">
              <a:buFont typeface="Arial"/>
              <a:buNone/>
            </a:pPr>
            <a:endParaRPr lang="fr-FR" dirty="0" smtClean="0"/>
          </a:p>
          <a:p>
            <a:pPr marL="0" indent="0">
              <a:buFont typeface="Arial"/>
              <a:buNone/>
            </a:pPr>
            <a:endParaRPr lang="fr-FR" dirty="0"/>
          </a:p>
          <a:p>
            <a:pPr marL="0" indent="0">
              <a:buFont typeface="Arial"/>
              <a:buNone/>
            </a:pPr>
            <a:endParaRPr lang="fr-FR" dirty="0" smtClean="0"/>
          </a:p>
        </p:txBody>
      </p:sp>
      <p:sp>
        <p:nvSpPr>
          <p:cNvPr id="5" name="Content Placeholder 2"/>
          <p:cNvSpPr txBox="1">
            <a:spLocks/>
          </p:cNvSpPr>
          <p:nvPr/>
        </p:nvSpPr>
        <p:spPr>
          <a:xfrm>
            <a:off x="8053974" y="2278425"/>
            <a:ext cx="3817184"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fr-FR" sz="2000" dirty="0"/>
              <a:t>[4,8,7,5,6,9,2,3,1</a:t>
            </a:r>
            <a:r>
              <a:rPr lang="fr-FR" sz="2000" dirty="0" smtClean="0"/>
              <a:t>]</a:t>
            </a:r>
            <a:endParaRPr lang="fr-FR" sz="2000" dirty="0"/>
          </a:p>
          <a:p>
            <a:pPr marL="0" indent="0">
              <a:buNone/>
            </a:pPr>
            <a:r>
              <a:rPr lang="fr-FR" sz="2000" dirty="0">
                <a:solidFill>
                  <a:srgbClr val="FFFF00"/>
                </a:solidFill>
              </a:rPr>
              <a:t>[</a:t>
            </a:r>
            <a:r>
              <a:rPr lang="fr-FR" sz="2000" dirty="0" smtClean="0">
                <a:solidFill>
                  <a:srgbClr val="FFFF00"/>
                </a:solidFill>
              </a:rPr>
              <a:t>4,8,7,5,6]</a:t>
            </a:r>
            <a:r>
              <a:rPr lang="fr-FR" sz="2000" dirty="0" smtClean="0"/>
              <a:t>   		 </a:t>
            </a:r>
            <a:r>
              <a:rPr lang="fr-FR" sz="2000" dirty="0" smtClean="0">
                <a:solidFill>
                  <a:srgbClr val="00B0F0"/>
                </a:solidFill>
              </a:rPr>
              <a:t>[9,2,3,1]</a:t>
            </a:r>
          </a:p>
          <a:p>
            <a:pPr marL="0" indent="0">
              <a:buNone/>
            </a:pPr>
            <a:r>
              <a:rPr lang="fr-FR" sz="2000" dirty="0" smtClean="0">
                <a:solidFill>
                  <a:srgbClr val="FFFFCC"/>
                </a:solidFill>
              </a:rPr>
              <a:t>[4,8]  </a:t>
            </a:r>
            <a:r>
              <a:rPr lang="fr-FR" sz="2000" dirty="0">
                <a:solidFill>
                  <a:srgbClr val="FFFFCC"/>
                </a:solidFill>
              </a:rPr>
              <a:t> </a:t>
            </a:r>
            <a:r>
              <a:rPr lang="fr-FR" sz="2000" dirty="0" smtClean="0">
                <a:solidFill>
                  <a:srgbClr val="FFFFCC"/>
                </a:solidFill>
              </a:rPr>
              <a:t>  </a:t>
            </a:r>
            <a:r>
              <a:rPr lang="fr-FR" sz="2000" dirty="0" smtClean="0">
                <a:solidFill>
                  <a:srgbClr val="FFC000"/>
                </a:solidFill>
              </a:rPr>
              <a:t>[7,5,6]   	 </a:t>
            </a:r>
            <a:r>
              <a:rPr lang="fr-FR" sz="2000" dirty="0" smtClean="0">
                <a:solidFill>
                  <a:schemeClr val="accent2">
                    <a:lumMod val="40000"/>
                    <a:lumOff val="60000"/>
                  </a:schemeClr>
                </a:solidFill>
              </a:rPr>
              <a:t>[9,2]     </a:t>
            </a:r>
            <a:r>
              <a:rPr lang="fr-FR" sz="2000" dirty="0" smtClean="0">
                <a:solidFill>
                  <a:schemeClr val="bg2">
                    <a:lumMod val="40000"/>
                    <a:lumOff val="60000"/>
                  </a:schemeClr>
                </a:solidFill>
              </a:rPr>
              <a:t>[3,1]</a:t>
            </a:r>
          </a:p>
          <a:p>
            <a:pPr marL="0" indent="0">
              <a:buNone/>
            </a:pPr>
            <a:r>
              <a:rPr lang="fr-FR" sz="2000" dirty="0">
                <a:solidFill>
                  <a:schemeClr val="accent5">
                    <a:lumMod val="20000"/>
                    <a:lumOff val="80000"/>
                  </a:schemeClr>
                </a:solidFill>
              </a:rPr>
              <a:t>[4] </a:t>
            </a:r>
            <a:r>
              <a:rPr lang="fr-FR" sz="2000" dirty="0" smtClean="0">
                <a:solidFill>
                  <a:schemeClr val="accent5">
                    <a:lumMod val="40000"/>
                    <a:lumOff val="60000"/>
                  </a:schemeClr>
                </a:solidFill>
              </a:rPr>
              <a:t>[8]  </a:t>
            </a:r>
            <a:r>
              <a:rPr lang="fr-FR" sz="2000" dirty="0" smtClean="0">
                <a:solidFill>
                  <a:schemeClr val="accent5">
                    <a:lumMod val="60000"/>
                    <a:lumOff val="40000"/>
                  </a:schemeClr>
                </a:solidFill>
              </a:rPr>
              <a:t>[7] </a:t>
            </a:r>
            <a:r>
              <a:rPr lang="fr-FR" sz="2000" dirty="0" smtClean="0">
                <a:solidFill>
                  <a:srgbClr val="FFC000"/>
                </a:solidFill>
              </a:rPr>
              <a:t>[5,6]     </a:t>
            </a:r>
            <a:r>
              <a:rPr lang="fr-FR" sz="2000" dirty="0" smtClean="0">
                <a:solidFill>
                  <a:schemeClr val="accent2">
                    <a:lumMod val="20000"/>
                    <a:lumOff val="80000"/>
                  </a:schemeClr>
                </a:solidFill>
              </a:rPr>
              <a:t>[9]</a:t>
            </a:r>
            <a:r>
              <a:rPr lang="fr-FR" sz="2000" dirty="0" smtClean="0"/>
              <a:t> </a:t>
            </a:r>
            <a:r>
              <a:rPr lang="fr-FR" sz="2000" dirty="0" smtClean="0">
                <a:solidFill>
                  <a:schemeClr val="accent2">
                    <a:lumMod val="40000"/>
                    <a:lumOff val="60000"/>
                  </a:schemeClr>
                </a:solidFill>
              </a:rPr>
              <a:t>[2]   </a:t>
            </a:r>
            <a:r>
              <a:rPr lang="fr-FR" sz="2000" dirty="0" smtClean="0">
                <a:solidFill>
                  <a:schemeClr val="accent2">
                    <a:lumMod val="60000"/>
                    <a:lumOff val="40000"/>
                  </a:schemeClr>
                </a:solidFill>
              </a:rPr>
              <a:t>[3] </a:t>
            </a:r>
            <a:r>
              <a:rPr lang="fr-FR" sz="2000" dirty="0" smtClean="0">
                <a:solidFill>
                  <a:schemeClr val="accent2"/>
                </a:solidFill>
              </a:rPr>
              <a:t>[1]</a:t>
            </a:r>
          </a:p>
          <a:p>
            <a:pPr marL="0" indent="0">
              <a:buNone/>
            </a:pPr>
            <a:r>
              <a:rPr lang="fr-FR" sz="2000" dirty="0">
                <a:solidFill>
                  <a:srgbClr val="FFFFCC"/>
                </a:solidFill>
              </a:rPr>
              <a:t>[4,8]     </a:t>
            </a:r>
            <a:r>
              <a:rPr lang="fr-FR" sz="2000" dirty="0">
                <a:solidFill>
                  <a:srgbClr val="FFC000"/>
                </a:solidFill>
              </a:rPr>
              <a:t>[5,6,7]     </a:t>
            </a:r>
            <a:r>
              <a:rPr lang="fr-FR" sz="2000" dirty="0" smtClean="0"/>
              <a:t>	</a:t>
            </a:r>
            <a:r>
              <a:rPr lang="fr-FR" sz="2000" dirty="0">
                <a:solidFill>
                  <a:schemeClr val="accent2">
                    <a:lumMod val="40000"/>
                    <a:lumOff val="60000"/>
                  </a:schemeClr>
                </a:solidFill>
              </a:rPr>
              <a:t>[2,9]      </a:t>
            </a:r>
            <a:r>
              <a:rPr lang="fr-FR" sz="2000" dirty="0">
                <a:solidFill>
                  <a:schemeClr val="bg2">
                    <a:lumMod val="40000"/>
                    <a:lumOff val="60000"/>
                  </a:schemeClr>
                </a:solidFill>
              </a:rPr>
              <a:t>[1,3]</a:t>
            </a:r>
          </a:p>
          <a:p>
            <a:pPr marL="0" indent="0">
              <a:buNone/>
            </a:pPr>
            <a:r>
              <a:rPr lang="fr-FR" sz="2000" dirty="0">
                <a:solidFill>
                  <a:srgbClr val="FFFF00"/>
                </a:solidFill>
              </a:rPr>
              <a:t>[4,5,6,7,8]      </a:t>
            </a:r>
            <a:r>
              <a:rPr lang="fr-FR" sz="2000" dirty="0" smtClean="0"/>
              <a:t>	</a:t>
            </a:r>
            <a:r>
              <a:rPr lang="fr-FR" sz="2000" dirty="0">
                <a:solidFill>
                  <a:srgbClr val="00B0F0"/>
                </a:solidFill>
              </a:rPr>
              <a:t>[1,2,3,9]</a:t>
            </a:r>
          </a:p>
          <a:p>
            <a:pPr marL="0" indent="0">
              <a:buNone/>
            </a:pPr>
            <a:r>
              <a:rPr lang="fr-FR" sz="2000" dirty="0"/>
              <a:t>[1,2,3,4,5,6,7,8,9</a:t>
            </a:r>
            <a:r>
              <a:rPr lang="fr-FR" sz="2000" dirty="0" smtClean="0"/>
              <a:t>]</a:t>
            </a:r>
            <a:endParaRPr lang="fr-FR" sz="2000" dirty="0"/>
          </a:p>
        </p:txBody>
      </p:sp>
      <p:pic>
        <p:nvPicPr>
          <p:cNvPr id="1027" name="Picture 3"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Voir et modifier les données sur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49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8985</TotalTime>
  <Words>753</Words>
  <Application>Microsoft Office PowerPoint</Application>
  <PresentationFormat>Grand écran</PresentationFormat>
  <Paragraphs>139</Paragraphs>
  <Slides>12</Slides>
  <Notes>11</Notes>
  <HiddenSlides>0</HiddenSlides>
  <MMClips>1</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Celestial</vt:lpstr>
      <vt:lpstr>Complexité</vt:lpstr>
      <vt:lpstr>Algorithme de tris</vt:lpstr>
      <vt:lpstr>La complexité</vt:lpstr>
      <vt:lpstr>La complexité</vt:lpstr>
      <vt:lpstr>Présentation PowerPoint</vt:lpstr>
      <vt:lpstr>Tri par propagation (tri à bulle/bubble sort)</vt:lpstr>
      <vt:lpstr>Tri par insertion (insertion sort)</vt:lpstr>
      <vt:lpstr>Tri rapide (quick sort)</vt:lpstr>
      <vt:lpstr>Tri par fusion</vt:lpstr>
      <vt:lpstr>En résumé</vt:lpstr>
      <vt:lpstr>EN pratique</vt:lpstr>
      <vt:lpstr>EN pratique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cours Programmation &amp; Algo</dc:title>
  <dc:creator>didier</dc:creator>
  <cp:lastModifiedBy>Aurelien DIDIER</cp:lastModifiedBy>
  <cp:revision>246</cp:revision>
  <dcterms:created xsi:type="dcterms:W3CDTF">2020-09-25T17:37:33Z</dcterms:created>
  <dcterms:modified xsi:type="dcterms:W3CDTF">2021-11-09T06:48:10Z</dcterms:modified>
</cp:coreProperties>
</file>