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0" r:id="rId3"/>
    <p:sldId id="273" r:id="rId4"/>
    <p:sldId id="267" r:id="rId5"/>
    <p:sldId id="268" r:id="rId6"/>
    <p:sldId id="265" r:id="rId7"/>
    <p:sldId id="266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84504" autoAdjust="0"/>
  </p:normalViewPr>
  <p:slideViewPr>
    <p:cSldViewPr snapToGrid="0">
      <p:cViewPr varScale="1">
        <p:scale>
          <a:sx n="49" d="100"/>
          <a:sy n="49" d="100"/>
        </p:scale>
        <p:origin x="864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EBA6-EEF3-4F03-8EDB-ED56D974A7AB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41A5-3748-45B3-A8C6-983AB0CEB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0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1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2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7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6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6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6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C5CF9-8F12-4BAE-879A-BE7F35A58DF3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nalyse_des_exigences" TargetMode="External"/><Relationship Id="rId2" Type="http://schemas.openxmlformats.org/officeDocument/2006/relationships/hyperlink" Target="https://fr.wikipedia.org/wiki/Exigence_(ing%C3%A9nieri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Mise_en_%C5%93uvre" TargetMode="External"/><Relationship Id="rId4" Type="http://schemas.openxmlformats.org/officeDocument/2006/relationships/hyperlink" Target="https://fr.wikipedia.org/wiki/Cahier_des_charges_fonctionne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rchitecture_(informatique)" TargetMode="External"/><Relationship Id="rId2" Type="http://schemas.openxmlformats.org/officeDocument/2006/relationships/hyperlink" Target="https://fr.wikipedia.org/wiki/Cas_d'utilis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fr.wikipedia.org/wiki/UML_(informatique)" TargetMode="External"/><Relationship Id="rId4" Type="http://schemas.openxmlformats.org/officeDocument/2006/relationships/hyperlink" Target="https://fr.wikipedia.org/wiki/Mod%C3%A8le_(informatique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 de programmation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en cascade / Cycle en V / Traditionnel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2480" y="1981200"/>
            <a:ext cx="10024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fr-FR" sz="2200" i="1" u="sng" dirty="0">
                <a:hlinkClick r:id="rId2" tooltip="Exigence (ingénierie)"/>
              </a:rPr>
              <a:t>Exigences</a:t>
            </a:r>
            <a:r>
              <a:rPr lang="fr-FR" sz="2200" i="1" dirty="0"/>
              <a:t> </a:t>
            </a:r>
            <a:r>
              <a:rPr lang="fr-FR" sz="2200" i="1" dirty="0" smtClean="0"/>
              <a:t>(ce qu’on attend du logiciel): </a:t>
            </a:r>
            <a:r>
              <a:rPr lang="fr-FR" sz="2200" i="1" dirty="0"/>
              <a:t>les exigences font l'objet d'une expression des </a:t>
            </a:r>
            <a:r>
              <a:rPr lang="fr-FR" sz="2200" i="1" dirty="0" smtClean="0"/>
              <a:t>besoins</a:t>
            </a:r>
          </a:p>
          <a:p>
            <a:pPr>
              <a:buFont typeface="+mj-lt"/>
              <a:buAutoNum type="arabicPeriod"/>
            </a:pPr>
            <a:endParaRPr lang="fr-FR" sz="2200" i="1" dirty="0"/>
          </a:p>
          <a:p>
            <a:pPr>
              <a:buFont typeface="+mj-lt"/>
              <a:buAutoNum type="arabicPeriod"/>
            </a:pPr>
            <a:r>
              <a:rPr lang="fr-FR" sz="2200" i="1" dirty="0" smtClean="0">
                <a:hlinkClick r:id="rId3" tooltip="Analyse des exigences"/>
              </a:rPr>
              <a:t>Analyse</a:t>
            </a:r>
            <a:r>
              <a:rPr lang="fr-FR" sz="2200" i="1" dirty="0"/>
              <a:t> : les exigences sont analysées pour établir un </a:t>
            </a:r>
            <a:r>
              <a:rPr lang="fr-FR" sz="2200" i="1" dirty="0">
                <a:hlinkClick r:id="rId4" tooltip="Cahier des charges fonctionnel"/>
              </a:rPr>
              <a:t>cahier des charges </a:t>
            </a:r>
            <a:r>
              <a:rPr lang="fr-FR" sz="2200" i="1" dirty="0" smtClean="0">
                <a:hlinkClick r:id="rId4" tooltip="Cahier des charges fonctionnel"/>
              </a:rPr>
              <a:t>fonctionnel</a:t>
            </a:r>
            <a:endParaRPr lang="fr-FR" sz="2200" i="1" dirty="0" smtClean="0"/>
          </a:p>
          <a:p>
            <a:pPr>
              <a:buFont typeface="+mj-lt"/>
              <a:buAutoNum type="arabicPeriod"/>
            </a:pPr>
            <a:endParaRPr lang="fr-FR" sz="2200" i="1" dirty="0"/>
          </a:p>
          <a:p>
            <a:pPr>
              <a:buFont typeface="+mj-lt"/>
              <a:buAutoNum type="arabicPeriod"/>
            </a:pPr>
            <a:r>
              <a:rPr lang="fr-FR" sz="2200" i="1" dirty="0"/>
              <a:t>Conception </a:t>
            </a:r>
            <a:r>
              <a:rPr lang="fr-FR" sz="2200" i="1" dirty="0" smtClean="0"/>
              <a:t>: </a:t>
            </a:r>
            <a:r>
              <a:rPr lang="fr-FR" sz="2200" i="1" dirty="0"/>
              <a:t>le produit est conçu et spécifié de sorte à pouvoir être </a:t>
            </a:r>
            <a:r>
              <a:rPr lang="fr-FR" sz="2200" i="1" dirty="0" smtClean="0"/>
              <a:t>réalisé</a:t>
            </a:r>
          </a:p>
          <a:p>
            <a:pPr>
              <a:buFont typeface="+mj-lt"/>
              <a:buAutoNum type="arabicPeriod"/>
            </a:pPr>
            <a:endParaRPr lang="fr-FR" sz="2200" i="1" dirty="0"/>
          </a:p>
          <a:p>
            <a:pPr>
              <a:buFont typeface="+mj-lt"/>
              <a:buAutoNum type="arabicPeriod"/>
            </a:pPr>
            <a:r>
              <a:rPr lang="fr-FR" sz="2200" i="1" dirty="0">
                <a:hlinkClick r:id="rId5" tooltip="Mise en œuvre"/>
              </a:rPr>
              <a:t>Mise en œuvre</a:t>
            </a:r>
            <a:r>
              <a:rPr lang="fr-FR" sz="2200" i="1" dirty="0"/>
              <a:t> : le produit est réalisé sur la base des </a:t>
            </a:r>
            <a:r>
              <a:rPr lang="fr-FR" sz="2200" i="1" dirty="0" smtClean="0"/>
              <a:t>spécifications</a:t>
            </a:r>
          </a:p>
          <a:p>
            <a:pPr>
              <a:buFont typeface="+mj-lt"/>
              <a:buAutoNum type="arabicPeriod"/>
            </a:pPr>
            <a:endParaRPr lang="fr-FR" sz="2200" i="1" dirty="0"/>
          </a:p>
          <a:p>
            <a:pPr>
              <a:buFont typeface="+mj-lt"/>
              <a:buAutoNum type="arabicPeriod"/>
            </a:pPr>
            <a:r>
              <a:rPr lang="fr-FR" sz="2200" i="1" dirty="0"/>
              <a:t>Validation : le produit est testé et vérifié et sa conformité aux exigences est </a:t>
            </a:r>
            <a:r>
              <a:rPr lang="fr-FR" sz="2200" i="1" dirty="0" smtClean="0"/>
              <a:t>validée</a:t>
            </a:r>
          </a:p>
          <a:p>
            <a:pPr>
              <a:buFont typeface="+mj-lt"/>
              <a:buAutoNum type="arabicPeriod"/>
            </a:pPr>
            <a:endParaRPr lang="fr-FR" sz="2200" i="1" dirty="0"/>
          </a:p>
          <a:p>
            <a:pPr>
              <a:buFont typeface="+mj-lt"/>
              <a:buAutoNum type="arabicPeriod"/>
            </a:pPr>
            <a:r>
              <a:rPr lang="fr-FR" sz="2200" i="1" dirty="0"/>
              <a:t>Mise en service : le produit est installé, les préparatifs pour sa mise en service sont organisés, puis le produit est </a:t>
            </a:r>
            <a:r>
              <a:rPr lang="fr-FR" sz="2200" i="1" dirty="0" smtClean="0"/>
              <a:t>utilisé</a:t>
            </a:r>
            <a:endParaRPr lang="fr-FR" sz="2200" i="1" dirty="0"/>
          </a:p>
        </p:txBody>
      </p:sp>
    </p:spTree>
    <p:extLst>
      <p:ext uri="{BB962C8B-B14F-4D97-AF65-F5344CB8AC3E}">
        <p14:creationId xmlns:p14="http://schemas.microsoft.com/office/powerpoint/2010/main" val="58349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6240" y="1574800"/>
            <a:ext cx="1141984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en 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6" y="1605280"/>
            <a:ext cx="11262657" cy="48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unifié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2480" y="1981200"/>
            <a:ext cx="54389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Démarche </a:t>
            </a:r>
            <a:r>
              <a:rPr lang="fr-FR" sz="2400" dirty="0"/>
              <a:t>itérative et incrémentale, pilotée par les </a:t>
            </a:r>
            <a:r>
              <a:rPr lang="fr-FR" sz="2400" dirty="0">
                <a:hlinkClick r:id="rId2" tooltip="Cas d'utilisation"/>
              </a:rPr>
              <a:t>cas d'utilisation</a:t>
            </a:r>
            <a:r>
              <a:rPr lang="fr-FR" sz="2400" dirty="0"/>
              <a:t>, et centrée sur </a:t>
            </a:r>
            <a:r>
              <a:rPr lang="fr-FR" sz="2400" dirty="0">
                <a:hlinkClick r:id="rId3" tooltip="Architecture (informatique)"/>
              </a:rPr>
              <a:t>l'architecture</a:t>
            </a:r>
            <a:r>
              <a:rPr lang="fr-FR" sz="2400" dirty="0"/>
              <a:t> et les </a:t>
            </a:r>
            <a:r>
              <a:rPr lang="fr-FR" sz="2400" dirty="0">
                <a:hlinkClick r:id="rId4" tooltip="Modèle (informatique)"/>
              </a:rPr>
              <a:t>modèles</a:t>
            </a:r>
            <a:r>
              <a:rPr lang="fr-FR" sz="2400" dirty="0"/>
              <a:t> </a:t>
            </a:r>
            <a:r>
              <a:rPr lang="fr-FR" sz="2400" dirty="0">
                <a:hlinkClick r:id="rId5" tooltip="UML (informatique)"/>
              </a:rPr>
              <a:t>UML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Penser à une architecture robuste, extensible et assez générique qui puisse satisfaire le besoin demandé et qui soit également évolutive.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874" y="1981200"/>
            <a:ext cx="5754290" cy="34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9733" y="1727200"/>
            <a:ext cx="10109200" cy="4080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unifié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" y="978239"/>
            <a:ext cx="1081904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504861"/>
          </a:xfrm>
        </p:spPr>
        <p:txBody>
          <a:bodyPr/>
          <a:lstStyle/>
          <a:p>
            <a:r>
              <a:rPr lang="fr-FR" b="1" dirty="0"/>
              <a:t>Test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 smtClean="0"/>
              <a:t>development</a:t>
            </a:r>
            <a:r>
              <a:rPr lang="fr-FR" b="1" dirty="0" smtClean="0"/>
              <a:t> (TDD)</a:t>
            </a:r>
            <a:endParaRPr lang="fr-FR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5801" y="21144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3400" y="1897793"/>
            <a:ext cx="10866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	- Test </a:t>
            </a:r>
            <a:r>
              <a:rPr lang="fr-FR" sz="2400" i="1" dirty="0" err="1" smtClean="0"/>
              <a:t>Driven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Development</a:t>
            </a:r>
            <a:endParaRPr lang="fr-FR" sz="2400" i="1" dirty="0" smtClean="0"/>
          </a:p>
          <a:p>
            <a:r>
              <a:rPr lang="fr-FR" sz="2400" i="1" dirty="0" smtClean="0"/>
              <a:t>	- </a:t>
            </a:r>
            <a:r>
              <a:rPr lang="fr-FR" sz="2400" i="1" dirty="0" err="1" smtClean="0"/>
              <a:t>Extreme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programming</a:t>
            </a:r>
            <a:endParaRPr lang="fr-FR" sz="2400" i="1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</a:t>
            </a:r>
            <a:r>
              <a:rPr lang="fr-FR" sz="2400" i="1" dirty="0" err="1" smtClean="0"/>
              <a:t>Scrum</a:t>
            </a:r>
            <a:endParaRPr lang="fr-FR" sz="2400" i="1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Modèle en cascade</a:t>
            </a:r>
            <a:endParaRPr lang="fr-FR" sz="2400" i="1" dirty="0"/>
          </a:p>
          <a:p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356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504861"/>
          </a:xfrm>
        </p:spPr>
        <p:txBody>
          <a:bodyPr/>
          <a:lstStyle/>
          <a:p>
            <a:r>
              <a:rPr lang="fr-FR" b="1" dirty="0"/>
              <a:t>Test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 smtClean="0"/>
              <a:t>development</a:t>
            </a:r>
            <a:r>
              <a:rPr lang="fr-FR" b="1" dirty="0" smtClean="0"/>
              <a:t> (TDD)</a:t>
            </a:r>
            <a:endParaRPr lang="fr-FR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5801" y="21144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3400" y="1897793"/>
            <a:ext cx="10866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En français, développement dirigé </a:t>
            </a:r>
            <a:r>
              <a:rPr lang="fr-FR" sz="2400" i="1" dirty="0"/>
              <a:t>par les </a:t>
            </a:r>
            <a:r>
              <a:rPr lang="fr-FR" sz="2400" i="1" dirty="0" smtClean="0"/>
              <a:t>tests </a:t>
            </a:r>
          </a:p>
          <a:p>
            <a:endParaRPr lang="fr-FR" sz="2400" i="1" dirty="0" smtClean="0"/>
          </a:p>
          <a:p>
            <a:r>
              <a:rPr lang="fr-FR" sz="2400" i="1" dirty="0" smtClean="0"/>
              <a:t>Ecrire les tests unitaires avant de commencer à coder: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On ajoute un test unitaire (en échec au début)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On écrit le code qui permet de faire en sorte que le test passe (pas plus).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On recommence avec une nouvelle fonctionnalité.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893629"/>
            <a:ext cx="4201111" cy="14194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59400" y="4804171"/>
            <a:ext cx="5901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De quoi à t’on besoin pour que ce code fonctionne?</a:t>
            </a:r>
          </a:p>
        </p:txBody>
      </p:sp>
    </p:spTree>
    <p:extLst>
      <p:ext uri="{BB962C8B-B14F-4D97-AF65-F5344CB8AC3E}">
        <p14:creationId xmlns:p14="http://schemas.microsoft.com/office/powerpoint/2010/main" val="31364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504861"/>
          </a:xfrm>
        </p:spPr>
        <p:txBody>
          <a:bodyPr/>
          <a:lstStyle/>
          <a:p>
            <a:r>
              <a:rPr lang="fr-FR" b="1" dirty="0"/>
              <a:t>Test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 smtClean="0"/>
              <a:t>development</a:t>
            </a:r>
            <a:r>
              <a:rPr lang="fr-FR" b="1" dirty="0" smtClean="0"/>
              <a:t> (TDD)</a:t>
            </a:r>
            <a:endParaRPr lang="fr-FR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5801" y="21144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1629"/>
            <a:ext cx="8513854" cy="49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504861"/>
          </a:xfrm>
        </p:spPr>
        <p:txBody>
          <a:bodyPr/>
          <a:lstStyle/>
          <a:p>
            <a:r>
              <a:rPr lang="fr-FR" b="1" dirty="0"/>
              <a:t>Test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 smtClean="0"/>
              <a:t>development</a:t>
            </a:r>
            <a:r>
              <a:rPr lang="fr-FR" b="1" dirty="0" smtClean="0"/>
              <a:t> (TDD)</a:t>
            </a:r>
            <a:endParaRPr lang="fr-FR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5801" y="21144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897793"/>
            <a:ext cx="10866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Intérêt:</a:t>
            </a:r>
          </a:p>
          <a:p>
            <a:r>
              <a:rPr lang="fr-FR" sz="2400" i="1" dirty="0" smtClean="0"/>
              <a:t>	- Avoir un programme robuste car entièrement tester, donc les régressions et bugs sont en grande parties éviter lors des évolutions.</a:t>
            </a:r>
          </a:p>
          <a:p>
            <a:endParaRPr lang="fr-FR" sz="2400" i="1" dirty="0"/>
          </a:p>
          <a:p>
            <a:r>
              <a:rPr lang="fr-FR" sz="2400" i="1" dirty="0" err="1" smtClean="0"/>
              <a:t>Incinvénient</a:t>
            </a:r>
            <a:r>
              <a:rPr lang="fr-FR" sz="2400" i="1" dirty="0" smtClean="0"/>
              <a:t>: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Parfois couteux à mettre en place.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Nécessite des </a:t>
            </a:r>
            <a:r>
              <a:rPr lang="fr-FR" sz="2400" i="1" dirty="0" err="1" smtClean="0"/>
              <a:t>frameworks</a:t>
            </a:r>
            <a:r>
              <a:rPr lang="fr-FR" sz="2400" i="1" dirty="0" smtClean="0"/>
              <a:t> de test adapté.</a:t>
            </a:r>
            <a:endParaRPr lang="fr-FR" sz="2400" i="1" dirty="0"/>
          </a:p>
          <a:p>
            <a:r>
              <a:rPr lang="fr-FR" sz="2400" i="1" dirty="0"/>
              <a:t>	- </a:t>
            </a:r>
            <a:r>
              <a:rPr lang="fr-FR" sz="2400" i="1" dirty="0" smtClean="0"/>
              <a:t>Pas forcément adapté au domaine du JV.</a:t>
            </a:r>
          </a:p>
        </p:txBody>
      </p:sp>
    </p:spTree>
    <p:extLst>
      <p:ext uri="{BB962C8B-B14F-4D97-AF65-F5344CB8AC3E}">
        <p14:creationId xmlns:p14="http://schemas.microsoft.com/office/powerpoint/2010/main" val="35990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88255"/>
            <a:ext cx="10131425" cy="1456267"/>
          </a:xfrm>
        </p:spPr>
        <p:txBody>
          <a:bodyPr/>
          <a:lstStyle/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(XP)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1446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897793"/>
            <a:ext cx="10866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dirty="0" smtClean="0"/>
              <a:t>dapté </a:t>
            </a:r>
            <a:r>
              <a:rPr lang="fr-FR" sz="2400" dirty="0"/>
              <a:t>aux équipes réduites avec des besoins changeants. XP pousse à l'extrême des principes simples. </a:t>
            </a:r>
            <a:endParaRPr lang="fr-FR" sz="2400" dirty="0" smtClean="0"/>
          </a:p>
          <a:p>
            <a:r>
              <a:rPr lang="fr-FR" sz="2400" i="1" dirty="0"/>
              <a:t>	</a:t>
            </a:r>
            <a:r>
              <a:rPr lang="fr-FR" sz="2400" i="1" dirty="0" smtClean="0"/>
              <a:t>- Programmation en binôme</a:t>
            </a:r>
            <a:endParaRPr lang="fr-FR" sz="2400" i="1" dirty="0"/>
          </a:p>
          <a:p>
            <a:r>
              <a:rPr lang="fr-FR" sz="2400" i="1" dirty="0" smtClean="0"/>
              <a:t>	- Revue de code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Evolution et intégration continue (livré au client après chaque modification pour qu’il test si le résultat lui convient).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Tests après ajout des fonctionnalités.</a:t>
            </a:r>
            <a:endParaRPr lang="fr-FR" sz="2400" i="1" dirty="0"/>
          </a:p>
          <a:p>
            <a:r>
              <a:rPr lang="fr-FR" sz="2400" i="1" dirty="0" smtClean="0"/>
              <a:t>	- Réalisés les taches de manière simple, puis optimiser lorsque cela fonctionne et que l’on a besoin.</a:t>
            </a:r>
          </a:p>
        </p:txBody>
      </p:sp>
    </p:spTree>
    <p:extLst>
      <p:ext uri="{BB962C8B-B14F-4D97-AF65-F5344CB8AC3E}">
        <p14:creationId xmlns:p14="http://schemas.microsoft.com/office/powerpoint/2010/main" val="5777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965325"/>
            <a:ext cx="12192000" cy="2927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911234"/>
            <a:ext cx="10866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=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325"/>
            <a:ext cx="12192000" cy="292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28534"/>
            <a:ext cx="11734800" cy="28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3400" y="1897793"/>
            <a:ext cx="10866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Equivalent de l’</a:t>
            </a:r>
            <a:r>
              <a:rPr lang="fr-FR" sz="2400" i="1" dirty="0" err="1" smtClean="0"/>
              <a:t>extreme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programming</a:t>
            </a:r>
            <a:r>
              <a:rPr lang="fr-FR" sz="2400" i="1" dirty="0" smtClean="0"/>
              <a:t> mais avec une organisation différente.</a:t>
            </a:r>
          </a:p>
          <a:p>
            <a:r>
              <a:rPr lang="fr-FR" sz="2400" i="1" dirty="0" smtClean="0"/>
              <a:t>	- Sprint planning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</a:t>
            </a:r>
            <a:r>
              <a:rPr lang="fr-FR" sz="2400" i="1" dirty="0"/>
              <a:t>S</a:t>
            </a:r>
            <a:r>
              <a:rPr lang="fr-FR" sz="2400" i="1" dirty="0" smtClean="0"/>
              <a:t>print </a:t>
            </a:r>
            <a:r>
              <a:rPr lang="fr-FR" sz="2400" i="1" dirty="0" err="1" smtClean="0"/>
              <a:t>review</a:t>
            </a:r>
            <a:endParaRPr lang="fr-FR" sz="2400" i="1" dirty="0"/>
          </a:p>
          <a:p>
            <a:r>
              <a:rPr lang="fr-FR" sz="2400" i="1" dirty="0" smtClean="0"/>
              <a:t>	- </a:t>
            </a:r>
            <a:r>
              <a:rPr lang="fr-FR" sz="2400" i="1" dirty="0" err="1" smtClean="0"/>
              <a:t>Scrum</a:t>
            </a:r>
            <a:r>
              <a:rPr lang="fr-FR" sz="2400" i="1" dirty="0" smtClean="0"/>
              <a:t> master</a:t>
            </a:r>
          </a:p>
          <a:p>
            <a:r>
              <a:rPr lang="fr-FR" sz="2400" i="1" dirty="0"/>
              <a:t>	</a:t>
            </a:r>
            <a:r>
              <a:rPr lang="fr-FR" sz="2400" i="1" dirty="0" smtClean="0"/>
              <a:t>- …</a:t>
            </a:r>
          </a:p>
          <a:p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9359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83" y="2141538"/>
            <a:ext cx="9373258" cy="3649662"/>
          </a:xfrm>
        </p:spPr>
      </p:pic>
    </p:spTree>
    <p:extLst>
      <p:ext uri="{BB962C8B-B14F-4D97-AF65-F5344CB8AC3E}">
        <p14:creationId xmlns:p14="http://schemas.microsoft.com/office/powerpoint/2010/main" val="72119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17024</TotalTime>
  <Words>160</Words>
  <Application>Microsoft Office PowerPoint</Application>
  <PresentationFormat>Grand écran</PresentationFormat>
  <Paragraphs>62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Méthode de programmation</vt:lpstr>
      <vt:lpstr>Test driven development (TDD)</vt:lpstr>
      <vt:lpstr>Test driven development (TDD)</vt:lpstr>
      <vt:lpstr>Test driven development (TDD)</vt:lpstr>
      <vt:lpstr>Test driven development (TDD)</vt:lpstr>
      <vt:lpstr>extreme Programming (XP)</vt:lpstr>
      <vt:lpstr>EXtreme Programming</vt:lpstr>
      <vt:lpstr>Scrum</vt:lpstr>
      <vt:lpstr>Scrum</vt:lpstr>
      <vt:lpstr>Modèle en cascade / Cycle en V / Traditionnel</vt:lpstr>
      <vt:lpstr>Cycle en V</vt:lpstr>
      <vt:lpstr>Processus unifié</vt:lpstr>
      <vt:lpstr>Processus unifié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cours Programmation &amp; Algo</dc:title>
  <dc:creator>didier</dc:creator>
  <cp:lastModifiedBy>Aurelien DIDIER</cp:lastModifiedBy>
  <cp:revision>246</cp:revision>
  <dcterms:created xsi:type="dcterms:W3CDTF">2020-09-25T17:37:33Z</dcterms:created>
  <dcterms:modified xsi:type="dcterms:W3CDTF">2021-05-10T21:44:53Z</dcterms:modified>
</cp:coreProperties>
</file>