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61" r:id="rId6"/>
    <p:sldId id="272" r:id="rId7"/>
    <p:sldId id="273" r:id="rId8"/>
    <p:sldId id="260" r:id="rId9"/>
    <p:sldId id="271" r:id="rId10"/>
    <p:sldId id="262" r:id="rId11"/>
    <p:sldId id="270" r:id="rId12"/>
    <p:sldId id="265" r:id="rId13"/>
    <p:sldId id="269" r:id="rId14"/>
    <p:sldId id="266" r:id="rId15"/>
    <p:sldId id="268" r:id="rId16"/>
    <p:sldId id="267" r:id="rId17"/>
    <p:sldId id="26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0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41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9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8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4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78BF-D0D4-4D88-8667-2B9C36D24576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6DBF-F0C9-414F-B539-3D7B5D04E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.png"/><Relationship Id="rId5" Type="http://schemas.openxmlformats.org/officeDocument/2006/relationships/image" Target="../media/image690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8.png"/><Relationship Id="rId3" Type="http://schemas.openxmlformats.org/officeDocument/2006/relationships/image" Target="../media/image82.png"/><Relationship Id="rId7" Type="http://schemas.openxmlformats.org/officeDocument/2006/relationships/image" Target="../media/image710.PNG"/><Relationship Id="rId12" Type="http://schemas.openxmlformats.org/officeDocument/2006/relationships/image" Target="../media/image76.png"/><Relationship Id="rId17" Type="http://schemas.openxmlformats.org/officeDocument/2006/relationships/image" Target="../media/image87.png"/><Relationship Id="rId2" Type="http://schemas.openxmlformats.org/officeDocument/2006/relationships/image" Target="../media/image71.PNG"/><Relationship Id="rId16" Type="http://schemas.openxmlformats.org/officeDocument/2006/relationships/image" Target="../media/image8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6.png"/><Relationship Id="rId5" Type="http://schemas.openxmlformats.org/officeDocument/2006/relationships/image" Target="../media/image690.png"/><Relationship Id="rId15" Type="http://schemas.openxmlformats.org/officeDocument/2006/relationships/image" Target="../media/image79.png"/><Relationship Id="rId10" Type="http://schemas.openxmlformats.org/officeDocument/2006/relationships/image" Target="../media/image85.png"/><Relationship Id="rId19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92.png"/><Relationship Id="rId21" Type="http://schemas.openxmlformats.org/officeDocument/2006/relationships/image" Target="../media/image101.png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17" Type="http://schemas.openxmlformats.org/officeDocument/2006/relationships/image" Target="../media/image97.png"/><Relationship Id="rId2" Type="http://schemas.openxmlformats.org/officeDocument/2006/relationships/image" Target="../media/image91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5" Type="http://schemas.openxmlformats.org/officeDocument/2006/relationships/image" Target="../media/image850.png"/><Relationship Id="rId15" Type="http://schemas.openxmlformats.org/officeDocument/2006/relationships/image" Target="../media/image95.png"/><Relationship Id="rId10" Type="http://schemas.openxmlformats.org/officeDocument/2006/relationships/image" Target="../media/image900.png"/><Relationship Id="rId19" Type="http://schemas.openxmlformats.org/officeDocument/2006/relationships/image" Target="../media/image99.png"/><Relationship Id="rId4" Type="http://schemas.openxmlformats.org/officeDocument/2006/relationships/image" Target="../media/image840.png"/><Relationship Id="rId9" Type="http://schemas.openxmlformats.org/officeDocument/2006/relationships/image" Target="../media/image890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92.png"/><Relationship Id="rId21" Type="http://schemas.openxmlformats.org/officeDocument/2006/relationships/image" Target="../media/image101.png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17" Type="http://schemas.openxmlformats.org/officeDocument/2006/relationships/image" Target="../media/image97.png"/><Relationship Id="rId2" Type="http://schemas.openxmlformats.org/officeDocument/2006/relationships/image" Target="../media/image91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910.PNG"/><Relationship Id="rId5" Type="http://schemas.openxmlformats.org/officeDocument/2006/relationships/image" Target="../media/image850.png"/><Relationship Id="rId15" Type="http://schemas.openxmlformats.org/officeDocument/2006/relationships/image" Target="../media/image104.png"/><Relationship Id="rId10" Type="http://schemas.openxmlformats.org/officeDocument/2006/relationships/image" Target="../media/image1030.png"/><Relationship Id="rId19" Type="http://schemas.openxmlformats.org/officeDocument/2006/relationships/image" Target="../media/image99.png"/><Relationship Id="rId4" Type="http://schemas.openxmlformats.org/officeDocument/2006/relationships/image" Target="../media/image102.png"/><Relationship Id="rId9" Type="http://schemas.openxmlformats.org/officeDocument/2006/relationships/image" Target="../media/image890.png"/><Relationship Id="rId1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6.PNG"/><Relationship Id="rId21" Type="http://schemas.openxmlformats.org/officeDocument/2006/relationships/image" Target="../media/image120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5.png"/><Relationship Id="rId16" Type="http://schemas.openxmlformats.org/officeDocument/2006/relationships/image" Target="../media/image11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.png"/><Relationship Id="rId24" Type="http://schemas.openxmlformats.org/officeDocument/2006/relationships/image" Target="../media/image123.png"/><Relationship Id="rId5" Type="http://schemas.openxmlformats.org/officeDocument/2006/relationships/image" Target="../media/image1050.PNG"/><Relationship Id="rId15" Type="http://schemas.openxmlformats.org/officeDocument/2006/relationships/image" Target="../media/image115.png"/><Relationship Id="rId23" Type="http://schemas.openxmlformats.org/officeDocument/2006/relationships/image" Target="../media/image122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0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6.PNG"/><Relationship Id="rId21" Type="http://schemas.openxmlformats.org/officeDocument/2006/relationships/image" Target="../media/image120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5.png"/><Relationship Id="rId16" Type="http://schemas.openxmlformats.org/officeDocument/2006/relationships/image" Target="../media/image11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11.png"/><Relationship Id="rId24" Type="http://schemas.openxmlformats.org/officeDocument/2006/relationships/image" Target="../media/image123.png"/><Relationship Id="rId5" Type="http://schemas.openxmlformats.org/officeDocument/2006/relationships/image" Target="../media/image1050.PNG"/><Relationship Id="rId15" Type="http://schemas.openxmlformats.org/officeDocument/2006/relationships/image" Target="../media/image128.png"/><Relationship Id="rId23" Type="http://schemas.openxmlformats.org/officeDocument/2006/relationships/image" Target="../media/image122.png"/><Relationship Id="rId10" Type="http://schemas.openxmlformats.org/officeDocument/2006/relationships/image" Target="../media/image127.png"/><Relationship Id="rId19" Type="http://schemas.openxmlformats.org/officeDocument/2006/relationships/image" Target="../media/image119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14.png"/><Relationship Id="rId22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1.PNG"/><Relationship Id="rId13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290.PNG"/><Relationship Id="rId12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1" Type="http://schemas.openxmlformats.org/officeDocument/2006/relationships/image" Target="../media/image133.png"/><Relationship Id="rId5" Type="http://schemas.openxmlformats.org/officeDocument/2006/relationships/image" Target="../media/image1270.png"/><Relationship Id="rId10" Type="http://schemas.openxmlformats.org/officeDocument/2006/relationships/image" Target="../media/image132.png"/><Relationship Id="rId19" Type="http://schemas.openxmlformats.org/officeDocument/2006/relationships/image" Target="../media/image1300.png"/><Relationship Id="rId4" Type="http://schemas.openxmlformats.org/officeDocument/2006/relationships/image" Target="../media/image1260.png"/><Relationship Id="rId9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5" Type="http://schemas.openxmlformats.org/officeDocument/2006/relationships/image" Target="../media/image40.png"/><Relationship Id="rId10" Type="http://schemas.openxmlformats.org/officeDocument/2006/relationships/image" Target="../media/image55.png"/><Relationship Id="rId19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320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6.png"/><Relationship Id="rId5" Type="http://schemas.openxmlformats.org/officeDocument/2006/relationships/image" Target="../media/image60.png"/><Relationship Id="rId15" Type="http://schemas.openxmlformats.org/officeDocument/2006/relationships/image" Target="../media/image40.png"/><Relationship Id="rId10" Type="http://schemas.openxmlformats.org/officeDocument/2006/relationships/image" Target="../media/image63.png"/><Relationship Id="rId19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6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30.png"/><Relationship Id="rId7" Type="http://schemas.openxmlformats.org/officeDocument/2006/relationships/image" Target="../media/image560.png"/><Relationship Id="rId12" Type="http://schemas.openxmlformats.org/officeDocument/2006/relationships/image" Target="../media/image64.pn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15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540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620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0.png"/><Relationship Id="rId2" Type="http://schemas.openxmlformats.org/officeDocument/2006/relationships/image" Target="../media/image1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15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67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Kinova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Modèle dynamique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1149358" y="1743042"/>
            <a:ext cx="2395869" cy="2134688"/>
            <a:chOff x="3771015" y="1019638"/>
            <a:chExt cx="2395869" cy="2134688"/>
          </a:xfrm>
        </p:grpSpPr>
        <p:cxnSp>
          <p:nvCxnSpPr>
            <p:cNvPr id="9" name="Connecteur droit avec flèche 8"/>
            <p:cNvCxnSpPr/>
            <p:nvPr/>
          </p:nvCxnSpPr>
          <p:spPr>
            <a:xfrm flipH="1" flipV="1">
              <a:off x="4497571" y="1019638"/>
              <a:ext cx="0" cy="1670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497571" y="2690038"/>
              <a:ext cx="16693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5" y="3486982"/>
                <a:ext cx="476156" cy="390748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54" y="3330810"/>
                <a:ext cx="476156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92" y="1501167"/>
                <a:ext cx="476156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/>
          <p:cNvGrpSpPr/>
          <p:nvPr/>
        </p:nvGrpSpPr>
        <p:grpSpPr>
          <a:xfrm>
            <a:off x="4688958" y="1171915"/>
            <a:ext cx="720000" cy="720000"/>
            <a:chOff x="2668772" y="935665"/>
            <a:chExt cx="720000" cy="720000"/>
          </a:xfrm>
        </p:grpSpPr>
        <p:sp>
          <p:nvSpPr>
            <p:cNvPr id="17" name="Ellipse 1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Secteurs 1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58" y="-3133123"/>
            <a:ext cx="9693445" cy="116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62775" y="5267325"/>
            <a:ext cx="5581650" cy="119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10698" r="37547" b="6822"/>
          <a:stretch/>
        </p:blipFill>
        <p:spPr>
          <a:xfrm>
            <a:off x="359916" y="1120367"/>
            <a:ext cx="2838893" cy="5656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Solide 4</a:t>
            </a: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209127" y="3350288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67742" y="18253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smtClean="0">
                          <a:latin typeface="Cambria Math" panose="02040503050406030204" pitchFamily="18" charset="0"/>
                        </a:rPr>
                        <m:t>0.03208716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0.07885968 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=0,338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=0.00013636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0.00078841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0.00084184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0.00025806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0.00002960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3001143" cy="1594539"/>
              </a:xfrm>
              <a:prstGeom prst="rect">
                <a:avLst/>
              </a:prstGeom>
              <a:blipFill>
                <a:blip r:embed="rId1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96989" y="4927823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96989" y="5779155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05591" y="6144235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1" y="-132312"/>
            <a:ext cx="4076133" cy="25053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424405" y="4262753"/>
            <a:ext cx="2647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Cas pivot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Cas liaison pignon-crémaillère.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=0,01354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=0,14202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/>
          <p:cNvSpPr txBox="1"/>
          <p:nvPr/>
        </p:nvSpPr>
        <p:spPr>
          <a:xfrm>
            <a:off x="9555072" y="5722425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Faisable dans </a:t>
            </a:r>
            <a:r>
              <a:rPr lang="fr-FR" dirty="0" err="1" smtClean="0"/>
              <a:t>biorbd</a:t>
            </a:r>
            <a:r>
              <a:rPr lang="fr-FR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255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62775" y="5267325"/>
            <a:ext cx="5581650" cy="1199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9" t="10698" r="37547" b="6822"/>
          <a:stretch/>
        </p:blipFill>
        <p:spPr>
          <a:xfrm>
            <a:off x="359916" y="1120367"/>
            <a:ext cx="2838893" cy="5656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4 Reverse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2565"/>
              </a:xfrm>
              <a:prstGeom prst="rect">
                <a:avLst/>
              </a:prstGeom>
              <a:blipFill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82120"/>
              </a:xfrm>
              <a:prstGeom prst="rect">
                <a:avLst/>
              </a:prstGeom>
              <a:blipFill>
                <a:blip r:embed="rId4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209127" y="3350288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0" y="3122551"/>
                <a:ext cx="4772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267742" y="18253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4808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0.01854824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−0.06316296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4808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596" y="2742375"/>
                <a:ext cx="79643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=0,338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557238"/>
                <a:ext cx="15599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=0.00013636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66" y="3932130"/>
                <a:ext cx="243733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7579" cy="11001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3067058" cy="159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0.00078841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=0.00025806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=0.00084184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0.00002960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3067058" cy="1594539"/>
              </a:xfrm>
              <a:prstGeom prst="rect">
                <a:avLst/>
              </a:prstGeom>
              <a:blipFill>
                <a:blip r:embed="rId1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" y="1138097"/>
                <a:ext cx="4907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96989" y="4927823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96989" y="5779155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05591" y="6144235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73" y="6097481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36" y="5552682"/>
                <a:ext cx="457882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80" y="4751686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1" y="-132312"/>
            <a:ext cx="4076133" cy="25053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424405" y="4262753"/>
            <a:ext cx="2647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Cas pivot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Cas liaison pignon-crémaillère.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=−0,01354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=−0,14202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4418673"/>
                <a:ext cx="226606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ZoneTexte 40"/>
          <p:cNvSpPr txBox="1"/>
          <p:nvPr/>
        </p:nvSpPr>
        <p:spPr>
          <a:xfrm>
            <a:off x="9555072" y="5722425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Faisable dans </a:t>
            </a:r>
            <a:r>
              <a:rPr lang="fr-FR" dirty="0" err="1" smtClean="0"/>
              <a:t>biorbd</a:t>
            </a:r>
            <a:r>
              <a:rPr lang="fr-FR" dirty="0" smtClean="0"/>
              <a:t> ?</a:t>
            </a:r>
          </a:p>
        </p:txBody>
      </p:sp>
      <p:grpSp>
        <p:nvGrpSpPr>
          <p:cNvPr id="48" name="Groupe 47"/>
          <p:cNvGrpSpPr/>
          <p:nvPr/>
        </p:nvGrpSpPr>
        <p:grpSpPr>
          <a:xfrm>
            <a:off x="731698" y="1067040"/>
            <a:ext cx="1809777" cy="1026153"/>
            <a:chOff x="312615" y="5353045"/>
            <a:chExt cx="1809777" cy="1026153"/>
          </a:xfrm>
        </p:grpSpPr>
        <p:cxnSp>
          <p:nvCxnSpPr>
            <p:cNvPr id="49" name="Connecteur droit avec flèche 48"/>
            <p:cNvCxnSpPr/>
            <p:nvPr/>
          </p:nvCxnSpPr>
          <p:spPr>
            <a:xfrm flipH="1">
              <a:off x="312615" y="6144235"/>
              <a:ext cx="584375" cy="2349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V="1">
              <a:off x="896990" y="5353045"/>
              <a:ext cx="8601" cy="79119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783437" y="1791045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37" y="1791045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925141" y="1234831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41" y="1234831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47332" y="189079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32" y="1890797"/>
                <a:ext cx="45147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02" r="18077" b="39798"/>
          <a:stretch/>
        </p:blipFill>
        <p:spPr>
          <a:xfrm>
            <a:off x="265302" y="4647157"/>
            <a:ext cx="7606147" cy="13716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6" y="-2153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17070" y="55829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09771349</m:t>
                    </m:r>
                    <m:r>
                      <m:rPr>
                        <m:nor/>
                      </m:rPr>
                      <a:rPr lang="fr-FR" b="0" i="0" smtClean="0"/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01067939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</m:t>
                    </m:r>
                    <m:r>
                      <m:rPr>
                        <m:nor/>
                      </m:rPr>
                      <a:rPr lang="fr-FR" b="0" i="0" smtClean="0"/>
                      <m:t>,</m:t>
                    </m:r>
                    <m:r>
                      <m:rPr>
                        <m:nor/>
                      </m:rPr>
                      <a:rPr lang="fr-FR"/>
                      <m:t>00003686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169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</a:t>
                </a:r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12693 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699861 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700635 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−0.00001377 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−0.00000427 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029932" cy="2249270"/>
              </a:xfrm>
              <a:prstGeom prst="rect">
                <a:avLst/>
              </a:prstGeom>
              <a:blipFill>
                <a:blip r:embed="rId10"/>
                <a:stretch>
                  <a:fillRect b="-5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713887" y="5308496"/>
            <a:ext cx="163588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=0,25326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dirty="0">
                          <a:latin typeface="Cambria Math" panose="02040503050406030204" pitchFamily="18" charset="0"/>
                        </a:rPr>
                        <m:t>1602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02" r="18077" b="39798"/>
          <a:stretch/>
        </p:blipFill>
        <p:spPr>
          <a:xfrm>
            <a:off x="265302" y="4647157"/>
            <a:ext cx="7606147" cy="13716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86" y="-21530"/>
            <a:ext cx="3231085" cy="182350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5 Reverse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6260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845255" y="5132042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212" y="4562873"/>
                <a:ext cx="484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17070" y="55829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1881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-0.15598555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0.00009557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dirty="0" smtClean="0">
                    <a:latin typeface="Cambria Math" panose="02040503050406030204" pitchFamily="18" charset="0"/>
                  </a:rPr>
                  <a:t> </a:t>
                </a:r>
                <a:endParaRPr lang="fr-F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/>
                      <m:t>-0.01851262</m:t>
                    </m:r>
                    <m:r>
                      <m:rPr>
                        <m:nor/>
                      </m:rPr>
                      <a:rPr lang="fr-FR" b="0" smtClean="0"/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1881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0,392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+ 0,11919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1119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kg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 smtClean="0"/>
                  <a:t> </a:t>
                </a:r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3044360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m:rPr>
                          <m:nor/>
                        </m:rPr>
                        <a:rPr lang="fr-FR"/>
                        <m:t>149287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44054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35592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2893806" cy="2249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=0.00012720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=0.00700069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=0.00700400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0.00003720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−0.00000367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−0.00002641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893806" cy="2249270"/>
              </a:xfrm>
              <a:prstGeom prst="rect">
                <a:avLst/>
              </a:prstGeom>
              <a:blipFill>
                <a:blip r:embed="rId10"/>
                <a:stretch>
                  <a:fillRect b="-5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2" y="5701078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713887" y="5308496"/>
            <a:ext cx="1635884" cy="1094765"/>
            <a:chOff x="486508" y="6144235"/>
            <a:chExt cx="1635884" cy="1094765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896989" y="6144235"/>
              <a:ext cx="0" cy="10947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486508" y="6144235"/>
              <a:ext cx="410481" cy="3225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52" y="52617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18" y="5156397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8" y="607310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9150216" y="2790338"/>
                <a:ext cx="22660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−0.25360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−0.00990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−0,01278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790338"/>
                <a:ext cx="2266069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5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0185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5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27" y="-476484"/>
            <a:ext cx="5616134" cy="2952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2" r="35702"/>
          <a:stretch/>
        </p:blipFill>
        <p:spPr>
          <a:xfrm>
            <a:off x="409432" y="2471359"/>
            <a:ext cx="2238233" cy="420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676200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99015" y="3250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0.03291972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0.00776230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0.03895646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59658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12751 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15371 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4567 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695 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=0.00000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686 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0.00004329 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838021" cy="2216376"/>
              </a:xfrm>
              <a:prstGeom prst="rect">
                <a:avLst/>
              </a:prstGeom>
              <a:blipFill>
                <a:blip r:embed="rId10"/>
                <a:stretch>
                  <a:fillRect b="-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103152" y="4389257"/>
            <a:ext cx="1225403" cy="1071639"/>
            <a:chOff x="896989" y="5072596"/>
            <a:chExt cx="1225403" cy="1071639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96990" y="5858116"/>
              <a:ext cx="268051" cy="2861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=0,03352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10130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err="1"/>
                  <a:t>o</a:t>
                </a:r>
                <a:r>
                  <a:rPr lang="en-GB" dirty="0" err="1" smtClean="0"/>
                  <a:t>u</a:t>
                </a:r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  <a:blipFill>
                <a:blip r:embed="rId21"/>
                <a:stretch>
                  <a:fillRect l="-3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4282248">
            <a:off x="755210" y="2090494"/>
            <a:ext cx="1276913" cy="1836340"/>
            <a:chOff x="2016331" y="1940456"/>
            <a:chExt cx="1276913" cy="1836340"/>
          </a:xfrm>
        </p:grpSpPr>
        <p:grpSp>
          <p:nvGrpSpPr>
            <p:cNvPr id="70" name="Groupe 69"/>
            <p:cNvGrpSpPr/>
            <p:nvPr/>
          </p:nvGrpSpPr>
          <p:grpSpPr>
            <a:xfrm>
              <a:off x="2023711" y="2171640"/>
              <a:ext cx="1225403" cy="1071639"/>
              <a:chOff x="896989" y="5072596"/>
              <a:chExt cx="1225403" cy="1071639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896990" y="5858116"/>
                <a:ext cx="268051" cy="2861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27" y="-476484"/>
            <a:ext cx="5616134" cy="29523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2" r="35702"/>
          <a:stretch/>
        </p:blipFill>
        <p:spPr>
          <a:xfrm>
            <a:off x="409432" y="2471359"/>
            <a:ext cx="2238233" cy="420433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6 Reverse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855362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1676200" y="4149567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8" y="3816963"/>
                <a:ext cx="4840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99015" y="3250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9575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−0.05369029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dirty="0">
                        <a:latin typeface="Cambria Math" panose="02040503050406030204" pitchFamily="18" charset="0"/>
                      </a:rPr>
                      <m:t>0.00776230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=0.03169498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9575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08658000 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228690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0.00001665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37962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804193" y="1816821"/>
                <a:ext cx="3163366" cy="2333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m:rPr>
                            <m:brk m:alnAt="7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=0.00001992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e>
                    </m:sPre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0.00002956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brk m:alnAt="7"/>
                              </m:rPr>
                              <a:rPr lang="fr-FR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=0.00001338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0.00000048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−0.00000182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−0.00001098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3163366" cy="23339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200" y="2919655"/>
                <a:ext cx="490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1103152" y="4389257"/>
            <a:ext cx="1225403" cy="1071639"/>
            <a:chOff x="896989" y="5072596"/>
            <a:chExt cx="1225403" cy="1071639"/>
          </a:xfrm>
        </p:grpSpPr>
        <p:cxnSp>
          <p:nvCxnSpPr>
            <p:cNvPr id="31" name="Connecteur droit avec flèche 30"/>
            <p:cNvCxnSpPr/>
            <p:nvPr/>
          </p:nvCxnSpPr>
          <p:spPr>
            <a:xfrm flipV="1">
              <a:off x="896989" y="5072596"/>
              <a:ext cx="0" cy="1071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96990" y="5858116"/>
              <a:ext cx="268051" cy="28611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905591" y="6144235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736" y="5414142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55" y="4805444"/>
                <a:ext cx="46775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2" y="4080252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=0,07097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0,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07968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/>
          <p:cNvGrpSpPr/>
          <p:nvPr/>
        </p:nvGrpSpPr>
        <p:grpSpPr>
          <a:xfrm>
            <a:off x="9150216" y="5026594"/>
            <a:ext cx="1426099" cy="1448716"/>
            <a:chOff x="9162799" y="4572882"/>
            <a:chExt cx="1426099" cy="1448716"/>
          </a:xfrm>
        </p:grpSpPr>
        <p:grpSp>
          <p:nvGrpSpPr>
            <p:cNvPr id="48" name="Groupe 4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49" name="Connecteur droit avec flèche 48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142" y="5652266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 rot="20417071">
            <a:off x="8950636" y="4898195"/>
            <a:ext cx="1373390" cy="1132131"/>
            <a:chOff x="9162799" y="4572882"/>
            <a:chExt cx="1373390" cy="1132131"/>
          </a:xfrm>
        </p:grpSpPr>
        <p:grpSp>
          <p:nvGrpSpPr>
            <p:cNvPr id="58" name="Groupe 57"/>
            <p:cNvGrpSpPr/>
            <p:nvPr/>
          </p:nvGrpSpPr>
          <p:grpSpPr>
            <a:xfrm>
              <a:off x="9376600" y="4985013"/>
              <a:ext cx="725101" cy="720000"/>
              <a:chOff x="896989" y="5291632"/>
              <a:chExt cx="725101" cy="720000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 flipV="1">
                <a:off x="896989" y="5291632"/>
                <a:ext cx="0" cy="72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>
                <a:off x="902090" y="6008717"/>
                <a:ext cx="7200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10068433" y="5301256"/>
                  <a:ext cx="46775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82929">
                  <a:off x="9162799" y="4572882"/>
                  <a:ext cx="45147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/>
          <p:cNvGrpSpPr/>
          <p:nvPr/>
        </p:nvGrpSpPr>
        <p:grpSpPr>
          <a:xfrm>
            <a:off x="8689898" y="5460896"/>
            <a:ext cx="1399221" cy="1724356"/>
            <a:chOff x="1747678" y="2919928"/>
            <a:chExt cx="1508431" cy="167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91" y="3102704"/>
                  <a:ext cx="38241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c 64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416313"/>
                <a:gd name="adj2" fmla="val 1618000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Arc 65"/>
            <p:cNvSpPr/>
            <p:nvPr/>
          </p:nvSpPr>
          <p:spPr>
            <a:xfrm rot="5400000">
              <a:off x="1762109" y="2919928"/>
              <a:ext cx="1494000" cy="1494000"/>
            </a:xfrm>
            <a:prstGeom prst="arc">
              <a:avLst>
                <a:gd name="adj1" fmla="val 14645357"/>
                <a:gd name="adj2" fmla="val 15940936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err="1"/>
                  <a:t>o</a:t>
                </a:r>
                <a:r>
                  <a:rPr lang="en-GB" dirty="0" err="1" smtClean="0"/>
                  <a:t>u</a:t>
                </a:r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=240°</m:t>
                      </m:r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453" y="5341063"/>
                <a:ext cx="1385444" cy="923330"/>
              </a:xfrm>
              <a:prstGeom prst="rect">
                <a:avLst/>
              </a:prstGeom>
              <a:blipFill>
                <a:blip r:embed="rId21"/>
                <a:stretch>
                  <a:fillRect l="-39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 rot="14282248">
            <a:off x="755210" y="2090494"/>
            <a:ext cx="1276913" cy="1836340"/>
            <a:chOff x="2016331" y="1940456"/>
            <a:chExt cx="1276913" cy="1836340"/>
          </a:xfrm>
        </p:grpSpPr>
        <p:grpSp>
          <p:nvGrpSpPr>
            <p:cNvPr id="70" name="Groupe 69"/>
            <p:cNvGrpSpPr/>
            <p:nvPr/>
          </p:nvGrpSpPr>
          <p:grpSpPr>
            <a:xfrm>
              <a:off x="2023711" y="2171640"/>
              <a:ext cx="1225403" cy="1071639"/>
              <a:chOff x="896989" y="5072596"/>
              <a:chExt cx="1225403" cy="1071639"/>
            </a:xfrm>
          </p:grpSpPr>
          <p:cxnSp>
            <p:nvCxnSpPr>
              <p:cNvPr id="71" name="Connecteur droit avec flèche 70"/>
              <p:cNvCxnSpPr/>
              <p:nvPr/>
            </p:nvCxnSpPr>
            <p:spPr>
              <a:xfrm flipV="1">
                <a:off x="896989" y="5072596"/>
                <a:ext cx="0" cy="10716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/>
              <p:nvPr/>
            </p:nvCxnSpPr>
            <p:spPr>
              <a:xfrm flipV="1">
                <a:off x="896990" y="5858116"/>
                <a:ext cx="268051" cy="2861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avec flèche 72"/>
              <p:cNvCxnSpPr/>
              <p:nvPr/>
            </p:nvCxnSpPr>
            <p:spPr>
              <a:xfrm>
                <a:off x="905591" y="6144235"/>
                <a:ext cx="1216801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875533" y="3359085"/>
                  <a:ext cx="46609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190814" y="2587827"/>
                  <a:ext cx="467756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975262" y="1981525"/>
                  <a:ext cx="4514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20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4974" y="146901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7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8" t="14482" r="37422" b="6308"/>
          <a:stretch/>
        </p:blipFill>
        <p:spPr>
          <a:xfrm>
            <a:off x="104774" y="1676400"/>
            <a:ext cx="2743201" cy="50768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5" t="29257" r="27336" b="19518"/>
          <a:stretch/>
        </p:blipFill>
        <p:spPr>
          <a:xfrm>
            <a:off x="1676400" y="57151"/>
            <a:ext cx="2505076" cy="1885950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 rot="14282248">
            <a:off x="1089025" y="3901722"/>
            <a:ext cx="1698228" cy="1362614"/>
            <a:chOff x="981721" y="2575007"/>
            <a:chExt cx="1698228" cy="1362614"/>
          </a:xfrm>
        </p:grpSpPr>
        <p:grpSp>
          <p:nvGrpSpPr>
            <p:cNvPr id="9" name="Groupe 8"/>
            <p:cNvGrpSpPr/>
            <p:nvPr/>
          </p:nvGrpSpPr>
          <p:grpSpPr>
            <a:xfrm>
              <a:off x="1271250" y="2636511"/>
              <a:ext cx="941261" cy="843317"/>
              <a:chOff x="144528" y="5537467"/>
              <a:chExt cx="941261" cy="843317"/>
            </a:xfrm>
          </p:grpSpPr>
          <p:cxnSp>
            <p:nvCxnSpPr>
              <p:cNvPr id="13" name="Connecteur droit avec flèche 12"/>
              <p:cNvCxnSpPr/>
              <p:nvPr/>
            </p:nvCxnSpPr>
            <p:spPr>
              <a:xfrm rot="7317752" flipV="1">
                <a:off x="799606" y="6198257"/>
                <a:ext cx="212164" cy="1528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rot="7317752" flipH="1">
                <a:off x="549992" y="5518720"/>
                <a:ext cx="4554" cy="81548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/>
              <p:nvPr/>
            </p:nvCxnSpPr>
            <p:spPr>
              <a:xfrm rot="7317752" flipH="1" flipV="1">
                <a:off x="753388" y="5863442"/>
                <a:ext cx="658376" cy="64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2262238" y="279609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932509" y="2624219"/>
                  <a:ext cx="46775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7752">
                  <a:off x="1808780" y="3527220"/>
                  <a:ext cx="45147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462165"/>
                <a:ext cx="3625702" cy="717248"/>
              </a:xfrm>
              <a:prstGeom prst="rect">
                <a:avLst/>
              </a:prstGeom>
              <a:blipFill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fr-FR" b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02748935</m:t>
                    </m:r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i="1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−0.03834733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0.05151232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76521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0,35022 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12" y="3742926"/>
                <a:ext cx="196149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fr-FR"/>
                        <m:t>200437.864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34" y="4443061"/>
                <a:ext cx="2539926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75603" cy="1186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804193" y="1816821"/>
                <a:ext cx="2945102" cy="2317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0.00255786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=0.00098183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0.00240229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=0.00000966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0.00089959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>
                        <a:latin typeface="Cambria Math" panose="02040503050406030204" pitchFamily="18" charset="0"/>
                      </a:rPr>
                      <m:t>−0.00019222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i="1" dirty="0" smtClean="0">
                    <a:latin typeface="Cambria Math" panose="02040503050406030204" pitchFamily="18" charset="0"/>
                  </a:rPr>
                  <a:t> </a:t>
                </a:r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93" y="1816821"/>
                <a:ext cx="2945102" cy="2317622"/>
              </a:xfrm>
              <a:prstGeom prst="rect">
                <a:avLst/>
              </a:prstGeom>
              <a:blipFill>
                <a:blip r:embed="rId12"/>
                <a:stretch>
                  <a:fillRect b="-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16" y="2932043"/>
                <a:ext cx="226606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>
            <a:off x="1655819" y="448161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31" y="4599789"/>
                <a:ext cx="4907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8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Notes de calcul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 smtClean="0"/>
              <a:t>Masse(</a:t>
            </a:r>
            <a:r>
              <a:rPr lang="fr-FR" dirty="0" err="1" smtClean="0"/>
              <a:t>Sphere</a:t>
            </a:r>
            <a:r>
              <a:rPr lang="fr-FR" dirty="0" smtClean="0"/>
              <a:t> + solide 6 + solide 7 part 1) = 274 g</a:t>
            </a:r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 err="1" smtClean="0"/>
              <a:t>Sphere</a:t>
            </a:r>
            <a:r>
              <a:rPr lang="fr-FR" dirty="0" smtClean="0"/>
              <a:t> + solide </a:t>
            </a:r>
            <a:r>
              <a:rPr lang="fr-FR" dirty="0"/>
              <a:t>6 + solide 7 part 1 </a:t>
            </a:r>
            <a:r>
              <a:rPr lang="fr-FR" dirty="0" smtClean="0"/>
              <a:t>) = 40167.19 mm3</a:t>
            </a:r>
          </a:p>
          <a:p>
            <a:pPr marL="0" indent="0">
              <a:buNone/>
            </a:pPr>
            <a:r>
              <a:rPr lang="fr-FR" dirty="0" smtClean="0"/>
              <a:t>V(solide 6) = 16647.92 mm3</a:t>
            </a:r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/>
              <a:t>solide 7 part 1 </a:t>
            </a:r>
            <a:r>
              <a:rPr lang="fr-FR" dirty="0" smtClean="0"/>
              <a:t>) = 13031.10 mm3</a:t>
            </a:r>
          </a:p>
          <a:p>
            <a:pPr marL="0" indent="0">
              <a:buNone/>
            </a:pPr>
            <a:r>
              <a:rPr lang="fr-FR" dirty="0" smtClean="0"/>
              <a:t>V(</a:t>
            </a:r>
            <a:r>
              <a:rPr lang="fr-FR" dirty="0" err="1" smtClean="0"/>
              <a:t>Sphere</a:t>
            </a:r>
            <a:r>
              <a:rPr lang="fr-FR" dirty="0" smtClean="0"/>
              <a:t>)= </a:t>
            </a:r>
            <a:r>
              <a:rPr lang="fr-FR" dirty="0"/>
              <a:t>22859.34</a:t>
            </a:r>
            <a:r>
              <a:rPr lang="fr-FR" dirty="0" smtClean="0"/>
              <a:t> mm3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fracV</a:t>
            </a:r>
            <a:r>
              <a:rPr lang="fr-FR" dirty="0" smtClean="0"/>
              <a:t>(</a:t>
            </a:r>
            <a:r>
              <a:rPr lang="fr-FR" dirty="0" err="1" smtClean="0"/>
              <a:t>Sphere</a:t>
            </a:r>
            <a:r>
              <a:rPr lang="fr-FR" dirty="0" smtClean="0"/>
              <a:t>) = 22859.34 / </a:t>
            </a:r>
            <a:r>
              <a:rPr lang="fr-FR" dirty="0"/>
              <a:t>(</a:t>
            </a:r>
            <a:r>
              <a:rPr lang="fr-FR" dirty="0" smtClean="0"/>
              <a:t>16647.92+</a:t>
            </a:r>
            <a:r>
              <a:rPr lang="fr-FR" dirty="0"/>
              <a:t> </a:t>
            </a:r>
            <a:r>
              <a:rPr lang="fr-FR" dirty="0" smtClean="0"/>
              <a:t>13031.10+</a:t>
            </a:r>
            <a:r>
              <a:rPr lang="fr-FR" dirty="0"/>
              <a:t> </a:t>
            </a:r>
            <a:r>
              <a:rPr lang="fr-FR" dirty="0" smtClean="0"/>
              <a:t>22859.34) = 0.435</a:t>
            </a:r>
          </a:p>
          <a:p>
            <a:pPr marL="0" indent="0">
              <a:buNone/>
            </a:pPr>
            <a:r>
              <a:rPr lang="fr-FR" dirty="0" err="1" smtClean="0"/>
              <a:t>fracV</a:t>
            </a:r>
            <a:r>
              <a:rPr lang="fr-FR" dirty="0" smtClean="0"/>
              <a:t>(solide 6) </a:t>
            </a:r>
            <a:r>
              <a:rPr lang="fr-FR" dirty="0"/>
              <a:t>= 16647.92</a:t>
            </a:r>
            <a:r>
              <a:rPr lang="fr-FR" dirty="0" smtClean="0"/>
              <a:t> </a:t>
            </a:r>
            <a:r>
              <a:rPr lang="fr-FR" dirty="0"/>
              <a:t>/ (16647.92+ 13031.10+ 22859.34) = </a:t>
            </a:r>
            <a:r>
              <a:rPr lang="fr-FR" dirty="0" smtClean="0"/>
              <a:t>0.435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M(</a:t>
            </a:r>
            <a:r>
              <a:rPr lang="fr-FR" dirty="0" err="1" smtClean="0"/>
              <a:t>Sphere</a:t>
            </a:r>
            <a:r>
              <a:rPr lang="fr-FR" dirty="0" smtClean="0"/>
              <a:t>) = 0,435 * 274 = </a:t>
            </a:r>
            <a:r>
              <a:rPr lang="fr-FR" dirty="0"/>
              <a:t>119.19</a:t>
            </a:r>
            <a:r>
              <a:rPr lang="fr-FR" dirty="0" smtClean="0"/>
              <a:t> g</a:t>
            </a:r>
          </a:p>
          <a:p>
            <a:pPr marL="0" indent="0">
              <a:buNone/>
            </a:pPr>
            <a:r>
              <a:rPr lang="fr-FR" dirty="0" smtClean="0"/>
              <a:t>M(Solide6) = </a:t>
            </a:r>
            <a:r>
              <a:rPr lang="fr-FR" dirty="0"/>
              <a:t>0.316</a:t>
            </a:r>
            <a:r>
              <a:rPr lang="fr-FR" dirty="0" smtClean="0"/>
              <a:t> * 274 = </a:t>
            </a:r>
            <a:r>
              <a:rPr lang="fr-FR" dirty="0"/>
              <a:t>86.58</a:t>
            </a:r>
            <a:r>
              <a:rPr lang="fr-FR" dirty="0" smtClean="0"/>
              <a:t> g</a:t>
            </a:r>
          </a:p>
          <a:p>
            <a:pPr marL="0" indent="0">
              <a:buNone/>
            </a:pPr>
            <a:r>
              <a:rPr lang="fr-FR" dirty="0" smtClean="0"/>
              <a:t>M(</a:t>
            </a:r>
            <a:r>
              <a:rPr lang="fr-FR" dirty="0"/>
              <a:t>solide 7 part </a:t>
            </a:r>
            <a:r>
              <a:rPr lang="fr-FR" dirty="0" smtClean="0"/>
              <a:t>1) = (1-</a:t>
            </a:r>
            <a:r>
              <a:rPr lang="fr-FR" dirty="0"/>
              <a:t> </a:t>
            </a:r>
            <a:r>
              <a:rPr lang="fr-FR" dirty="0" smtClean="0"/>
              <a:t>0.316-</a:t>
            </a:r>
            <a:r>
              <a:rPr lang="fr-FR" dirty="0"/>
              <a:t> </a:t>
            </a:r>
            <a:r>
              <a:rPr lang="fr-FR" dirty="0" smtClean="0"/>
              <a:t>0,435) * 274 </a:t>
            </a:r>
            <a:r>
              <a:rPr lang="fr-FR" dirty="0"/>
              <a:t>= </a:t>
            </a:r>
            <a:r>
              <a:rPr lang="fr-FR" dirty="0" smtClean="0"/>
              <a:t>68.22 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5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69"/>
            <a:ext cx="12192000" cy="64092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8393" y="548640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</a:t>
            </a:r>
            <a:endParaRPr lang="fr-FR" dirty="0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594679" y="298797"/>
            <a:ext cx="2226212" cy="1730651"/>
            <a:chOff x="5386700" y="-241875"/>
            <a:chExt cx="2751792" cy="2376563"/>
          </a:xfrm>
        </p:grpSpPr>
        <p:grpSp>
          <p:nvGrpSpPr>
            <p:cNvPr id="6" name="Groupe 5"/>
            <p:cNvGrpSpPr/>
            <p:nvPr/>
          </p:nvGrpSpPr>
          <p:grpSpPr>
            <a:xfrm>
              <a:off x="5742623" y="0"/>
              <a:ext cx="2395869" cy="2134688"/>
              <a:chOff x="3771015" y="1019638"/>
              <a:chExt cx="2395869" cy="2134688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 flipH="1" flipV="1">
                <a:off x="4497571" y="1019638"/>
                <a:ext cx="0" cy="1670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avec flèche 8"/>
              <p:cNvCxnSpPr/>
              <p:nvPr/>
            </p:nvCxnSpPr>
            <p:spPr>
              <a:xfrm flipH="1">
                <a:off x="3771015" y="2690038"/>
                <a:ext cx="737190" cy="4642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700" y="174394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667919" y="1587768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19" y="1587768"/>
                  <a:ext cx="4677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54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657" y="-241875"/>
                  <a:ext cx="4514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636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e 13"/>
          <p:cNvGrpSpPr>
            <a:grpSpLocks noChangeAspect="1"/>
          </p:cNvGrpSpPr>
          <p:nvPr/>
        </p:nvGrpSpPr>
        <p:grpSpPr>
          <a:xfrm>
            <a:off x="9602087" y="1602357"/>
            <a:ext cx="2249514" cy="822990"/>
            <a:chOff x="5556103" y="1516469"/>
            <a:chExt cx="2780596" cy="1130146"/>
          </a:xfrm>
        </p:grpSpPr>
        <p:grpSp>
          <p:nvGrpSpPr>
            <p:cNvPr id="15" name="Groupe 14"/>
            <p:cNvGrpSpPr/>
            <p:nvPr/>
          </p:nvGrpSpPr>
          <p:grpSpPr>
            <a:xfrm>
              <a:off x="5789668" y="1670400"/>
              <a:ext cx="2348824" cy="831192"/>
              <a:chOff x="3818060" y="2690038"/>
              <a:chExt cx="2348824" cy="831192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3818060" y="2690038"/>
                <a:ext cx="679512" cy="59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>
                <a:off x="4497571" y="2690038"/>
                <a:ext cx="1669313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4494754" y="2690038"/>
                <a:ext cx="13451" cy="83119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362" y="2134687"/>
                  <a:ext cx="660854" cy="511928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919" y="1587768"/>
                  <a:ext cx="668780" cy="511928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03" y="1516469"/>
                  <a:ext cx="646983" cy="511928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13" y="979816"/>
                <a:ext cx="724494" cy="302327"/>
              </a:xfrm>
              <a:prstGeom prst="rect">
                <a:avLst/>
              </a:prstGeom>
              <a:blipFill>
                <a:blip r:embed="rId9"/>
                <a:stretch>
                  <a:fillRect l="-6723" r="-3361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9536381" y="549021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Denavit-Hartenberg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1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1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0" y="3969833"/>
            <a:ext cx="7464056" cy="2218066"/>
            <a:chOff x="1" y="3257849"/>
            <a:chExt cx="7464056" cy="2218066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1" t="38031" r="20438" b="37417"/>
            <a:stretch/>
          </p:blipFill>
          <p:spPr>
            <a:xfrm>
              <a:off x="1" y="3902297"/>
              <a:ext cx="7464056" cy="1573618"/>
            </a:xfrm>
            <a:prstGeom prst="rect">
              <a:avLst/>
            </a:prstGeom>
          </p:spPr>
        </p:pic>
        <p:grpSp>
          <p:nvGrpSpPr>
            <p:cNvPr id="21" name="Groupe 20"/>
            <p:cNvGrpSpPr>
              <a:grpSpLocks noChangeAspect="1"/>
            </p:cNvGrpSpPr>
            <p:nvPr/>
          </p:nvGrpSpPr>
          <p:grpSpPr>
            <a:xfrm>
              <a:off x="445956" y="3257849"/>
              <a:ext cx="1710960" cy="1715127"/>
              <a:chOff x="6003657" y="-241875"/>
              <a:chExt cx="2114896" cy="235524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469179" y="0"/>
                <a:ext cx="1514705" cy="1670400"/>
                <a:chOff x="4497571" y="1019638"/>
                <a:chExt cx="1514705" cy="16704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 flipH="1" flipV="1">
                  <a:off x="4497571" y="1019638"/>
                  <a:ext cx="0" cy="1670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4497571" y="2188703"/>
                  <a:ext cx="834656" cy="5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/>
                <p:cNvCxnSpPr/>
                <p:nvPr/>
              </p:nvCxnSpPr>
              <p:spPr>
                <a:xfrm>
                  <a:off x="4508204" y="2690038"/>
                  <a:ext cx="1504072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latin typeface="Cambria Math" panose="02040503050406030204" pitchFamily="18" charset="0"/>
                        </a:rPr>
                        <m:t>−0.05889216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56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07719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15449.15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328261.04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329660.90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07719" cy="1011239"/>
              </a:xfrm>
              <a:prstGeom prst="rect">
                <a:avLst/>
              </a:prstGeom>
              <a:blipFill>
                <a:blip r:embed="rId16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1 Reverse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1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71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71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0" y="3969833"/>
            <a:ext cx="7464056" cy="2218066"/>
            <a:chOff x="1" y="3257849"/>
            <a:chExt cx="7464056" cy="2218066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1" t="38031" r="20438" b="37417"/>
            <a:stretch/>
          </p:blipFill>
          <p:spPr>
            <a:xfrm>
              <a:off x="1" y="3902297"/>
              <a:ext cx="7464056" cy="1573618"/>
            </a:xfrm>
            <a:prstGeom prst="rect">
              <a:avLst/>
            </a:prstGeom>
          </p:spPr>
        </p:pic>
        <p:grpSp>
          <p:nvGrpSpPr>
            <p:cNvPr id="21" name="Groupe 20"/>
            <p:cNvGrpSpPr>
              <a:grpSpLocks noChangeAspect="1"/>
            </p:cNvGrpSpPr>
            <p:nvPr/>
          </p:nvGrpSpPr>
          <p:grpSpPr>
            <a:xfrm>
              <a:off x="445956" y="3257849"/>
              <a:ext cx="1710960" cy="1715127"/>
              <a:chOff x="6003657" y="-241875"/>
              <a:chExt cx="2114896" cy="2355245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6469179" y="0"/>
                <a:ext cx="1514705" cy="1670400"/>
                <a:chOff x="4497571" y="1019638"/>
                <a:chExt cx="1514705" cy="16704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 flipH="1" flipV="1">
                  <a:off x="4497571" y="1019638"/>
                  <a:ext cx="0" cy="1670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4497571" y="2188703"/>
                  <a:ext cx="834656" cy="50133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avec flèche 27"/>
                <p:cNvCxnSpPr/>
                <p:nvPr/>
              </p:nvCxnSpPr>
              <p:spPr>
                <a:xfrm>
                  <a:off x="4508204" y="2690038"/>
                  <a:ext cx="1504072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5" y="1606196"/>
                    <a:ext cx="569548" cy="507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356" y="858068"/>
                    <a:ext cx="571609" cy="507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657" y="-241875"/>
                    <a:ext cx="551478" cy="507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787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854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latin typeface="Cambria Math" panose="02040503050406030204" pitchFamily="18" charset="0"/>
                        </a:rPr>
                        <m:t>−0.05889216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2013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533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−120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5338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55465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367058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18509" cy="1059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1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1" cy="1011239"/>
              </a:xfrm>
              <a:prstGeom prst="rect">
                <a:avLst/>
              </a:prstGeom>
              <a:blipFill>
                <a:blip r:embed="rId16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6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" y="0"/>
            <a:ext cx="4607627" cy="24222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0.0476925</m:t>
                    </m:r>
                  </m:oMath>
                </a14:m>
                <a:r>
                  <a:rPr lang="fr-FR" i="1" dirty="0" smtClean="0"/>
                  <a:t> 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i="1" smtClean="0">
                        <a:latin typeface="Cambria Math" panose="02040503050406030204" pitchFamily="18" charset="0"/>
                      </a:rPr>
                      <m:t>0.00114713</m:t>
                    </m:r>
                  </m:oMath>
                </a14:m>
                <a:r>
                  <a:rPr lang="fr-FR" i="1" dirty="0" smtClean="0"/>
                  <a:t> m</a:t>
                </a:r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020746" cy="923330"/>
              </a:xfrm>
              <a:prstGeom prst="rect">
                <a:avLst/>
              </a:prstGeom>
              <a:blipFill>
                <a:blip r:embed="rId9"/>
                <a:stretch>
                  <a:fillRect t="-3974" r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0,08842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0,02369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97515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63200" cy="1186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4.434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0119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547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−04 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endParaRPr lang="fr-F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i="1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4.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528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−05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56231" cy="1623265"/>
              </a:xfrm>
              <a:prstGeom prst="rect">
                <a:avLst/>
              </a:prstGeom>
              <a:blipFill>
                <a:blip r:embed="rId14"/>
                <a:stretch>
                  <a:fillRect b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Connecteur droit avec flèche 57"/>
          <p:cNvCxnSpPr/>
          <p:nvPr/>
        </p:nvCxnSpPr>
        <p:spPr>
          <a:xfrm flipV="1">
            <a:off x="763618" y="2122388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72220" y="3197730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2807682"/>
                <a:ext cx="46609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0" y="2479230"/>
                <a:ext cx="467756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4354415" y="432705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64" name="Ellipse 63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ecteurs 6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6" name="Secteurs 6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1830131">
            <a:off x="4580039" y="3750531"/>
            <a:ext cx="1400417" cy="1075342"/>
            <a:chOff x="4393634" y="3302042"/>
            <a:chExt cx="1400417" cy="1075342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avec flèche 70"/>
          <p:cNvCxnSpPr/>
          <p:nvPr/>
        </p:nvCxnSpPr>
        <p:spPr>
          <a:xfrm flipV="1">
            <a:off x="9687754" y="4337527"/>
            <a:ext cx="8602" cy="10753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9696356" y="5412869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84" y="5022821"/>
                <a:ext cx="46609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238" y="4241400"/>
                <a:ext cx="467756" cy="369332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e 74"/>
          <p:cNvGrpSpPr/>
          <p:nvPr/>
        </p:nvGrpSpPr>
        <p:grpSpPr>
          <a:xfrm rot="1830131">
            <a:off x="9846441" y="4664302"/>
            <a:ext cx="1641118" cy="1229573"/>
            <a:chOff x="4376441" y="3150426"/>
            <a:chExt cx="1641118" cy="1229573"/>
          </a:xfrm>
        </p:grpSpPr>
        <p:cxnSp>
          <p:nvCxnSpPr>
            <p:cNvPr id="76" name="Connecteur droit avec flèche 75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5551469" y="4010667"/>
                  <a:ext cx="46609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69869">
                  <a:off x="4376441" y="3150426"/>
                  <a:ext cx="46775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e 79"/>
          <p:cNvGrpSpPr/>
          <p:nvPr/>
        </p:nvGrpSpPr>
        <p:grpSpPr>
          <a:xfrm>
            <a:off x="9166365" y="4559027"/>
            <a:ext cx="1508430" cy="1829666"/>
            <a:chOff x="1747678" y="2760887"/>
            <a:chExt cx="1508430" cy="1829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061" y="2760887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Arc 82"/>
            <p:cNvSpPr/>
            <p:nvPr/>
          </p:nvSpPr>
          <p:spPr>
            <a:xfrm>
              <a:off x="1747678" y="3096553"/>
              <a:ext cx="1494000" cy="1494000"/>
            </a:xfrm>
            <a:prstGeom prst="arc">
              <a:avLst>
                <a:gd name="adj1" fmla="val 15139931"/>
                <a:gd name="adj2" fmla="val 16483744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Arc 83"/>
            <p:cNvSpPr/>
            <p:nvPr/>
          </p:nvSpPr>
          <p:spPr>
            <a:xfrm rot="5884551">
              <a:off x="1762108" y="2919928"/>
              <a:ext cx="1494000" cy="1494000"/>
            </a:xfrm>
            <a:prstGeom prst="arc">
              <a:avLst>
                <a:gd name="adj1" fmla="val 15583104"/>
                <a:gd name="adj2" fmla="val 1779502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786" y="5424843"/>
                <a:ext cx="38241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" y="0"/>
            <a:ext cx="4607627" cy="24222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2  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0.04577052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0.01345177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800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0,09154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800429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0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=0.00003221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=0.00021332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=0.00020547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0" cy="1011239"/>
              </a:xfrm>
              <a:prstGeom prst="rect">
                <a:avLst/>
              </a:prstGeom>
              <a:blipFill>
                <a:blip r:embed="rId1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 rot="1084192">
            <a:off x="907013" y="2499092"/>
            <a:ext cx="1400418" cy="1075342"/>
            <a:chOff x="761820" y="2122388"/>
            <a:chExt cx="1400418" cy="1075342"/>
          </a:xfrm>
        </p:grpSpPr>
        <p:cxnSp>
          <p:nvCxnSpPr>
            <p:cNvPr id="58" name="Connecteur droit avec flèche 57"/>
            <p:cNvCxnSpPr/>
            <p:nvPr/>
          </p:nvCxnSpPr>
          <p:spPr>
            <a:xfrm flipV="1">
              <a:off x="763618" y="2122388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772220" y="3197730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Ellipse 61"/>
          <p:cNvSpPr/>
          <p:nvPr/>
        </p:nvSpPr>
        <p:spPr>
          <a:xfrm>
            <a:off x="4338738" y="44069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64" name="Ellipse 63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ecteurs 6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6" name="Secteurs 6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1429923">
            <a:off x="4531511" y="3734644"/>
            <a:ext cx="1400417" cy="1075342"/>
            <a:chOff x="4393634" y="3302042"/>
            <a:chExt cx="1400417" cy="1075342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Connecteur droit avec flèche 56"/>
          <p:cNvCxnSpPr/>
          <p:nvPr/>
        </p:nvCxnSpPr>
        <p:spPr>
          <a:xfrm>
            <a:off x="772406" y="3321479"/>
            <a:ext cx="3582009" cy="114691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4" t="26481" r="21711" b="21019"/>
          <a:stretch/>
        </p:blipFill>
        <p:spPr>
          <a:xfrm>
            <a:off x="59458" y="2392996"/>
            <a:ext cx="5354988" cy="26473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0" y="0"/>
            <a:ext cx="4607627" cy="242220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2" t="33271" r="20204" b="33384"/>
          <a:stretch/>
        </p:blipFill>
        <p:spPr>
          <a:xfrm>
            <a:off x="59458" y="5282081"/>
            <a:ext cx="5354988" cy="15759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2  V2 Reverse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8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2520354" y="5803534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54" y="5021258"/>
                <a:ext cx="4840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45" y="4979100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4404033" y="59821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−0.04577052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0.01345177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680170"/>
                <a:ext cx="2264402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06329" y="2479230"/>
                <a:ext cx="18773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−0,09154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29" y="2479230"/>
                <a:ext cx="1877373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=0,164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177014"/>
                <a:ext cx="155997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=7.613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−05 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551906"/>
                <a:ext cx="224337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3957173" cy="1095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0" cy="1011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=0.00003221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=0.00021332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=0.00020547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0" cy="1011239"/>
              </a:xfrm>
              <a:prstGeom prst="rect">
                <a:avLst/>
              </a:prstGeom>
              <a:blipFill>
                <a:blip r:embed="rId1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/>
          <p:cNvGrpSpPr/>
          <p:nvPr/>
        </p:nvGrpSpPr>
        <p:grpSpPr>
          <a:xfrm>
            <a:off x="445955" y="4651767"/>
            <a:ext cx="1716283" cy="1715127"/>
            <a:chOff x="445955" y="3969833"/>
            <a:chExt cx="1716283" cy="1715127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 flipV="1">
              <a:off x="822564" y="4145970"/>
              <a:ext cx="0" cy="1216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822564" y="4997302"/>
              <a:ext cx="675240" cy="3650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831166" y="5362382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5315628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11" y="4770829"/>
                  <a:ext cx="46775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55" y="3969833"/>
                  <a:ext cx="45147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 1"/>
          <p:cNvGrpSpPr/>
          <p:nvPr/>
        </p:nvGrpSpPr>
        <p:grpSpPr>
          <a:xfrm rot="1084192">
            <a:off x="907013" y="2499092"/>
            <a:ext cx="1400418" cy="1075342"/>
            <a:chOff x="761820" y="2122388"/>
            <a:chExt cx="1400418" cy="1075342"/>
          </a:xfrm>
        </p:grpSpPr>
        <p:cxnSp>
          <p:nvCxnSpPr>
            <p:cNvPr id="58" name="Connecteur droit avec flèche 57"/>
            <p:cNvCxnSpPr/>
            <p:nvPr/>
          </p:nvCxnSpPr>
          <p:spPr>
            <a:xfrm flipV="1">
              <a:off x="763618" y="2122388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>
              <a:off x="772220" y="3197730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148" y="2807682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20" y="2479230"/>
                  <a:ext cx="46775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Ellipse 61"/>
          <p:cNvSpPr/>
          <p:nvPr/>
        </p:nvSpPr>
        <p:spPr>
          <a:xfrm>
            <a:off x="4338738" y="44069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>
            <a:grpSpLocks noChangeAspect="1"/>
          </p:cNvGrpSpPr>
          <p:nvPr/>
        </p:nvGrpSpPr>
        <p:grpSpPr>
          <a:xfrm>
            <a:off x="2520354" y="3644760"/>
            <a:ext cx="360000" cy="360000"/>
            <a:chOff x="2668772" y="935665"/>
            <a:chExt cx="720000" cy="720000"/>
          </a:xfrm>
        </p:grpSpPr>
        <p:sp>
          <p:nvSpPr>
            <p:cNvPr id="64" name="Ellipse 63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ecteurs 64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6" name="Secteurs 65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 rot="1429923">
            <a:off x="4531511" y="3734644"/>
            <a:ext cx="1400417" cy="1075342"/>
            <a:chOff x="4393634" y="3302042"/>
            <a:chExt cx="1400417" cy="1075342"/>
          </a:xfrm>
        </p:grpSpPr>
        <p:cxnSp>
          <p:nvCxnSpPr>
            <p:cNvPr id="67" name="Connecteur droit avec flèche 66"/>
            <p:cNvCxnSpPr/>
            <p:nvPr/>
          </p:nvCxnSpPr>
          <p:spPr>
            <a:xfrm flipV="1">
              <a:off x="4395431" y="3302042"/>
              <a:ext cx="8602" cy="107534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4404033" y="4377384"/>
              <a:ext cx="1216801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61" y="3987335"/>
                  <a:ext cx="46609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634" y="3658885"/>
                  <a:ext cx="46775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Connecteur droit avec flèche 56"/>
          <p:cNvCxnSpPr/>
          <p:nvPr/>
        </p:nvCxnSpPr>
        <p:spPr>
          <a:xfrm>
            <a:off x="772406" y="3321479"/>
            <a:ext cx="3582009" cy="114691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3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04791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38031" r="20438" b="37417"/>
          <a:stretch/>
        </p:blipFill>
        <p:spPr>
          <a:xfrm flipH="1">
            <a:off x="80649" y="4674049"/>
            <a:ext cx="7426800" cy="1573287"/>
          </a:xfrm>
          <a:prstGeom prst="rect">
            <a:avLst/>
          </a:prstGeom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1748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0,06111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174823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0,120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44616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925160" cy="1024896"/>
              </a:xfrm>
              <a:prstGeom prst="rect">
                <a:avLst/>
              </a:prstGeom>
              <a:blipFill>
                <a:blip r:embed="rId1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22564" y="4145970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2564" y="4997302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1166" y="5362382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42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49816" y="544387"/>
            <a:ext cx="28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Solide 3 Reverse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9" y="1"/>
            <a:ext cx="4607623" cy="242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261498" y="548640"/>
                <a:ext cx="3625702" cy="47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548640"/>
                <a:ext cx="3625702" cy="473528"/>
              </a:xfrm>
              <a:prstGeom prst="rect">
                <a:avLst/>
              </a:prstGeom>
              <a:blipFill>
                <a:blip r:embed="rId3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261498" y="917972"/>
                <a:ext cx="3625702" cy="47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98" y="917972"/>
                <a:ext cx="3625702" cy="472437"/>
              </a:xfrm>
              <a:prstGeom prst="rect">
                <a:avLst/>
              </a:prstGeom>
              <a:blipFill>
                <a:blip r:embed="rId4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1" t="38031" r="20438" b="37417"/>
          <a:stretch/>
        </p:blipFill>
        <p:spPr>
          <a:xfrm flipH="1">
            <a:off x="80649" y="4674049"/>
            <a:ext cx="7426800" cy="1573287"/>
          </a:xfrm>
          <a:prstGeom prst="rect">
            <a:avLst/>
          </a:prstGeom>
        </p:spPr>
      </p:pic>
      <p:grpSp>
        <p:nvGrpSpPr>
          <p:cNvPr id="36" name="Groupe 35"/>
          <p:cNvGrpSpPr>
            <a:grpSpLocks noChangeAspect="1"/>
          </p:cNvGrpSpPr>
          <p:nvPr/>
        </p:nvGrpSpPr>
        <p:grpSpPr>
          <a:xfrm>
            <a:off x="3552028" y="5221090"/>
            <a:ext cx="360000" cy="360000"/>
            <a:chOff x="2668772" y="935665"/>
            <a:chExt cx="720000" cy="720000"/>
          </a:xfrm>
        </p:grpSpPr>
        <p:sp>
          <p:nvSpPr>
            <p:cNvPr id="37" name="Ellipse 36"/>
            <p:cNvSpPr/>
            <p:nvPr/>
          </p:nvSpPr>
          <p:spPr>
            <a:xfrm>
              <a:off x="2668772" y="93566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Secteurs 37"/>
            <p:cNvSpPr/>
            <p:nvPr/>
          </p:nvSpPr>
          <p:spPr>
            <a:xfrm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Secteurs 38"/>
            <p:cNvSpPr/>
            <p:nvPr/>
          </p:nvSpPr>
          <p:spPr>
            <a:xfrm flipH="1" flipV="1">
              <a:off x="2668772" y="935665"/>
              <a:ext cx="720000" cy="720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8" y="4438814"/>
                <a:ext cx="4840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6626557" y="533410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56696" y="1864836"/>
                <a:ext cx="2158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FR">
                          <a:latin typeface="Cambria Math" panose="02040503050406030204" pitchFamily="18" charset="0"/>
                        </a:rPr>
                        <m:t>0.06110784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1864836"/>
                <a:ext cx="2158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456696" y="2279847"/>
                <a:ext cx="1523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FR" b="0" smtClean="0">
                          <a:latin typeface="Cambria Math" panose="02040503050406030204" pitchFamily="18" charset="0"/>
                        </a:rPr>
                        <m:t>0,120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279847"/>
                <a:ext cx="152310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=0,172 </m:t>
                      </m:r>
                      <m:r>
                        <m:rPr>
                          <m:nor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2696001"/>
                <a:ext cx="161768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76225.68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96" y="3070893"/>
                <a:ext cx="243008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624" y="390723"/>
                <a:ext cx="4024755" cy="11097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414446" y="1680170"/>
                <a:ext cx="2838021" cy="1015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=0.00001545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=0.00032826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=0.00032966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46" y="1680170"/>
                <a:ext cx="2838021" cy="1015086"/>
              </a:xfrm>
              <a:prstGeom prst="rect">
                <a:avLst/>
              </a:prstGeom>
              <a:blipFill>
                <a:blip r:embed="rId12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96" y="4384844"/>
                <a:ext cx="4907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822564" y="4145970"/>
            <a:ext cx="0" cy="1216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22564" y="4997302"/>
            <a:ext cx="675240" cy="36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831166" y="5362382"/>
            <a:ext cx="12168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8" y="5315628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11" y="4770829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5" y="3969833"/>
                <a:ext cx="45147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618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219</Words>
  <Application>Microsoft Office PowerPoint</Application>
  <PresentationFormat>Grand écran</PresentationFormat>
  <Paragraphs>380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Segoe UI</vt:lpstr>
      <vt:lpstr>Thème Office</vt:lpstr>
      <vt:lpstr>Kinova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Notes de calcul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Kinova</dc:title>
  <dc:creator>Pierre Puchaud</dc:creator>
  <cp:lastModifiedBy>Pierre Puchaud</cp:lastModifiedBy>
  <cp:revision>52</cp:revision>
  <dcterms:created xsi:type="dcterms:W3CDTF">2021-07-07T14:07:11Z</dcterms:created>
  <dcterms:modified xsi:type="dcterms:W3CDTF">2021-08-11T13:07:44Z</dcterms:modified>
</cp:coreProperties>
</file>