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5" r:id="rId8"/>
    <p:sldId id="266" r:id="rId9"/>
    <p:sldId id="267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2" d="100"/>
          <a:sy n="62" d="100"/>
        </p:scale>
        <p:origin x="42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78BF-D0D4-4D88-8667-2B9C36D24576}" type="datetimeFigureOut">
              <a:rPr lang="fr-FR" smtClean="0"/>
              <a:t>19/07/2021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6DBF-F0C9-414F-B539-3D7B5D04E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5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78BF-D0D4-4D88-8667-2B9C36D24576}" type="datetimeFigureOut">
              <a:rPr lang="fr-FR" smtClean="0"/>
              <a:t>19/07/2021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6DBF-F0C9-414F-B539-3D7B5D04E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93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78BF-D0D4-4D88-8667-2B9C36D24576}" type="datetimeFigureOut">
              <a:rPr lang="fr-FR" smtClean="0"/>
              <a:t>19/07/2021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6DBF-F0C9-414F-B539-3D7B5D04E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8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78BF-D0D4-4D88-8667-2B9C36D24576}" type="datetimeFigureOut">
              <a:rPr lang="fr-FR" smtClean="0"/>
              <a:t>19/07/2021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6DBF-F0C9-414F-B539-3D7B5D04E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06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78BF-D0D4-4D88-8667-2B9C36D24576}" type="datetimeFigureOut">
              <a:rPr lang="fr-FR" smtClean="0"/>
              <a:t>19/07/2021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6DBF-F0C9-414F-B539-3D7B5D04E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28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78BF-D0D4-4D88-8667-2B9C36D24576}" type="datetimeFigureOut">
              <a:rPr lang="fr-FR" smtClean="0"/>
              <a:t>19/07/2021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6DBF-F0C9-414F-B539-3D7B5D04E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33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78BF-D0D4-4D88-8667-2B9C36D24576}" type="datetimeFigureOut">
              <a:rPr lang="fr-FR" smtClean="0"/>
              <a:t>19/07/2021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6DBF-F0C9-414F-B539-3D7B5D04E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41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78BF-D0D4-4D88-8667-2B9C36D24576}" type="datetimeFigureOut">
              <a:rPr lang="fr-FR" smtClean="0"/>
              <a:t>19/07/2021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6DBF-F0C9-414F-B539-3D7B5D04E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90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78BF-D0D4-4D88-8667-2B9C36D24576}" type="datetimeFigureOut">
              <a:rPr lang="fr-FR" smtClean="0"/>
              <a:t>19/07/2021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6DBF-F0C9-414F-B539-3D7B5D04E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89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78BF-D0D4-4D88-8667-2B9C36D24576}" type="datetimeFigureOut">
              <a:rPr lang="fr-FR" smtClean="0"/>
              <a:t>19/07/2021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6DBF-F0C9-414F-B539-3D7B5D04E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49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78BF-D0D4-4D88-8667-2B9C36D24576}" type="datetimeFigureOut">
              <a:rPr lang="fr-FR" smtClean="0"/>
              <a:t>19/07/2021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6DBF-F0C9-414F-B539-3D7B5D04E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63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078BF-D0D4-4D88-8667-2B9C36D24576}" type="datetimeFigureOut">
              <a:rPr lang="fr-FR" smtClean="0"/>
              <a:t>19/07/2021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96DBF-F0C9-414F-B539-3D7B5D04E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08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10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12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15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66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83.png"/><Relationship Id="rId21" Type="http://schemas.openxmlformats.org/officeDocument/2006/relationships/image" Target="../media/image101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image" Target="../media/image82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3" Type="http://schemas.openxmlformats.org/officeDocument/2006/relationships/image" Target="../media/image103.PNG"/><Relationship Id="rId21" Type="http://schemas.openxmlformats.org/officeDocument/2006/relationships/image" Target="../media/image120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" Type="http://schemas.openxmlformats.org/officeDocument/2006/relationships/image" Target="../media/image102.png"/><Relationship Id="rId16" Type="http://schemas.openxmlformats.org/officeDocument/2006/relationships/image" Target="../media/image116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24" Type="http://schemas.openxmlformats.org/officeDocument/2006/relationships/image" Target="../media/image123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23" Type="http://schemas.openxmlformats.org/officeDocument/2006/relationships/image" Target="../media/image122.png"/><Relationship Id="rId10" Type="http://schemas.openxmlformats.org/officeDocument/2006/relationships/image" Target="../media/image110.png"/><Relationship Id="rId19" Type="http://schemas.openxmlformats.org/officeDocument/2006/relationships/image" Target="../media/image119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Relationship Id="rId22" Type="http://schemas.openxmlformats.org/officeDocument/2006/relationships/image" Target="../media/image1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19" Type="http://schemas.openxmlformats.org/officeDocument/2006/relationships/image" Target="../media/image1300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Kinova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Modèle dynamique</a:t>
            </a:r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>
            <a:off x="1149358" y="1743042"/>
            <a:ext cx="2395869" cy="2134688"/>
            <a:chOff x="3771015" y="1019638"/>
            <a:chExt cx="2395869" cy="2134688"/>
          </a:xfrm>
        </p:grpSpPr>
        <p:cxnSp>
          <p:nvCxnSpPr>
            <p:cNvPr id="9" name="Connecteur droit avec flèche 8"/>
            <p:cNvCxnSpPr/>
            <p:nvPr/>
          </p:nvCxnSpPr>
          <p:spPr>
            <a:xfrm flipH="1" flipV="1">
              <a:off x="4497571" y="1019638"/>
              <a:ext cx="0" cy="16704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>
              <a:off x="4497571" y="2690038"/>
              <a:ext cx="1669313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 flipH="1">
              <a:off x="3771015" y="2690038"/>
              <a:ext cx="737190" cy="4642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93435" y="3486982"/>
                <a:ext cx="476156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35" y="3486982"/>
                <a:ext cx="476156" cy="390748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074654" y="3330810"/>
                <a:ext cx="476156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654" y="3330810"/>
                <a:ext cx="476156" cy="390748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10392" y="1501167"/>
                <a:ext cx="476156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392" y="1501167"/>
                <a:ext cx="476156" cy="390748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/>
          <p:cNvGrpSpPr/>
          <p:nvPr/>
        </p:nvGrpSpPr>
        <p:grpSpPr>
          <a:xfrm>
            <a:off x="4688958" y="1171915"/>
            <a:ext cx="720000" cy="720000"/>
            <a:chOff x="2668772" y="935665"/>
            <a:chExt cx="720000" cy="720000"/>
          </a:xfrm>
        </p:grpSpPr>
        <p:sp>
          <p:nvSpPr>
            <p:cNvPr id="17" name="Ellipse 16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Secteurs 14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6" name="Secteurs 15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58" y="-3133123"/>
            <a:ext cx="9693445" cy="1168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23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Notes de calcul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 smtClean="0"/>
              <a:t>Masse(</a:t>
            </a:r>
            <a:r>
              <a:rPr lang="fr-FR" dirty="0" err="1" smtClean="0"/>
              <a:t>Sphere</a:t>
            </a:r>
            <a:r>
              <a:rPr lang="fr-FR" dirty="0" smtClean="0"/>
              <a:t> + solide </a:t>
            </a:r>
            <a:r>
              <a:rPr lang="fr-FR" dirty="0" smtClean="0"/>
              <a:t>6 + solide 7 part 1) </a:t>
            </a:r>
            <a:r>
              <a:rPr lang="fr-FR" dirty="0" smtClean="0"/>
              <a:t>= </a:t>
            </a:r>
            <a:r>
              <a:rPr lang="fr-FR" dirty="0" smtClean="0"/>
              <a:t>274 </a:t>
            </a:r>
            <a:r>
              <a:rPr lang="fr-FR" dirty="0" smtClean="0"/>
              <a:t>g</a:t>
            </a:r>
          </a:p>
          <a:p>
            <a:pPr marL="0" indent="0">
              <a:buNone/>
            </a:pPr>
            <a:r>
              <a:rPr lang="fr-FR" dirty="0" smtClean="0"/>
              <a:t>V(</a:t>
            </a:r>
            <a:r>
              <a:rPr lang="fr-FR" dirty="0" err="1" smtClean="0"/>
              <a:t>Sphere</a:t>
            </a:r>
            <a:r>
              <a:rPr lang="fr-FR" dirty="0" smtClean="0"/>
              <a:t> + solide </a:t>
            </a:r>
            <a:r>
              <a:rPr lang="fr-FR" dirty="0"/>
              <a:t>6 + solide 7 part 1 </a:t>
            </a:r>
            <a:r>
              <a:rPr lang="fr-FR" dirty="0" smtClean="0"/>
              <a:t>) </a:t>
            </a:r>
            <a:r>
              <a:rPr lang="fr-FR" dirty="0" smtClean="0"/>
              <a:t>= 40167.19 mm3</a:t>
            </a:r>
          </a:p>
          <a:p>
            <a:pPr marL="0" indent="0">
              <a:buNone/>
            </a:pPr>
            <a:r>
              <a:rPr lang="fr-FR" dirty="0" smtClean="0"/>
              <a:t>V(solide 6) </a:t>
            </a:r>
            <a:r>
              <a:rPr lang="fr-FR" dirty="0" smtClean="0"/>
              <a:t>= </a:t>
            </a:r>
            <a:r>
              <a:rPr lang="fr-FR" dirty="0" smtClean="0"/>
              <a:t>16647.92</a:t>
            </a:r>
            <a:r>
              <a:rPr lang="fr-FR" dirty="0" smtClean="0"/>
              <a:t> mm3</a:t>
            </a:r>
          </a:p>
          <a:p>
            <a:pPr marL="0" indent="0">
              <a:buNone/>
            </a:pPr>
            <a:r>
              <a:rPr lang="fr-FR" dirty="0" smtClean="0"/>
              <a:t>V(</a:t>
            </a:r>
            <a:r>
              <a:rPr lang="fr-FR" dirty="0"/>
              <a:t>solide 7 part 1 </a:t>
            </a:r>
            <a:r>
              <a:rPr lang="fr-FR" dirty="0" smtClean="0"/>
              <a:t>) = 13031.10 mm3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V(</a:t>
            </a:r>
            <a:r>
              <a:rPr lang="fr-FR" dirty="0" err="1" smtClean="0"/>
              <a:t>Sphere</a:t>
            </a:r>
            <a:r>
              <a:rPr lang="fr-FR" dirty="0" smtClean="0"/>
              <a:t>)= </a:t>
            </a:r>
            <a:r>
              <a:rPr lang="fr-FR" dirty="0"/>
              <a:t>22859.34</a:t>
            </a:r>
            <a:r>
              <a:rPr lang="fr-FR" dirty="0" smtClean="0"/>
              <a:t> </a:t>
            </a:r>
            <a:r>
              <a:rPr lang="fr-FR" dirty="0" smtClean="0"/>
              <a:t>mm3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fracV</a:t>
            </a:r>
            <a:r>
              <a:rPr lang="fr-FR" dirty="0" smtClean="0"/>
              <a:t>(</a:t>
            </a:r>
            <a:r>
              <a:rPr lang="fr-FR" dirty="0" err="1" smtClean="0"/>
              <a:t>Sphere</a:t>
            </a:r>
            <a:r>
              <a:rPr lang="fr-FR" dirty="0" smtClean="0"/>
              <a:t>) = 22859.34 / </a:t>
            </a:r>
            <a:r>
              <a:rPr lang="fr-FR" dirty="0"/>
              <a:t>(</a:t>
            </a:r>
            <a:r>
              <a:rPr lang="fr-FR" dirty="0" smtClean="0"/>
              <a:t>16647.92+</a:t>
            </a:r>
            <a:r>
              <a:rPr lang="fr-FR" dirty="0"/>
              <a:t> </a:t>
            </a:r>
            <a:r>
              <a:rPr lang="fr-FR" dirty="0" smtClean="0"/>
              <a:t>13031.10+</a:t>
            </a:r>
            <a:r>
              <a:rPr lang="fr-FR" dirty="0"/>
              <a:t> </a:t>
            </a:r>
            <a:r>
              <a:rPr lang="fr-FR" dirty="0" smtClean="0"/>
              <a:t>22859.34) </a:t>
            </a:r>
            <a:r>
              <a:rPr lang="fr-FR" dirty="0" smtClean="0"/>
              <a:t>= </a:t>
            </a:r>
            <a:r>
              <a:rPr lang="fr-FR" dirty="0" smtClean="0"/>
              <a:t>0.435</a:t>
            </a:r>
          </a:p>
          <a:p>
            <a:pPr marL="0" indent="0">
              <a:buNone/>
            </a:pPr>
            <a:r>
              <a:rPr lang="fr-FR" dirty="0" err="1" smtClean="0"/>
              <a:t>fracV</a:t>
            </a:r>
            <a:r>
              <a:rPr lang="fr-FR" dirty="0" smtClean="0"/>
              <a:t>(solide 6) </a:t>
            </a:r>
            <a:r>
              <a:rPr lang="fr-FR" dirty="0"/>
              <a:t>= 16647.92</a:t>
            </a:r>
            <a:r>
              <a:rPr lang="fr-FR" dirty="0" smtClean="0"/>
              <a:t> </a:t>
            </a:r>
            <a:r>
              <a:rPr lang="fr-FR" dirty="0"/>
              <a:t>/ (16647.92+ 13031.10+ 22859.34) = </a:t>
            </a:r>
            <a:r>
              <a:rPr lang="fr-FR" dirty="0" smtClean="0"/>
              <a:t>0.435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M(</a:t>
            </a:r>
            <a:r>
              <a:rPr lang="fr-FR" dirty="0" err="1" smtClean="0"/>
              <a:t>Sphere</a:t>
            </a:r>
            <a:r>
              <a:rPr lang="fr-FR" dirty="0" smtClean="0"/>
              <a:t>) = </a:t>
            </a:r>
            <a:r>
              <a:rPr lang="fr-FR" dirty="0" smtClean="0"/>
              <a:t>0,435 </a:t>
            </a:r>
            <a:r>
              <a:rPr lang="fr-FR" dirty="0" smtClean="0"/>
              <a:t>* </a:t>
            </a:r>
            <a:r>
              <a:rPr lang="fr-FR" dirty="0" smtClean="0"/>
              <a:t>274 </a:t>
            </a:r>
            <a:r>
              <a:rPr lang="fr-FR" dirty="0" smtClean="0"/>
              <a:t>= </a:t>
            </a:r>
            <a:r>
              <a:rPr lang="fr-FR" dirty="0"/>
              <a:t>119.19</a:t>
            </a:r>
            <a:r>
              <a:rPr lang="fr-FR" dirty="0" smtClean="0"/>
              <a:t> </a:t>
            </a:r>
            <a:r>
              <a:rPr lang="fr-FR" dirty="0" smtClean="0"/>
              <a:t>g</a:t>
            </a:r>
          </a:p>
          <a:p>
            <a:pPr marL="0" indent="0">
              <a:buNone/>
            </a:pPr>
            <a:r>
              <a:rPr lang="fr-FR" dirty="0" smtClean="0"/>
              <a:t>M(Solide6) = </a:t>
            </a:r>
            <a:r>
              <a:rPr lang="fr-FR" dirty="0"/>
              <a:t>0.316</a:t>
            </a:r>
            <a:r>
              <a:rPr lang="fr-FR" dirty="0" smtClean="0"/>
              <a:t> </a:t>
            </a:r>
            <a:r>
              <a:rPr lang="fr-FR" dirty="0" smtClean="0"/>
              <a:t>* </a:t>
            </a:r>
            <a:r>
              <a:rPr lang="fr-FR" dirty="0" smtClean="0"/>
              <a:t>274 </a:t>
            </a:r>
            <a:r>
              <a:rPr lang="fr-FR" dirty="0" smtClean="0"/>
              <a:t>= </a:t>
            </a:r>
            <a:r>
              <a:rPr lang="fr-FR" dirty="0"/>
              <a:t>86.58</a:t>
            </a:r>
            <a:r>
              <a:rPr lang="fr-FR" dirty="0" smtClean="0"/>
              <a:t> g</a:t>
            </a:r>
          </a:p>
          <a:p>
            <a:pPr marL="0" indent="0">
              <a:buNone/>
            </a:pPr>
            <a:r>
              <a:rPr lang="fr-FR" dirty="0" smtClean="0"/>
              <a:t>M(</a:t>
            </a:r>
            <a:r>
              <a:rPr lang="fr-FR" dirty="0"/>
              <a:t>solide 7 part </a:t>
            </a:r>
            <a:r>
              <a:rPr lang="fr-FR" dirty="0" smtClean="0"/>
              <a:t>1) = (1-</a:t>
            </a:r>
            <a:r>
              <a:rPr lang="fr-FR" dirty="0"/>
              <a:t> </a:t>
            </a:r>
            <a:r>
              <a:rPr lang="fr-FR" dirty="0" smtClean="0"/>
              <a:t>0.316-</a:t>
            </a:r>
            <a:r>
              <a:rPr lang="fr-FR" dirty="0"/>
              <a:t> </a:t>
            </a:r>
            <a:r>
              <a:rPr lang="fr-FR" dirty="0" smtClean="0"/>
              <a:t>0,435) * 274 </a:t>
            </a:r>
            <a:r>
              <a:rPr lang="fr-FR" dirty="0"/>
              <a:t>= </a:t>
            </a:r>
            <a:r>
              <a:rPr lang="fr-FR" dirty="0" smtClean="0"/>
              <a:t>68.22 g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458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369"/>
            <a:ext cx="12192000" cy="640926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48393" y="548640"/>
            <a:ext cx="28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Base</a:t>
            </a:r>
            <a:endParaRPr lang="fr-FR" dirty="0"/>
          </a:p>
        </p:txBody>
      </p:sp>
      <p:grpSp>
        <p:nvGrpSpPr>
          <p:cNvPr id="13" name="Groupe 12"/>
          <p:cNvGrpSpPr>
            <a:grpSpLocks noChangeAspect="1"/>
          </p:cNvGrpSpPr>
          <p:nvPr/>
        </p:nvGrpSpPr>
        <p:grpSpPr>
          <a:xfrm>
            <a:off x="5594679" y="298797"/>
            <a:ext cx="2226212" cy="1730651"/>
            <a:chOff x="5386700" y="-241875"/>
            <a:chExt cx="2751792" cy="2376563"/>
          </a:xfrm>
        </p:grpSpPr>
        <p:grpSp>
          <p:nvGrpSpPr>
            <p:cNvPr id="6" name="Groupe 5"/>
            <p:cNvGrpSpPr/>
            <p:nvPr/>
          </p:nvGrpSpPr>
          <p:grpSpPr>
            <a:xfrm>
              <a:off x="5742623" y="0"/>
              <a:ext cx="2395869" cy="2134688"/>
              <a:chOff x="3771015" y="1019638"/>
              <a:chExt cx="2395869" cy="2134688"/>
            </a:xfrm>
          </p:grpSpPr>
          <p:cxnSp>
            <p:nvCxnSpPr>
              <p:cNvPr id="7" name="Connecteur droit avec flèche 6"/>
              <p:cNvCxnSpPr/>
              <p:nvPr/>
            </p:nvCxnSpPr>
            <p:spPr>
              <a:xfrm flipH="1" flipV="1">
                <a:off x="4497571" y="1019638"/>
                <a:ext cx="0" cy="16704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avec flèche 7"/>
              <p:cNvCxnSpPr/>
              <p:nvPr/>
            </p:nvCxnSpPr>
            <p:spPr>
              <a:xfrm>
                <a:off x="4497571" y="2690038"/>
                <a:ext cx="1669313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avec flèche 8"/>
              <p:cNvCxnSpPr/>
              <p:nvPr/>
            </p:nvCxnSpPr>
            <p:spPr>
              <a:xfrm flipH="1">
                <a:off x="3771015" y="2690038"/>
                <a:ext cx="737190" cy="46428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5386700" y="1743940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6700" y="1743940"/>
                  <a:ext cx="46609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636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667919" y="1587768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7919" y="1587768"/>
                  <a:ext cx="46775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4545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003657" y="-241875"/>
                  <a:ext cx="451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3657" y="-241875"/>
                  <a:ext cx="45147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636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e 13"/>
          <p:cNvGrpSpPr>
            <a:grpSpLocks noChangeAspect="1"/>
          </p:cNvGrpSpPr>
          <p:nvPr/>
        </p:nvGrpSpPr>
        <p:grpSpPr>
          <a:xfrm>
            <a:off x="9602087" y="1602357"/>
            <a:ext cx="2249514" cy="822990"/>
            <a:chOff x="5556103" y="1516469"/>
            <a:chExt cx="2780596" cy="1130146"/>
          </a:xfrm>
        </p:grpSpPr>
        <p:grpSp>
          <p:nvGrpSpPr>
            <p:cNvPr id="15" name="Groupe 14"/>
            <p:cNvGrpSpPr/>
            <p:nvPr/>
          </p:nvGrpSpPr>
          <p:grpSpPr>
            <a:xfrm>
              <a:off x="5789668" y="1670400"/>
              <a:ext cx="2348824" cy="831192"/>
              <a:chOff x="3818060" y="2690038"/>
              <a:chExt cx="2348824" cy="831192"/>
            </a:xfrm>
          </p:grpSpPr>
          <p:cxnSp>
            <p:nvCxnSpPr>
              <p:cNvPr id="19" name="Connecteur droit avec flèche 18"/>
              <p:cNvCxnSpPr/>
              <p:nvPr/>
            </p:nvCxnSpPr>
            <p:spPr>
              <a:xfrm flipH="1">
                <a:off x="3818060" y="2690038"/>
                <a:ext cx="679512" cy="59757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avec flèche 19"/>
              <p:cNvCxnSpPr/>
              <p:nvPr/>
            </p:nvCxnSpPr>
            <p:spPr>
              <a:xfrm>
                <a:off x="4497571" y="2690038"/>
                <a:ext cx="1669313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avec flèche 20"/>
              <p:cNvCxnSpPr/>
              <p:nvPr/>
            </p:nvCxnSpPr>
            <p:spPr>
              <a:xfrm flipH="1">
                <a:off x="4494754" y="2690038"/>
                <a:ext cx="13451" cy="83119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6466362" y="2134687"/>
                  <a:ext cx="660854" cy="5119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fr-F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362" y="2134687"/>
                  <a:ext cx="660854" cy="511928"/>
                </a:xfrm>
                <a:prstGeom prst="rect">
                  <a:avLst/>
                </a:prstGeom>
                <a:blipFill>
                  <a:blip r:embed="rId6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7667919" y="1587768"/>
                  <a:ext cx="668780" cy="5119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p>
                              <m:sSupPr>
                                <m:ctrlPr>
                                  <a:rPr lang="fr-F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7919" y="1587768"/>
                  <a:ext cx="668780" cy="511928"/>
                </a:xfrm>
                <a:prstGeom prst="rect">
                  <a:avLst/>
                </a:prstGeom>
                <a:blipFill>
                  <a:blip r:embed="rId7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5556103" y="1516469"/>
                  <a:ext cx="646983" cy="5119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sSup>
                              <m:sSupPr>
                                <m:ctrlPr>
                                  <a:rPr lang="fr-F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6103" y="1516469"/>
                  <a:ext cx="646983" cy="511928"/>
                </a:xfrm>
                <a:prstGeom prst="rect">
                  <a:avLst/>
                </a:prstGeom>
                <a:blipFill>
                  <a:blip r:embed="rId8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10084313" y="979816"/>
                <a:ext cx="724494" cy="302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313" y="979816"/>
                <a:ext cx="724494" cy="302327"/>
              </a:xfrm>
              <a:prstGeom prst="rect">
                <a:avLst/>
              </a:prstGeom>
              <a:blipFill>
                <a:blip r:embed="rId9"/>
                <a:stretch>
                  <a:fillRect l="-6723" r="-3361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ZoneTexte 24"/>
          <p:cNvSpPr txBox="1"/>
          <p:nvPr/>
        </p:nvSpPr>
        <p:spPr>
          <a:xfrm>
            <a:off x="9536381" y="549021"/>
            <a:ext cx="28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Denavit-Hartenberg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615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49816" y="544387"/>
            <a:ext cx="28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Solide 1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19" y="1"/>
            <a:ext cx="4607623" cy="2422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8261498" y="548640"/>
                <a:ext cx="3625702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548640"/>
                <a:ext cx="3625702" cy="4047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8261498" y="917972"/>
                <a:ext cx="3625702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917972"/>
                <a:ext cx="3625702" cy="404791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/>
          <p:cNvGrpSpPr/>
          <p:nvPr/>
        </p:nvGrpSpPr>
        <p:grpSpPr>
          <a:xfrm>
            <a:off x="0" y="3969833"/>
            <a:ext cx="7464056" cy="2218066"/>
            <a:chOff x="1" y="3257849"/>
            <a:chExt cx="7464056" cy="2218066"/>
          </a:xfrm>
        </p:grpSpPr>
        <p:pic>
          <p:nvPicPr>
            <p:cNvPr id="20" name="Image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41" t="38031" r="20438" b="37417"/>
            <a:stretch/>
          </p:blipFill>
          <p:spPr>
            <a:xfrm>
              <a:off x="1" y="3902297"/>
              <a:ext cx="7464056" cy="1573618"/>
            </a:xfrm>
            <a:prstGeom prst="rect">
              <a:avLst/>
            </a:prstGeom>
          </p:spPr>
        </p:pic>
        <p:grpSp>
          <p:nvGrpSpPr>
            <p:cNvPr id="21" name="Groupe 20"/>
            <p:cNvGrpSpPr>
              <a:grpSpLocks noChangeAspect="1"/>
            </p:cNvGrpSpPr>
            <p:nvPr/>
          </p:nvGrpSpPr>
          <p:grpSpPr>
            <a:xfrm>
              <a:off x="445956" y="3257849"/>
              <a:ext cx="1710960" cy="1715127"/>
              <a:chOff x="6003657" y="-241875"/>
              <a:chExt cx="2114896" cy="2355245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6469179" y="0"/>
                <a:ext cx="1514705" cy="1670400"/>
                <a:chOff x="4497571" y="1019638"/>
                <a:chExt cx="1514705" cy="1670400"/>
              </a:xfrm>
            </p:grpSpPr>
            <p:cxnSp>
              <p:nvCxnSpPr>
                <p:cNvPr id="26" name="Connecteur droit avec flèche 25"/>
                <p:cNvCxnSpPr/>
                <p:nvPr/>
              </p:nvCxnSpPr>
              <p:spPr>
                <a:xfrm flipH="1" flipV="1">
                  <a:off x="4497571" y="1019638"/>
                  <a:ext cx="0" cy="167040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avec flèche 26"/>
                <p:cNvCxnSpPr/>
                <p:nvPr/>
              </p:nvCxnSpPr>
              <p:spPr>
                <a:xfrm flipV="1">
                  <a:off x="4497571" y="2188703"/>
                  <a:ext cx="834656" cy="501335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avec flèche 27"/>
                <p:cNvCxnSpPr/>
                <p:nvPr/>
              </p:nvCxnSpPr>
              <p:spPr>
                <a:xfrm>
                  <a:off x="4508204" y="2690038"/>
                  <a:ext cx="1504072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549005" y="1606196"/>
                    <a:ext cx="569548" cy="5071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9005" y="1606196"/>
                    <a:ext cx="569548" cy="50717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7369356" y="858068"/>
                    <a:ext cx="571609" cy="5071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9356" y="858068"/>
                    <a:ext cx="571609" cy="50717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/>
                  <p:cNvSpPr/>
                  <p:nvPr/>
                </p:nvSpPr>
                <p:spPr>
                  <a:xfrm>
                    <a:off x="6003657" y="-241875"/>
                    <a:ext cx="551478" cy="5071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5" name="Rectangle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3657" y="-241875"/>
                    <a:ext cx="551478" cy="50717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6" name="Groupe 35"/>
          <p:cNvGrpSpPr>
            <a:grpSpLocks noChangeAspect="1"/>
          </p:cNvGrpSpPr>
          <p:nvPr/>
        </p:nvGrpSpPr>
        <p:grpSpPr>
          <a:xfrm>
            <a:off x="3552028" y="5221090"/>
            <a:ext cx="360000" cy="360000"/>
            <a:chOff x="2668772" y="935665"/>
            <a:chExt cx="720000" cy="720000"/>
          </a:xfrm>
        </p:grpSpPr>
        <p:sp>
          <p:nvSpPr>
            <p:cNvPr id="37" name="Ellipse 36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Secteurs 37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Secteurs 38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552028" y="4438814"/>
                <a:ext cx="478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028" y="4438814"/>
                <a:ext cx="47872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6436996" y="4384844"/>
                <a:ext cx="4854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996" y="4384844"/>
                <a:ext cx="48545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lipse 41"/>
          <p:cNvSpPr/>
          <p:nvPr/>
        </p:nvSpPr>
        <p:spPr>
          <a:xfrm>
            <a:off x="6626557" y="533410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456696" y="1864836"/>
                <a:ext cx="16877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 61,11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1864836"/>
                <a:ext cx="1687705" cy="369332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9456696" y="2279847"/>
                <a:ext cx="14568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 120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2279847"/>
                <a:ext cx="14568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9456696" y="2696001"/>
                <a:ext cx="15546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=0,172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2696001"/>
                <a:ext cx="1554656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456696" y="3070893"/>
                <a:ext cx="2367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= 76225.68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3070893"/>
                <a:ext cx="2367058" cy="369332"/>
              </a:xfrm>
              <a:prstGeom prst="rect">
                <a:avLst/>
              </a:prstGeom>
              <a:blipFill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114624" y="390723"/>
                <a:ext cx="3918509" cy="1059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24" y="390723"/>
                <a:ext cx="3918509" cy="1059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414446" y="1680170"/>
                <a:ext cx="2907719" cy="10112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15449.15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328261.04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329660.90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446" y="1680170"/>
                <a:ext cx="2907719" cy="1011239"/>
              </a:xfrm>
              <a:prstGeom prst="rect">
                <a:avLst/>
              </a:prstGeom>
              <a:blipFill>
                <a:blip r:embed="rId16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21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4" t="26481" r="21711" b="21019"/>
          <a:stretch/>
        </p:blipFill>
        <p:spPr>
          <a:xfrm>
            <a:off x="59458" y="2392996"/>
            <a:ext cx="5354988" cy="264739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20" y="0"/>
            <a:ext cx="4607627" cy="242220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2" t="33271" r="20204" b="33384"/>
          <a:stretch/>
        </p:blipFill>
        <p:spPr>
          <a:xfrm>
            <a:off x="59458" y="5282081"/>
            <a:ext cx="5354988" cy="157591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9816" y="544387"/>
            <a:ext cx="28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Solide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8261498" y="548640"/>
                <a:ext cx="3625702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548640"/>
                <a:ext cx="3625702" cy="404791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8261498" y="917972"/>
                <a:ext cx="3625702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917972"/>
                <a:ext cx="3625702" cy="404791"/>
              </a:xfrm>
              <a:prstGeom prst="rect">
                <a:avLst/>
              </a:prstGeom>
              <a:blipFill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e 35"/>
          <p:cNvGrpSpPr>
            <a:grpSpLocks noChangeAspect="1"/>
          </p:cNvGrpSpPr>
          <p:nvPr/>
        </p:nvGrpSpPr>
        <p:grpSpPr>
          <a:xfrm>
            <a:off x="2520354" y="5803534"/>
            <a:ext cx="360000" cy="360000"/>
            <a:chOff x="2668772" y="935665"/>
            <a:chExt cx="720000" cy="720000"/>
          </a:xfrm>
        </p:grpSpPr>
        <p:sp>
          <p:nvSpPr>
            <p:cNvPr id="37" name="Ellipse 36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Secteurs 37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Secteurs 38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520354" y="5021258"/>
                <a:ext cx="4840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354" y="5021258"/>
                <a:ext cx="48404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212645" y="4979100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645" y="4979100"/>
                <a:ext cx="4907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lipse 41"/>
          <p:cNvSpPr/>
          <p:nvPr/>
        </p:nvSpPr>
        <p:spPr>
          <a:xfrm>
            <a:off x="4404033" y="598218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456696" y="1680170"/>
                <a:ext cx="202074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fr-FR" i="1" smtClean="0">
                        <a:latin typeface="Cambria Math" panose="02040503050406030204" pitchFamily="18" charset="0"/>
                      </a:rPr>
                      <m:t>0.0476925</m:t>
                    </m:r>
                  </m:oMath>
                </a14:m>
                <a:r>
                  <a:rPr lang="fr-FR" i="1" dirty="0" smtClean="0"/>
                  <a:t> 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i="1" smtClean="0">
                        <a:latin typeface="Cambria Math" panose="02040503050406030204" pitchFamily="18" charset="0"/>
                      </a:rPr>
                      <m:t>0.00114713</m:t>
                    </m:r>
                  </m:oMath>
                </a14:m>
                <a:r>
                  <a:rPr lang="fr-FR" i="1" dirty="0" smtClean="0"/>
                  <a:t> m</a:t>
                </a:r>
                <a:endParaRPr lang="fr-FR" i="1" dirty="0"/>
              </a:p>
              <a:p>
                <a:endParaRPr lang="fr-FR" i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1680170"/>
                <a:ext cx="2020746" cy="923330"/>
              </a:xfrm>
              <a:prstGeom prst="rect">
                <a:avLst/>
              </a:prstGeom>
              <a:blipFill>
                <a:blip r:embed="rId9"/>
                <a:stretch>
                  <a:fillRect t="-3974" r="-18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9406329" y="2479230"/>
                <a:ext cx="197515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 0,08842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 0,02369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i="1" dirty="0"/>
              </a:p>
              <a:p>
                <a:endParaRPr lang="fr-FR" i="1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329" y="2479230"/>
                <a:ext cx="1975156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9456696" y="3177014"/>
                <a:ext cx="1559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=0,164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3177014"/>
                <a:ext cx="1559979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456696" y="3551906"/>
                <a:ext cx="22433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=7.613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−05 </m:t>
                      </m:r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3551906"/>
                <a:ext cx="2243370" cy="369332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114624" y="390723"/>
                <a:ext cx="3963200" cy="1186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24" y="390723"/>
                <a:ext cx="3963200" cy="11860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414446" y="1680170"/>
                <a:ext cx="2856231" cy="1623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4.434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−05 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0119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−04 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2.0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547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−04 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 smtClean="0">
                  <a:latin typeface="Cambria Math" panose="02040503050406030204" pitchFamily="18" charset="0"/>
                </a:endParaRPr>
              </a:p>
              <a:p>
                <a:endParaRPr lang="fr-F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4.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528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−05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446" y="1680170"/>
                <a:ext cx="2856231" cy="1623265"/>
              </a:xfrm>
              <a:prstGeom prst="rect">
                <a:avLst/>
              </a:prstGeom>
              <a:blipFill>
                <a:blip r:embed="rId14"/>
                <a:stretch>
                  <a:fillRect b="-11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e 5"/>
          <p:cNvGrpSpPr/>
          <p:nvPr/>
        </p:nvGrpSpPr>
        <p:grpSpPr>
          <a:xfrm>
            <a:off x="445955" y="4651767"/>
            <a:ext cx="1716283" cy="1715127"/>
            <a:chOff x="445955" y="3969833"/>
            <a:chExt cx="1716283" cy="1715127"/>
          </a:xfrm>
        </p:grpSpPr>
        <p:cxnSp>
          <p:nvCxnSpPr>
            <p:cNvPr id="31" name="Connecteur droit avec flèche 30"/>
            <p:cNvCxnSpPr/>
            <p:nvPr/>
          </p:nvCxnSpPr>
          <p:spPr>
            <a:xfrm flipH="1" flipV="1">
              <a:off x="822564" y="4145970"/>
              <a:ext cx="0" cy="12164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V="1">
              <a:off x="822564" y="4997302"/>
              <a:ext cx="675240" cy="36508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831166" y="5362382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1696148" y="5315628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148" y="5315628"/>
                  <a:ext cx="46609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1550811" y="4770829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811" y="4770829"/>
                  <a:ext cx="467756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445955" y="3969833"/>
                  <a:ext cx="451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55" y="3969833"/>
                  <a:ext cx="45147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8" name="Connecteur droit avec flèche 57"/>
          <p:cNvCxnSpPr/>
          <p:nvPr/>
        </p:nvCxnSpPr>
        <p:spPr>
          <a:xfrm flipV="1">
            <a:off x="763618" y="2122388"/>
            <a:ext cx="8602" cy="10753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772220" y="3197730"/>
            <a:ext cx="121680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1696148" y="2807682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148" y="2807682"/>
                <a:ext cx="46609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761820" y="2479230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20" y="2479230"/>
                <a:ext cx="467756" cy="369332"/>
              </a:xfrm>
              <a:prstGeom prst="rect">
                <a:avLst/>
              </a:prstGeom>
              <a:blipFill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/>
          <p:cNvSpPr/>
          <p:nvPr/>
        </p:nvSpPr>
        <p:spPr>
          <a:xfrm>
            <a:off x="4354415" y="432705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3" name="Groupe 62"/>
          <p:cNvGrpSpPr>
            <a:grpSpLocks noChangeAspect="1"/>
          </p:cNvGrpSpPr>
          <p:nvPr/>
        </p:nvGrpSpPr>
        <p:grpSpPr>
          <a:xfrm>
            <a:off x="2520354" y="3644760"/>
            <a:ext cx="360000" cy="360000"/>
            <a:chOff x="2668772" y="935665"/>
            <a:chExt cx="720000" cy="720000"/>
          </a:xfrm>
        </p:grpSpPr>
        <p:sp>
          <p:nvSpPr>
            <p:cNvPr id="64" name="Ellipse 63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Secteurs 64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66" name="Secteurs 65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 rot="1830131">
            <a:off x="4580039" y="3750531"/>
            <a:ext cx="1400417" cy="1075342"/>
            <a:chOff x="4393634" y="3302042"/>
            <a:chExt cx="1400417" cy="1075342"/>
          </a:xfrm>
        </p:grpSpPr>
        <p:cxnSp>
          <p:nvCxnSpPr>
            <p:cNvPr id="67" name="Connecteur droit avec flèche 66"/>
            <p:cNvCxnSpPr/>
            <p:nvPr/>
          </p:nvCxnSpPr>
          <p:spPr>
            <a:xfrm flipV="1">
              <a:off x="4395431" y="3302042"/>
              <a:ext cx="8602" cy="107534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4404033" y="4377384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5327961" y="3987335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961" y="3987335"/>
                  <a:ext cx="46609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4393634" y="3658885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3634" y="3658885"/>
                  <a:ext cx="467756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avec flèche 70"/>
          <p:cNvCxnSpPr/>
          <p:nvPr/>
        </p:nvCxnSpPr>
        <p:spPr>
          <a:xfrm flipV="1">
            <a:off x="9687754" y="4337527"/>
            <a:ext cx="8602" cy="10753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>
            <a:off x="9696356" y="5412869"/>
            <a:ext cx="121680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10620284" y="5022821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284" y="5022821"/>
                <a:ext cx="46609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9635238" y="4241400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238" y="4241400"/>
                <a:ext cx="467756" cy="369332"/>
              </a:xfrm>
              <a:prstGeom prst="rect">
                <a:avLst/>
              </a:prstGeom>
              <a:blipFill>
                <a:blip r:embed="rId2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e 74"/>
          <p:cNvGrpSpPr/>
          <p:nvPr/>
        </p:nvGrpSpPr>
        <p:grpSpPr>
          <a:xfrm rot="1830131">
            <a:off x="9846441" y="4664302"/>
            <a:ext cx="1641118" cy="1229573"/>
            <a:chOff x="4376441" y="3150426"/>
            <a:chExt cx="1641118" cy="1229573"/>
          </a:xfrm>
        </p:grpSpPr>
        <p:cxnSp>
          <p:nvCxnSpPr>
            <p:cNvPr id="76" name="Connecteur droit avec flèche 75"/>
            <p:cNvCxnSpPr/>
            <p:nvPr/>
          </p:nvCxnSpPr>
          <p:spPr>
            <a:xfrm flipV="1">
              <a:off x="4395431" y="3302042"/>
              <a:ext cx="8602" cy="107534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/>
            <p:cNvCxnSpPr/>
            <p:nvPr/>
          </p:nvCxnSpPr>
          <p:spPr>
            <a:xfrm>
              <a:off x="4404033" y="4377384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 rot="19769869">
                  <a:off x="5551469" y="4010667"/>
                  <a:ext cx="46609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769869">
                  <a:off x="5551469" y="4010667"/>
                  <a:ext cx="466090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 rot="19769869">
                  <a:off x="4376441" y="3150426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769869">
                  <a:off x="4376441" y="3150426"/>
                  <a:ext cx="467756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e 79"/>
          <p:cNvGrpSpPr/>
          <p:nvPr/>
        </p:nvGrpSpPr>
        <p:grpSpPr>
          <a:xfrm>
            <a:off x="9166365" y="4559027"/>
            <a:ext cx="1508430" cy="1829666"/>
            <a:chOff x="1747678" y="2760887"/>
            <a:chExt cx="1508430" cy="1829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2261061" y="2760887"/>
                  <a:ext cx="382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061" y="2760887"/>
                  <a:ext cx="382412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Arc 82"/>
            <p:cNvSpPr/>
            <p:nvPr/>
          </p:nvSpPr>
          <p:spPr>
            <a:xfrm>
              <a:off x="1747678" y="3096553"/>
              <a:ext cx="1494000" cy="1494000"/>
            </a:xfrm>
            <a:prstGeom prst="arc">
              <a:avLst>
                <a:gd name="adj1" fmla="val 15139931"/>
                <a:gd name="adj2" fmla="val 16483744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Arc 83"/>
            <p:cNvSpPr/>
            <p:nvPr/>
          </p:nvSpPr>
          <p:spPr>
            <a:xfrm rot="5884551">
              <a:off x="1762108" y="2919928"/>
              <a:ext cx="1494000" cy="1494000"/>
            </a:xfrm>
            <a:prstGeom prst="arc">
              <a:avLst>
                <a:gd name="adj1" fmla="val 15583104"/>
                <a:gd name="adj2" fmla="val 17795029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10134786" y="5424843"/>
                <a:ext cx="382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786" y="5424843"/>
                <a:ext cx="382412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49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49816" y="544387"/>
            <a:ext cx="28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Solide 3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19" y="1"/>
            <a:ext cx="4607623" cy="2422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8261498" y="548640"/>
                <a:ext cx="3625702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548640"/>
                <a:ext cx="3625702" cy="4047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8261498" y="917972"/>
                <a:ext cx="3625702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917972"/>
                <a:ext cx="3625702" cy="404791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1" t="38031" r="20438" b="37417"/>
          <a:stretch/>
        </p:blipFill>
        <p:spPr>
          <a:xfrm flipH="1">
            <a:off x="80649" y="4674049"/>
            <a:ext cx="7426800" cy="1573287"/>
          </a:xfrm>
          <a:prstGeom prst="rect">
            <a:avLst/>
          </a:prstGeom>
        </p:spPr>
      </p:pic>
      <p:grpSp>
        <p:nvGrpSpPr>
          <p:cNvPr id="36" name="Groupe 35"/>
          <p:cNvGrpSpPr>
            <a:grpSpLocks noChangeAspect="1"/>
          </p:cNvGrpSpPr>
          <p:nvPr/>
        </p:nvGrpSpPr>
        <p:grpSpPr>
          <a:xfrm>
            <a:off x="3552028" y="5221090"/>
            <a:ext cx="360000" cy="360000"/>
            <a:chOff x="2668772" y="935665"/>
            <a:chExt cx="720000" cy="720000"/>
          </a:xfrm>
        </p:grpSpPr>
        <p:sp>
          <p:nvSpPr>
            <p:cNvPr id="37" name="Ellipse 36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Secteurs 37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Secteurs 38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552028" y="4438814"/>
                <a:ext cx="4840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028" y="4438814"/>
                <a:ext cx="4840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lipse 41"/>
          <p:cNvSpPr/>
          <p:nvPr/>
        </p:nvSpPr>
        <p:spPr>
          <a:xfrm>
            <a:off x="6626557" y="533410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456696" y="1864836"/>
                <a:ext cx="17482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 0,06111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1864836"/>
                <a:ext cx="1748234" cy="369332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9456696" y="2279847"/>
                <a:ext cx="14461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 0,120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2279847"/>
                <a:ext cx="1446165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9456696" y="2696001"/>
                <a:ext cx="16176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=0,172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2696001"/>
                <a:ext cx="1617687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456696" y="3070893"/>
                <a:ext cx="24300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= 76225.68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3070893"/>
                <a:ext cx="2430088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114624" y="390723"/>
                <a:ext cx="4024755" cy="11097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24" y="390723"/>
                <a:ext cx="4024755" cy="11097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414446" y="1680170"/>
                <a:ext cx="2925160" cy="1024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15449.15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328261.04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329660.90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446" y="1680170"/>
                <a:ext cx="2925160" cy="1024896"/>
              </a:xfrm>
              <a:prstGeom prst="rect">
                <a:avLst/>
              </a:prstGeom>
              <a:blipFill>
                <a:blip r:embed="rId12"/>
                <a:stretch>
                  <a:fillRect b="-5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436996" y="4384844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996" y="4384844"/>
                <a:ext cx="4907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avec flèche 30"/>
          <p:cNvCxnSpPr/>
          <p:nvPr/>
        </p:nvCxnSpPr>
        <p:spPr>
          <a:xfrm flipH="1" flipV="1">
            <a:off x="822564" y="4145970"/>
            <a:ext cx="0" cy="1216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822564" y="4997302"/>
            <a:ext cx="675240" cy="36508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831166" y="5362382"/>
            <a:ext cx="121680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96148" y="5315628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148" y="5315628"/>
                <a:ext cx="4660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550811" y="4770829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811" y="4770829"/>
                <a:ext cx="467756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45955" y="3969833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55" y="3969833"/>
                <a:ext cx="45147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42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962775" y="5267325"/>
            <a:ext cx="5581650" cy="1199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9" t="10698" r="37547" b="6822"/>
          <a:stretch/>
        </p:blipFill>
        <p:spPr>
          <a:xfrm>
            <a:off x="359916" y="1120367"/>
            <a:ext cx="2838893" cy="565652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9816" y="544387"/>
            <a:ext cx="28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Solide 4</a:t>
            </a:r>
            <a:endParaRPr lang="fr-F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8261498" y="548640"/>
                <a:ext cx="3625702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548640"/>
                <a:ext cx="3625702" cy="4047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8261498" y="917972"/>
                <a:ext cx="3625702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917972"/>
                <a:ext cx="3625702" cy="404791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e 35"/>
          <p:cNvGrpSpPr>
            <a:grpSpLocks noChangeAspect="1"/>
          </p:cNvGrpSpPr>
          <p:nvPr/>
        </p:nvGrpSpPr>
        <p:grpSpPr>
          <a:xfrm>
            <a:off x="1209127" y="3350288"/>
            <a:ext cx="360000" cy="360000"/>
            <a:chOff x="2668772" y="935665"/>
            <a:chExt cx="720000" cy="720000"/>
          </a:xfrm>
        </p:grpSpPr>
        <p:sp>
          <p:nvSpPr>
            <p:cNvPr id="37" name="Ellipse 36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Secteurs 37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Secteurs 38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663570" y="3122551"/>
                <a:ext cx="477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0" y="3122551"/>
                <a:ext cx="4772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lipse 41"/>
          <p:cNvSpPr/>
          <p:nvPr/>
        </p:nvSpPr>
        <p:spPr>
          <a:xfrm>
            <a:off x="1267742" y="182535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456696" y="1864836"/>
                <a:ext cx="225965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fr-FR" smtClean="0">
                          <a:latin typeface="Cambria Math" panose="02040503050406030204" pitchFamily="18" charset="0"/>
                        </a:rPr>
                        <m:t>0.03208716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0.07885968 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1864836"/>
                <a:ext cx="2259657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9504596" y="2742375"/>
                <a:ext cx="79643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fr-F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b="0" i="1" dirty="0" smtClean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596" y="2742375"/>
                <a:ext cx="79643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9449866" y="3557238"/>
                <a:ext cx="1559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=0,338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866" y="3557238"/>
                <a:ext cx="155997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449866" y="3932130"/>
                <a:ext cx="2437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=0.00013636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866" y="3932130"/>
                <a:ext cx="2437334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114624" y="390723"/>
                <a:ext cx="4037579" cy="11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24" y="390723"/>
                <a:ext cx="4037579" cy="11001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414446" y="1680170"/>
                <a:ext cx="3001143" cy="1594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0.00078841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0.00084184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0.00025806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b="0" i="1" dirty="0" smtClean="0">
                  <a:latin typeface="Cambria Math" panose="02040503050406030204" pitchFamily="18" charset="0"/>
                </a:endParaRPr>
              </a:p>
              <a:p>
                <a:endParaRPr lang="fr-F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0.00002960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446" y="1680170"/>
                <a:ext cx="3001143" cy="1594539"/>
              </a:xfrm>
              <a:prstGeom prst="rect">
                <a:avLst/>
              </a:prstGeom>
              <a:blipFill>
                <a:blip r:embed="rId11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11535" y="1138097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35" y="1138097"/>
                <a:ext cx="49077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avec flèche 30"/>
          <p:cNvCxnSpPr/>
          <p:nvPr/>
        </p:nvCxnSpPr>
        <p:spPr>
          <a:xfrm flipH="1" flipV="1">
            <a:off x="896989" y="4927823"/>
            <a:ext cx="0" cy="1216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896989" y="5779155"/>
            <a:ext cx="675240" cy="36508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905591" y="6144235"/>
            <a:ext cx="121680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770573" y="6097481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573" y="6097481"/>
                <a:ext cx="4660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625236" y="5552682"/>
                <a:ext cx="4578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236" y="5552682"/>
                <a:ext cx="457882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20380" y="4751686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80" y="4751686"/>
                <a:ext cx="45147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61" y="-132312"/>
            <a:ext cx="4076133" cy="250535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424405" y="4262753"/>
            <a:ext cx="26475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r>
              <a:rPr lang="fr-FR" dirty="0" smtClean="0"/>
              <a:t>Cas pivot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Cas liaison pignon-crémaillère.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261498" y="4418673"/>
                <a:ext cx="226606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=0,01354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=0,14202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b="0" i="1" dirty="0" smtClean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4418673"/>
                <a:ext cx="2266069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ZoneTexte 40"/>
          <p:cNvSpPr txBox="1"/>
          <p:nvPr/>
        </p:nvSpPr>
        <p:spPr>
          <a:xfrm>
            <a:off x="9555072" y="5722425"/>
            <a:ext cx="28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Faisable dans </a:t>
            </a:r>
            <a:r>
              <a:rPr lang="fr-FR" dirty="0" err="1" smtClean="0"/>
              <a:t>biorbd</a:t>
            </a:r>
            <a:r>
              <a:rPr lang="fr-FR" dirty="0" smtClean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72556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0" t="40202" r="18077" b="39798"/>
          <a:stretch/>
        </p:blipFill>
        <p:spPr>
          <a:xfrm>
            <a:off x="265302" y="4647157"/>
            <a:ext cx="7606147" cy="137160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86" y="-21530"/>
            <a:ext cx="3231085" cy="182350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9816" y="544387"/>
            <a:ext cx="28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Solide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9150216" y="462165"/>
                <a:ext cx="3625702" cy="717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i="1" dirty="0" smtClean="0"/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16" y="462165"/>
                <a:ext cx="3625702" cy="717248"/>
              </a:xfrm>
              <a:prstGeom prst="rect">
                <a:avLst/>
              </a:prstGeom>
              <a:blipFill>
                <a:blip r:embed="rId4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e 35"/>
          <p:cNvGrpSpPr>
            <a:grpSpLocks noChangeAspect="1"/>
          </p:cNvGrpSpPr>
          <p:nvPr/>
        </p:nvGrpSpPr>
        <p:grpSpPr>
          <a:xfrm>
            <a:off x="3845255" y="5132042"/>
            <a:ext cx="360000" cy="360000"/>
            <a:chOff x="2668772" y="935665"/>
            <a:chExt cx="720000" cy="720000"/>
          </a:xfrm>
        </p:grpSpPr>
        <p:sp>
          <p:nvSpPr>
            <p:cNvPr id="37" name="Ellipse 36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Secteurs 37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Secteurs 38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721212" y="4562873"/>
                <a:ext cx="484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212" y="4562873"/>
                <a:ext cx="4840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lipse 41"/>
          <p:cNvSpPr/>
          <p:nvPr/>
        </p:nvSpPr>
        <p:spPr>
          <a:xfrm>
            <a:off x="7217070" y="558290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9456696" y="1864836"/>
                <a:ext cx="2116926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/>
                      <m:t>0</m:t>
                    </m:r>
                    <m:r>
                      <m:rPr>
                        <m:nor/>
                      </m:rPr>
                      <a:rPr lang="fr-FR" b="0" i="0" smtClean="0"/>
                      <m:t>,</m:t>
                    </m:r>
                    <m:r>
                      <m:rPr>
                        <m:nor/>
                      </m:rPr>
                      <a:rPr lang="fr-FR"/>
                      <m:t>09771349</m:t>
                    </m:r>
                    <m:r>
                      <m:rPr>
                        <m:nor/>
                      </m:rPr>
                      <a:rPr lang="fr-FR" b="0" i="0" smtClean="0"/>
                      <m:t> </m:t>
                    </m:r>
                    <m:r>
                      <m:rPr>
                        <m:nor/>
                      </m:rPr>
                      <a:rPr lang="fr-FR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fr-FR" dirty="0" smtClean="0">
                    <a:latin typeface="Cambria Math" panose="02040503050406030204" pitchFamily="18" charset="0"/>
                  </a:rPr>
                  <a:t> </a:t>
                </a:r>
                <a:endParaRPr lang="fr-FR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/>
                      <m:t>0</m:t>
                    </m:r>
                    <m:r>
                      <m:rPr>
                        <m:nor/>
                      </m:rPr>
                      <a:rPr lang="fr-FR" b="0" i="0" smtClean="0"/>
                      <m:t>,</m:t>
                    </m:r>
                    <m:r>
                      <m:rPr>
                        <m:nor/>
                      </m:rPr>
                      <a:rPr lang="fr-FR"/>
                      <m:t>01067939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i="0" dirty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fr-FR" dirty="0" smtClean="0">
                    <a:latin typeface="Cambria Math" panose="02040503050406030204" pitchFamily="18" charset="0"/>
                  </a:rPr>
                  <a:t> </a:t>
                </a:r>
                <a:endParaRPr lang="fr-FR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/>
                      <m:t>0</m:t>
                    </m:r>
                    <m:r>
                      <m:rPr>
                        <m:nor/>
                      </m:rPr>
                      <a:rPr lang="fr-FR" b="0" i="0" smtClean="0"/>
                      <m:t>,</m:t>
                    </m:r>
                    <m:r>
                      <m:rPr>
                        <m:nor/>
                      </m:rPr>
                      <a:rPr lang="fr-FR"/>
                      <m:t>00003686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1864836"/>
                <a:ext cx="2116926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9321712" y="3742926"/>
                <a:ext cx="30443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= 0,392 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kg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 + 0,11919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kg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 smtClean="0"/>
                  <a:t>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= 0,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1119</m:t>
                    </m:r>
                    <m:r>
                      <m:rPr>
                        <m:nor/>
                      </m:rPr>
                      <a:rPr lang="fr-FR" b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kg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 smtClean="0"/>
                  <a:t> </a:t>
                </a:r>
                <a:endParaRPr lang="fr-FR" i="1" dirty="0"/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712" y="3742926"/>
                <a:ext cx="3044360" cy="646331"/>
              </a:xfrm>
              <a:prstGeom prst="rect">
                <a:avLst/>
              </a:prstGeom>
              <a:blipFill>
                <a:blip r:embed="rId7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/>
              <p:cNvSpPr/>
              <p:nvPr/>
            </p:nvSpPr>
            <p:spPr>
              <a:xfrm>
                <a:off x="9295334" y="4443061"/>
                <a:ext cx="24405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fr-FR" i="1" dirty="0">
                          <a:latin typeface="Cambria Math" panose="02040503050406030204" pitchFamily="18" charset="0"/>
                        </a:rPr>
                        <m:t> =0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m:rPr>
                          <m:nor/>
                        </m:rPr>
                        <a:rPr lang="fr-FR"/>
                        <m:t>149287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334" y="4443061"/>
                <a:ext cx="2440540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114624" y="390723"/>
                <a:ext cx="4035592" cy="1186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24" y="390723"/>
                <a:ext cx="4035592" cy="11860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/>
              <p:cNvSpPr/>
              <p:nvPr/>
            </p:nvSpPr>
            <p:spPr>
              <a:xfrm>
                <a:off x="5804193" y="1816821"/>
                <a:ext cx="3029932" cy="2249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0.000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12693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0.00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699861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0.00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700635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e>
                      <m:sub>
                        <m:r>
                          <a:rPr lang="fr-F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−0.000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01377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0.000000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36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−0.00000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427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93" y="1816821"/>
                <a:ext cx="3029932" cy="2249270"/>
              </a:xfrm>
              <a:prstGeom prst="rect">
                <a:avLst/>
              </a:prstGeom>
              <a:blipFill>
                <a:blip r:embed="rId10"/>
                <a:stretch>
                  <a:fillRect b="-5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025682" y="5701078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682" y="5701078"/>
                <a:ext cx="4907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/>
          <p:cNvGrpSpPr/>
          <p:nvPr/>
        </p:nvGrpSpPr>
        <p:grpSpPr>
          <a:xfrm>
            <a:off x="1713887" y="5308496"/>
            <a:ext cx="1635884" cy="1094765"/>
            <a:chOff x="486508" y="6144235"/>
            <a:chExt cx="1635884" cy="1094765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896989" y="6144235"/>
              <a:ext cx="0" cy="10947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H="1">
              <a:off x="486508" y="6144235"/>
              <a:ext cx="410481" cy="3225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905591" y="6144235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997952" y="5261742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952" y="5261742"/>
                <a:ext cx="4660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487718" y="5156397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718" y="5156397"/>
                <a:ext cx="467756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124368" y="6073102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368" y="6073102"/>
                <a:ext cx="45147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150216" y="2932043"/>
                <a:ext cx="226606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=0,25326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35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0,</m:t>
                      </m:r>
                      <m:r>
                        <m:rPr>
                          <m:nor/>
                        </m:rPr>
                        <a:rPr lang="fr-FR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fr-FR" dirty="0">
                          <a:latin typeface="Cambria Math" panose="02040503050406030204" pitchFamily="18" charset="0"/>
                        </a:rPr>
                        <m:t>1602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16" y="2932043"/>
                <a:ext cx="2266069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/>
          <p:cNvGrpSpPr/>
          <p:nvPr/>
        </p:nvGrpSpPr>
        <p:grpSpPr>
          <a:xfrm>
            <a:off x="9150216" y="5026594"/>
            <a:ext cx="1426099" cy="1448716"/>
            <a:chOff x="9162799" y="4572882"/>
            <a:chExt cx="1426099" cy="1448716"/>
          </a:xfrm>
        </p:grpSpPr>
        <p:grpSp>
          <p:nvGrpSpPr>
            <p:cNvPr id="48" name="Groupe 47"/>
            <p:cNvGrpSpPr/>
            <p:nvPr/>
          </p:nvGrpSpPr>
          <p:grpSpPr>
            <a:xfrm>
              <a:off x="9376600" y="4985013"/>
              <a:ext cx="725101" cy="720000"/>
              <a:chOff x="896989" y="5291632"/>
              <a:chExt cx="725101" cy="720000"/>
            </a:xfrm>
          </p:grpSpPr>
          <p:cxnSp>
            <p:nvCxnSpPr>
              <p:cNvPr id="49" name="Connecteur droit avec flèche 48"/>
              <p:cNvCxnSpPr/>
              <p:nvPr/>
            </p:nvCxnSpPr>
            <p:spPr>
              <a:xfrm flipV="1">
                <a:off x="896989" y="5291632"/>
                <a:ext cx="0" cy="72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avec flèche 49"/>
              <p:cNvCxnSpPr/>
              <p:nvPr/>
            </p:nvCxnSpPr>
            <p:spPr>
              <a:xfrm>
                <a:off x="902090" y="6008717"/>
                <a:ext cx="7200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0121142" y="5652266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1142" y="5652266"/>
                  <a:ext cx="467756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9162799" y="4572882"/>
                  <a:ext cx="451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2799" y="4572882"/>
                  <a:ext cx="45147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e 56"/>
          <p:cNvGrpSpPr/>
          <p:nvPr/>
        </p:nvGrpSpPr>
        <p:grpSpPr>
          <a:xfrm rot="20417071">
            <a:off x="8950636" y="4898195"/>
            <a:ext cx="1373390" cy="1132131"/>
            <a:chOff x="9162799" y="4572882"/>
            <a:chExt cx="1373390" cy="1132131"/>
          </a:xfrm>
        </p:grpSpPr>
        <p:grpSp>
          <p:nvGrpSpPr>
            <p:cNvPr id="58" name="Groupe 57"/>
            <p:cNvGrpSpPr/>
            <p:nvPr/>
          </p:nvGrpSpPr>
          <p:grpSpPr>
            <a:xfrm>
              <a:off x="9376600" y="4985013"/>
              <a:ext cx="725101" cy="720000"/>
              <a:chOff x="896989" y="5291632"/>
              <a:chExt cx="725101" cy="720000"/>
            </a:xfrm>
          </p:grpSpPr>
          <p:cxnSp>
            <p:nvCxnSpPr>
              <p:cNvPr id="61" name="Connecteur droit avec flèche 60"/>
              <p:cNvCxnSpPr/>
              <p:nvPr/>
            </p:nvCxnSpPr>
            <p:spPr>
              <a:xfrm flipV="1">
                <a:off x="896989" y="5291632"/>
                <a:ext cx="0" cy="72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avec flèche 61"/>
              <p:cNvCxnSpPr/>
              <p:nvPr/>
            </p:nvCxnSpPr>
            <p:spPr>
              <a:xfrm>
                <a:off x="902090" y="6008717"/>
                <a:ext cx="7200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 rot="1182929">
                  <a:off x="10068433" y="5301255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182929">
                  <a:off x="10068433" y="5301255"/>
                  <a:ext cx="467756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 rot="1182929">
                  <a:off x="9162799" y="4572882"/>
                  <a:ext cx="451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182929">
                  <a:off x="9162799" y="4572882"/>
                  <a:ext cx="45147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e 62"/>
          <p:cNvGrpSpPr/>
          <p:nvPr/>
        </p:nvGrpSpPr>
        <p:grpSpPr>
          <a:xfrm>
            <a:off x="8689898" y="5460896"/>
            <a:ext cx="1399221" cy="1724356"/>
            <a:chOff x="1747678" y="2919928"/>
            <a:chExt cx="1508431" cy="1670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1991591" y="3102704"/>
                  <a:ext cx="3824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591" y="3102704"/>
                  <a:ext cx="382411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Arc 64"/>
            <p:cNvSpPr/>
            <p:nvPr/>
          </p:nvSpPr>
          <p:spPr>
            <a:xfrm>
              <a:off x="1747678" y="3096553"/>
              <a:ext cx="1494000" cy="1494000"/>
            </a:xfrm>
            <a:prstGeom prst="arc">
              <a:avLst>
                <a:gd name="adj1" fmla="val 15416313"/>
                <a:gd name="adj2" fmla="val 16180007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Arc 65"/>
            <p:cNvSpPr/>
            <p:nvPr/>
          </p:nvSpPr>
          <p:spPr>
            <a:xfrm rot="5400000">
              <a:off x="1762109" y="2919928"/>
              <a:ext cx="1494000" cy="1494000"/>
            </a:xfrm>
            <a:prstGeom prst="arc">
              <a:avLst>
                <a:gd name="adj1" fmla="val 14645357"/>
                <a:gd name="adj2" fmla="val 15940936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0635453" y="5341063"/>
                <a:ext cx="10185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5453" y="5341063"/>
                <a:ext cx="101854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55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527" y="-476484"/>
            <a:ext cx="5616134" cy="295236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2" r="35702"/>
          <a:stretch/>
        </p:blipFill>
        <p:spPr>
          <a:xfrm>
            <a:off x="409432" y="2471359"/>
            <a:ext cx="2238233" cy="420433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9816" y="544387"/>
            <a:ext cx="28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Solide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9150216" y="462165"/>
                <a:ext cx="3625702" cy="717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i="1" dirty="0" smtClean="0"/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16" y="462165"/>
                <a:ext cx="3625702" cy="717248"/>
              </a:xfrm>
              <a:prstGeom prst="rect">
                <a:avLst/>
              </a:prstGeom>
              <a:blipFill>
                <a:blip r:embed="rId4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e 35"/>
          <p:cNvGrpSpPr>
            <a:grpSpLocks noChangeAspect="1"/>
          </p:cNvGrpSpPr>
          <p:nvPr/>
        </p:nvGrpSpPr>
        <p:grpSpPr>
          <a:xfrm>
            <a:off x="1676200" y="4149567"/>
            <a:ext cx="360000" cy="360000"/>
            <a:chOff x="2668772" y="935665"/>
            <a:chExt cx="720000" cy="720000"/>
          </a:xfrm>
        </p:grpSpPr>
        <p:sp>
          <p:nvSpPr>
            <p:cNvPr id="37" name="Ellipse 36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8" name="Secteurs 37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Secteurs 38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350078" y="3816963"/>
                <a:ext cx="4840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78" y="3816963"/>
                <a:ext cx="48404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lipse 41"/>
          <p:cNvSpPr/>
          <p:nvPr/>
        </p:nvSpPr>
        <p:spPr>
          <a:xfrm>
            <a:off x="1999015" y="325018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456696" y="1864836"/>
                <a:ext cx="2259658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fr-FR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>
                        <a:latin typeface="Cambria Math" panose="02040503050406030204" pitchFamily="18" charset="0"/>
                      </a:rPr>
                      <m:t>0.03291972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i="1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i="1" dirty="0" smtClean="0">
                        <a:latin typeface="Cambria Math" panose="02040503050406030204" pitchFamily="18" charset="0"/>
                      </a:rPr>
                      <m:t>0.00776230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0.03895646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1864836"/>
                <a:ext cx="2259658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9321712" y="3742926"/>
                <a:ext cx="22869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m:rPr>
                          <m:nor/>
                        </m:rPr>
                        <a:rPr lang="fr-FR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>
                          <a:latin typeface="Cambria Math" panose="02040503050406030204" pitchFamily="18" charset="0"/>
                        </a:rPr>
                        <m:t>0,</m:t>
                      </m:r>
                      <m:r>
                        <m:rPr>
                          <m:nor/>
                        </m:rPr>
                        <a:rPr lang="fr-FR">
                          <a:latin typeface="Cambria Math" panose="02040503050406030204" pitchFamily="18" charset="0"/>
                        </a:rPr>
                        <m:t>08658000</m:t>
                      </m:r>
                      <m:r>
                        <m:rPr>
                          <m:nor/>
                        </m:rPr>
                        <a:rPr lang="fr-FR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fr-FR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712" y="3742926"/>
                <a:ext cx="2286908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295334" y="4443061"/>
                <a:ext cx="2379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fr-FR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0.00001665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334" y="4443061"/>
                <a:ext cx="2379626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114624" y="390723"/>
                <a:ext cx="4075603" cy="1186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24" y="390723"/>
                <a:ext cx="4075603" cy="11860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/>
              <p:cNvSpPr/>
              <p:nvPr/>
            </p:nvSpPr>
            <p:spPr>
              <a:xfrm>
                <a:off x="5804193" y="1816821"/>
                <a:ext cx="2838021" cy="2216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0.000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12751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0.000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15371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0.0000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4567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fr-F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fr-F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0.00000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695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</a:rPr>
                      <m:t>=0.00000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686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0.0000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4329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93" y="1816821"/>
                <a:ext cx="2838021" cy="2216376"/>
              </a:xfrm>
              <a:prstGeom prst="rect">
                <a:avLst/>
              </a:prstGeom>
              <a:blipFill>
                <a:blip r:embed="rId10"/>
                <a:stretch>
                  <a:fillRect b="-5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029200" y="2919655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200" y="2919655"/>
                <a:ext cx="4907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/>
          <p:cNvGrpSpPr/>
          <p:nvPr/>
        </p:nvGrpSpPr>
        <p:grpSpPr>
          <a:xfrm>
            <a:off x="1103152" y="4389257"/>
            <a:ext cx="1225403" cy="1071639"/>
            <a:chOff x="896989" y="5072596"/>
            <a:chExt cx="1225403" cy="1071639"/>
          </a:xfrm>
        </p:grpSpPr>
        <p:cxnSp>
          <p:nvCxnSpPr>
            <p:cNvPr id="31" name="Connecteur droit avec flèche 30"/>
            <p:cNvCxnSpPr/>
            <p:nvPr/>
          </p:nvCxnSpPr>
          <p:spPr>
            <a:xfrm flipV="1">
              <a:off x="896989" y="5072596"/>
              <a:ext cx="0" cy="10716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V="1">
              <a:off x="896990" y="5858116"/>
              <a:ext cx="268051" cy="28611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905591" y="6144235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976736" y="5414142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736" y="5414142"/>
                <a:ext cx="4660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270255" y="4805444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55" y="4805444"/>
                <a:ext cx="467756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742782" y="4080252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82" y="4080252"/>
                <a:ext cx="45147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150216" y="2932043"/>
                <a:ext cx="226606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=0,03352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0,</m:t>
                      </m:r>
                      <m:r>
                        <m:rPr>
                          <m:nor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10130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16" y="2932043"/>
                <a:ext cx="2266069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/>
          <p:cNvGrpSpPr/>
          <p:nvPr/>
        </p:nvGrpSpPr>
        <p:grpSpPr>
          <a:xfrm>
            <a:off x="9150216" y="5026594"/>
            <a:ext cx="1426099" cy="1448716"/>
            <a:chOff x="9162799" y="4572882"/>
            <a:chExt cx="1426099" cy="1448716"/>
          </a:xfrm>
        </p:grpSpPr>
        <p:grpSp>
          <p:nvGrpSpPr>
            <p:cNvPr id="48" name="Groupe 47"/>
            <p:cNvGrpSpPr/>
            <p:nvPr/>
          </p:nvGrpSpPr>
          <p:grpSpPr>
            <a:xfrm>
              <a:off x="9376600" y="4985013"/>
              <a:ext cx="725101" cy="720000"/>
              <a:chOff x="896989" y="5291632"/>
              <a:chExt cx="725101" cy="720000"/>
            </a:xfrm>
          </p:grpSpPr>
          <p:cxnSp>
            <p:nvCxnSpPr>
              <p:cNvPr id="49" name="Connecteur droit avec flèche 48"/>
              <p:cNvCxnSpPr/>
              <p:nvPr/>
            </p:nvCxnSpPr>
            <p:spPr>
              <a:xfrm flipV="1">
                <a:off x="896989" y="5291632"/>
                <a:ext cx="0" cy="72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avec flèche 49"/>
              <p:cNvCxnSpPr/>
              <p:nvPr/>
            </p:nvCxnSpPr>
            <p:spPr>
              <a:xfrm>
                <a:off x="902090" y="6008717"/>
                <a:ext cx="7200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0121142" y="5652266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1142" y="5652266"/>
                  <a:ext cx="467756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9162799" y="4572882"/>
                  <a:ext cx="451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2799" y="4572882"/>
                  <a:ext cx="45147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e 56"/>
          <p:cNvGrpSpPr/>
          <p:nvPr/>
        </p:nvGrpSpPr>
        <p:grpSpPr>
          <a:xfrm rot="20417071">
            <a:off x="8950636" y="4898195"/>
            <a:ext cx="1373390" cy="1132131"/>
            <a:chOff x="9162799" y="4572882"/>
            <a:chExt cx="1373390" cy="1132131"/>
          </a:xfrm>
        </p:grpSpPr>
        <p:grpSp>
          <p:nvGrpSpPr>
            <p:cNvPr id="58" name="Groupe 57"/>
            <p:cNvGrpSpPr/>
            <p:nvPr/>
          </p:nvGrpSpPr>
          <p:grpSpPr>
            <a:xfrm>
              <a:off x="9376600" y="4985013"/>
              <a:ext cx="725101" cy="720000"/>
              <a:chOff x="896989" y="5291632"/>
              <a:chExt cx="725101" cy="720000"/>
            </a:xfrm>
          </p:grpSpPr>
          <p:cxnSp>
            <p:nvCxnSpPr>
              <p:cNvPr id="61" name="Connecteur droit avec flèche 60"/>
              <p:cNvCxnSpPr/>
              <p:nvPr/>
            </p:nvCxnSpPr>
            <p:spPr>
              <a:xfrm flipV="1">
                <a:off x="896989" y="5291632"/>
                <a:ext cx="0" cy="72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avec flèche 61"/>
              <p:cNvCxnSpPr/>
              <p:nvPr/>
            </p:nvCxnSpPr>
            <p:spPr>
              <a:xfrm>
                <a:off x="902090" y="6008717"/>
                <a:ext cx="7200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 rot="1182929">
                  <a:off x="10068433" y="5301256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182929">
                  <a:off x="10068433" y="5301256"/>
                  <a:ext cx="467756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 rot="1182929">
                  <a:off x="9162799" y="4572882"/>
                  <a:ext cx="451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182929">
                  <a:off x="9162799" y="4572882"/>
                  <a:ext cx="45147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e 62"/>
          <p:cNvGrpSpPr/>
          <p:nvPr/>
        </p:nvGrpSpPr>
        <p:grpSpPr>
          <a:xfrm>
            <a:off x="8689898" y="5460896"/>
            <a:ext cx="1399221" cy="1724356"/>
            <a:chOff x="1747678" y="2919928"/>
            <a:chExt cx="1508431" cy="1670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1991591" y="3102704"/>
                  <a:ext cx="3824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591" y="3102704"/>
                  <a:ext cx="382411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Arc 64"/>
            <p:cNvSpPr/>
            <p:nvPr/>
          </p:nvSpPr>
          <p:spPr>
            <a:xfrm>
              <a:off x="1747678" y="3096553"/>
              <a:ext cx="1494000" cy="1494000"/>
            </a:xfrm>
            <a:prstGeom prst="arc">
              <a:avLst>
                <a:gd name="adj1" fmla="val 15416313"/>
                <a:gd name="adj2" fmla="val 16180007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Arc 65"/>
            <p:cNvSpPr/>
            <p:nvPr/>
          </p:nvSpPr>
          <p:spPr>
            <a:xfrm rot="5400000">
              <a:off x="1762109" y="2919928"/>
              <a:ext cx="1494000" cy="1494000"/>
            </a:xfrm>
            <a:prstGeom prst="arc">
              <a:avLst>
                <a:gd name="adj1" fmla="val 14645357"/>
                <a:gd name="adj2" fmla="val 15940936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0635453" y="5341063"/>
                <a:ext cx="138544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=−120°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  <a:p>
                <a:r>
                  <a:rPr lang="en-GB" dirty="0" err="1"/>
                  <a:t>o</a:t>
                </a:r>
                <a:r>
                  <a:rPr lang="en-GB" dirty="0" err="1" smtClean="0"/>
                  <a:t>u</a:t>
                </a:r>
                <a:endParaRPr lang="en-GB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=240°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5453" y="5341063"/>
                <a:ext cx="1385444" cy="923330"/>
              </a:xfrm>
              <a:prstGeom prst="rect">
                <a:avLst/>
              </a:prstGeom>
              <a:blipFill>
                <a:blip r:embed="rId21"/>
                <a:stretch>
                  <a:fillRect l="-39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 rot="14282248">
            <a:off x="755210" y="2090494"/>
            <a:ext cx="1276913" cy="1836340"/>
            <a:chOff x="2016331" y="1940456"/>
            <a:chExt cx="1276913" cy="1836340"/>
          </a:xfrm>
        </p:grpSpPr>
        <p:grpSp>
          <p:nvGrpSpPr>
            <p:cNvPr id="70" name="Groupe 69"/>
            <p:cNvGrpSpPr/>
            <p:nvPr/>
          </p:nvGrpSpPr>
          <p:grpSpPr>
            <a:xfrm>
              <a:off x="2023711" y="2171640"/>
              <a:ext cx="1225403" cy="1071639"/>
              <a:chOff x="896989" y="5072596"/>
              <a:chExt cx="1225403" cy="1071639"/>
            </a:xfrm>
          </p:grpSpPr>
          <p:cxnSp>
            <p:nvCxnSpPr>
              <p:cNvPr id="71" name="Connecteur droit avec flèche 70"/>
              <p:cNvCxnSpPr/>
              <p:nvPr/>
            </p:nvCxnSpPr>
            <p:spPr>
              <a:xfrm flipV="1">
                <a:off x="896989" y="5072596"/>
                <a:ext cx="0" cy="107163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avec flèche 71"/>
              <p:cNvCxnSpPr/>
              <p:nvPr/>
            </p:nvCxnSpPr>
            <p:spPr>
              <a:xfrm flipV="1">
                <a:off x="896990" y="5858116"/>
                <a:ext cx="268051" cy="28611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avec flèche 72"/>
              <p:cNvCxnSpPr/>
              <p:nvPr/>
            </p:nvCxnSpPr>
            <p:spPr>
              <a:xfrm>
                <a:off x="905591" y="6144235"/>
                <a:ext cx="1216801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 rot="7317752">
                  <a:off x="2875533" y="3359085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7752">
                  <a:off x="2875533" y="3359085"/>
                  <a:ext cx="466090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 rot="7317752">
                  <a:off x="2190814" y="2587827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7752">
                  <a:off x="2190814" y="2587827"/>
                  <a:ext cx="467756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 rot="7317752">
                  <a:off x="1975262" y="1981525"/>
                  <a:ext cx="451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7752">
                  <a:off x="1975262" y="1981525"/>
                  <a:ext cx="451470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085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4974" y="146901"/>
            <a:ext cx="28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Solide </a:t>
            </a:r>
            <a:r>
              <a:rPr lang="fr-FR" dirty="0" smtClean="0"/>
              <a:t>7</a:t>
            </a:r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8" t="14482" r="37422" b="6308"/>
          <a:stretch/>
        </p:blipFill>
        <p:spPr>
          <a:xfrm>
            <a:off x="104774" y="1676400"/>
            <a:ext cx="2743201" cy="50768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95" t="29257" r="27336" b="19518"/>
          <a:stretch/>
        </p:blipFill>
        <p:spPr>
          <a:xfrm>
            <a:off x="1676400" y="57151"/>
            <a:ext cx="2505076" cy="1885950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 rot="14282248">
            <a:off x="1089025" y="3901722"/>
            <a:ext cx="1698228" cy="1362614"/>
            <a:chOff x="981721" y="2575007"/>
            <a:chExt cx="1698228" cy="1362614"/>
          </a:xfrm>
        </p:grpSpPr>
        <p:grpSp>
          <p:nvGrpSpPr>
            <p:cNvPr id="9" name="Groupe 8"/>
            <p:cNvGrpSpPr/>
            <p:nvPr/>
          </p:nvGrpSpPr>
          <p:grpSpPr>
            <a:xfrm>
              <a:off x="1271250" y="2636511"/>
              <a:ext cx="941261" cy="843317"/>
              <a:chOff x="144528" y="5537467"/>
              <a:chExt cx="941261" cy="843317"/>
            </a:xfrm>
          </p:grpSpPr>
          <p:cxnSp>
            <p:nvCxnSpPr>
              <p:cNvPr id="13" name="Connecteur droit avec flèche 12"/>
              <p:cNvCxnSpPr/>
              <p:nvPr/>
            </p:nvCxnSpPr>
            <p:spPr>
              <a:xfrm rot="7317752" flipV="1">
                <a:off x="799606" y="6198257"/>
                <a:ext cx="212164" cy="15288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avec flèche 13"/>
              <p:cNvCxnSpPr/>
              <p:nvPr/>
            </p:nvCxnSpPr>
            <p:spPr>
              <a:xfrm rot="7317752" flipH="1">
                <a:off x="549992" y="5518720"/>
                <a:ext cx="4554" cy="815481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avec flèche 14"/>
              <p:cNvCxnSpPr/>
              <p:nvPr/>
            </p:nvCxnSpPr>
            <p:spPr>
              <a:xfrm rot="7317752" flipH="1" flipV="1">
                <a:off x="753388" y="5863442"/>
                <a:ext cx="658376" cy="642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 rot="7317752">
                  <a:off x="2262238" y="2796093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7752">
                  <a:off x="2262238" y="2796093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 rot="7317752">
                  <a:off x="932509" y="2624219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7752">
                  <a:off x="932509" y="2624219"/>
                  <a:ext cx="46775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 rot="7317752">
                  <a:off x="1808780" y="3527220"/>
                  <a:ext cx="451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7752">
                  <a:off x="1808780" y="3527220"/>
                  <a:ext cx="45147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9150216" y="462165"/>
                <a:ext cx="3625702" cy="717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i="1" dirty="0" smtClean="0"/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16" y="462165"/>
                <a:ext cx="3625702" cy="717248"/>
              </a:xfrm>
              <a:prstGeom prst="rect">
                <a:avLst/>
              </a:prstGeom>
              <a:blipFill>
                <a:blip r:embed="rId7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9456696" y="1864836"/>
                <a:ext cx="2276521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fr-FR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fr-FR" b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fr-FR">
                        <a:latin typeface="Cambria Math" panose="02040503050406030204" pitchFamily="18" charset="0"/>
                      </a:rPr>
                      <m:t>02748935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i="1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dirty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fr-FR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>
                        <a:latin typeface="Cambria Math" panose="02040503050406030204" pitchFamily="18" charset="0"/>
                      </a:rPr>
                      <m:t>-0</m:t>
                    </m:r>
                    <m:r>
                      <m:rPr>
                        <m:nor/>
                      </m:rPr>
                      <a:rPr lang="fr-FR">
                        <a:latin typeface="Cambria Math" panose="02040503050406030204" pitchFamily="18" charset="0"/>
                      </a:rPr>
                      <m:t>.03834733</m:t>
                    </m:r>
                    <m:r>
                      <a:rPr lang="fr-FR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dirty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fr-FR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>
                        <a:latin typeface="Cambria Math" panose="02040503050406030204" pitchFamily="18" charset="0"/>
                      </a:rPr>
                      <m:t>0.05151232</m:t>
                    </m:r>
                    <m:r>
                      <a:rPr lang="fr-FR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1864836"/>
                <a:ext cx="2276521" cy="12003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9321712" y="3742926"/>
                <a:ext cx="1961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35022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712" y="3742926"/>
                <a:ext cx="1961498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9295334" y="4443061"/>
                <a:ext cx="25399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fr-FR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fr-FR"/>
                        <m:t>200437.864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334" y="4443061"/>
                <a:ext cx="2539926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5114624" y="390723"/>
                <a:ext cx="4075603" cy="1186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𝑦𝑧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24" y="390723"/>
                <a:ext cx="4075603" cy="11860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5804193" y="1816821"/>
                <a:ext cx="2945102" cy="2317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fr-F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>
                        <a:latin typeface="Cambria Math" panose="02040503050406030204" pitchFamily="18" charset="0"/>
                      </a:rPr>
                      <m:t>0.00255786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=0.00098183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𝑧𝑧</m:t>
                            </m:r>
                          </m:sub>
                        </m:sSub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>
                        <a:latin typeface="Cambria Math" panose="02040503050406030204" pitchFamily="18" charset="0"/>
                      </a:rPr>
                      <m:t>0.00240229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=0.00000966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nor/>
                      </m:rPr>
                      <a:rPr lang="fr-FR">
                        <a:latin typeface="Cambria Math" panose="02040503050406030204" pitchFamily="18" charset="0"/>
                      </a:rPr>
                      <m:t>0.00089959</m:t>
                    </m:r>
                    <m:r>
                      <a:rPr lang="fr-FR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>
                        <a:latin typeface="Cambria Math" panose="02040503050406030204" pitchFamily="18" charset="0"/>
                      </a:rPr>
                      <m:t>-0.00019222</m:t>
                    </m:r>
                    <m:r>
                      <a:rPr lang="fr-FR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93" y="1816821"/>
                <a:ext cx="2945102" cy="2317622"/>
              </a:xfrm>
              <a:prstGeom prst="rect">
                <a:avLst/>
              </a:prstGeom>
              <a:blipFill>
                <a:blip r:embed="rId12"/>
                <a:stretch>
                  <a:fillRect b="-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9150216" y="2932043"/>
                <a:ext cx="226606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fr-F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16" y="2932043"/>
                <a:ext cx="2266069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lipse 38"/>
          <p:cNvSpPr/>
          <p:nvPr/>
        </p:nvSpPr>
        <p:spPr>
          <a:xfrm>
            <a:off x="1655819" y="448161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464431" y="4599789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431" y="4599789"/>
                <a:ext cx="49077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5841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164</Words>
  <Application>Microsoft Office PowerPoint</Application>
  <PresentationFormat>Grand écran</PresentationFormat>
  <Paragraphs>209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Segoe UI</vt:lpstr>
      <vt:lpstr>Thème Office</vt:lpstr>
      <vt:lpstr>Kinova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Notes de calcul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Kinova</dc:title>
  <dc:creator>Pierre Puchaud</dc:creator>
  <cp:lastModifiedBy>Pierre Puchaud</cp:lastModifiedBy>
  <cp:revision>38</cp:revision>
  <dcterms:created xsi:type="dcterms:W3CDTF">2021-07-07T14:07:11Z</dcterms:created>
  <dcterms:modified xsi:type="dcterms:W3CDTF">2021-07-19T19:33:07Z</dcterms:modified>
</cp:coreProperties>
</file>