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6.png" ContentType="image/png"/>
  <Override PartName="/ppt/media/image17.png" ContentType="image/png"/>
  <Override PartName="/ppt/media/image15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4.jpeg" ContentType="image/jpeg"/>
  <Override PartName="/ppt/media/image11.png" ContentType="image/png"/>
  <Override PartName="/ppt/media/image10.jpeg" ContentType="image/jpeg"/>
  <Override PartName="/ppt/media/image40.png" ContentType="image/png"/>
  <Override PartName="/ppt/media/image8.png" ContentType="image/png"/>
  <Override PartName="/ppt/media/image29.png" ContentType="image/png"/>
  <Override PartName="/ppt/media/image19.png" ContentType="image/png"/>
  <Override PartName="/ppt/media/image5.jpeg" ContentType="image/jpeg"/>
  <Override PartName="/ppt/media/image18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34.png" ContentType="image/png"/>
  <Override PartName="/ppt/media/image2.jpeg" ContentType="image/jpe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796087" cy="99250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46080" y="1600200"/>
            <a:ext cx="728352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46080" y="380520"/>
            <a:ext cx="72835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46080" y="1600200"/>
            <a:ext cx="728352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946080" y="1600200"/>
            <a:ext cx="728352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946080" y="380520"/>
            <a:ext cx="72835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946080" y="1600200"/>
            <a:ext cx="728352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946080" y="380520"/>
            <a:ext cx="72835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4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46080" y="380520"/>
            <a:ext cx="72835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94608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8560" y="396432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46080" y="234720"/>
            <a:ext cx="728352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8560" y="1600200"/>
            <a:ext cx="355428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946080" y="3964320"/>
            <a:ext cx="728352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18088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fr-BE" sz="4400">
                <a:latin typeface="Calibri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648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lang="fr-BE" sz="2400">
                <a:latin typeface="Calibri"/>
              </a:rPr>
              <a:t>11/12/15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648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648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fld id="{6CDF0571-4F0C-43D8-B681-6DB2A2A32F8A}" type="slidenum">
              <a:rPr lang="fr-BE" sz="2400">
                <a:latin typeface="Calibri"/>
              </a:rPr>
              <a:t>&lt;numéro&gt;</a:t>
            </a:fld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1619280" y="646200"/>
            <a:ext cx="6121440" cy="5565600"/>
          </a:xfrm>
          <a:prstGeom prst="rect">
            <a:avLst/>
          </a:prstGeom>
          <a:noFill/>
          <a:ln>
            <a:noFill/>
          </a:ln>
        </p:spPr>
      </p:sp>
      <p:pic>
        <p:nvPicPr>
          <p:cNvPr id="5" name="Image 8" descr="ulb-logo-texte-vertical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2280"/>
            <a:ext cx="914400" cy="4032360"/>
          </a:xfrm>
          <a:prstGeom prst="rect">
            <a:avLst/>
          </a:prstGeom>
          <a:ln>
            <a:noFill/>
          </a:ln>
        </p:spPr>
      </p:pic>
      <p:pic>
        <p:nvPicPr>
          <p:cNvPr id="6" name="Image 9" descr="barrette-ulb-elargie-ppt.jpg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-702720" y="5515560"/>
            <a:ext cx="2322720" cy="1047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Font typeface="Arial"/>
              <a:buChar char="•"/>
            </a:pPr>
            <a:r>
              <a:rPr lang="fr-BE" sz="3200">
                <a:latin typeface="Calibri"/>
              </a:rPr>
              <a:t>Cliquez pour éditer le format du plan de texte</a:t>
            </a:r>
            <a:endParaRPr/>
          </a:p>
          <a:p>
            <a:pPr lvl="1">
              <a:buFont typeface="Arial"/>
              <a:buChar char="–"/>
            </a:pPr>
            <a:r>
              <a:rPr lang="fr-BE" sz="2800">
                <a:latin typeface="Calibri"/>
              </a:rPr>
              <a:t>Second niveau de plan</a:t>
            </a:r>
            <a:endParaRPr/>
          </a:p>
          <a:p>
            <a:pPr lvl="2">
              <a:buFont typeface="Arial"/>
              <a:buChar char="•"/>
            </a:pPr>
            <a:r>
              <a:rPr lang="fr-BE" sz="2400">
                <a:latin typeface="Calibri"/>
              </a:rPr>
              <a:t>Troisième niveau de plan</a:t>
            </a:r>
            <a:endParaRPr/>
          </a:p>
          <a:p>
            <a:pPr lvl="3">
              <a:buFont typeface="Arial"/>
              <a:buChar char="–"/>
            </a:pPr>
            <a:r>
              <a:rPr lang="fr-BE" sz="2000">
                <a:latin typeface="Calibri"/>
              </a:rPr>
              <a:t>Quatrième niveau de plan</a:t>
            </a:r>
            <a:endParaRPr/>
          </a:p>
          <a:p>
            <a:pPr lvl="4">
              <a:buFont typeface="Arial"/>
              <a:buChar char="»"/>
            </a:pPr>
            <a:r>
              <a:rPr lang="fr-BE" sz="2000">
                <a:latin typeface="Calibri"/>
              </a:rPr>
              <a:t>Cinquième niveau de plan</a:t>
            </a:r>
            <a:endParaRPr/>
          </a:p>
          <a:p>
            <a:pPr lvl="5">
              <a:buFont typeface="Arial"/>
              <a:buChar char="»"/>
            </a:pPr>
            <a:r>
              <a:rPr lang="fr-BE" sz="2000">
                <a:latin typeface="Calibri"/>
              </a:rPr>
              <a:t>Sixième niveau de plan</a:t>
            </a:r>
            <a:endParaRPr/>
          </a:p>
          <a:p>
            <a:pPr lvl="6">
              <a:buFont typeface="Arial"/>
              <a:buChar char="»"/>
            </a:pPr>
            <a:r>
              <a:rPr lang="fr-BE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46080" y="380520"/>
            <a:ext cx="728352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fr-BE" sz="4400">
                <a:latin typeface="Calibri"/>
              </a:rPr>
              <a:t>Cliquez pour éditer le format du texte-titre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fr-BE" sz="3200">
                <a:latin typeface="Calibri"/>
              </a:rPr>
              <a:t>Cliquez pour éditer le format du plan de texte</a:t>
            </a:r>
            <a:endParaRPr/>
          </a:p>
          <a:p>
            <a:pPr lvl="1">
              <a:buFont typeface="Arial"/>
              <a:buChar char="–"/>
            </a:pPr>
            <a:r>
              <a:rPr lang="fr-BE" sz="2800">
                <a:latin typeface="Calibri"/>
              </a:rPr>
              <a:t>Second niveau de plan</a:t>
            </a:r>
            <a:endParaRPr/>
          </a:p>
          <a:p>
            <a:pPr lvl="2">
              <a:buFont typeface="Arial"/>
              <a:buChar char="•"/>
            </a:pPr>
            <a:r>
              <a:rPr lang="fr-BE" sz="2400">
                <a:latin typeface="Calibri"/>
              </a:rPr>
              <a:t>Troisième niveau de plan</a:t>
            </a:r>
            <a:endParaRPr/>
          </a:p>
          <a:p>
            <a:pPr lvl="3">
              <a:buFont typeface="Arial"/>
              <a:buChar char="–"/>
            </a:pPr>
            <a:r>
              <a:rPr lang="fr-BE" sz="2000">
                <a:latin typeface="Calibri"/>
              </a:rPr>
              <a:t>Quatrième niveau de plan</a:t>
            </a:r>
            <a:endParaRPr/>
          </a:p>
          <a:p>
            <a:pPr lvl="4">
              <a:buFont typeface="Arial"/>
              <a:buChar char="»"/>
            </a:pPr>
            <a:r>
              <a:rPr lang="fr-BE" sz="2000">
                <a:latin typeface="Calibri"/>
              </a:rPr>
              <a:t>Cinquième niveau de plan</a:t>
            </a:r>
            <a:endParaRPr/>
          </a:p>
          <a:p>
            <a:pPr lvl="5">
              <a:buFont typeface="Arial"/>
              <a:buChar char="»"/>
            </a:pPr>
            <a:r>
              <a:rPr lang="fr-BE" sz="2000">
                <a:latin typeface="Calibri"/>
              </a:rPr>
              <a:t>Sixième niveau de plan</a:t>
            </a:r>
            <a:endParaRPr/>
          </a:p>
          <a:p>
            <a:pPr lvl="6">
              <a:buFont typeface="Arial"/>
              <a:buChar char="»"/>
            </a:pPr>
            <a:r>
              <a:rPr lang="fr-BE" sz="2000">
                <a:latin typeface="Calibri"/>
              </a:rPr>
              <a:t>Septième niveau de plan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914040" y="6416640"/>
            <a:ext cx="205740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lang="fr-BE" sz="1200">
                <a:solidFill>
                  <a:srgbClr val="898989"/>
                </a:solidFill>
                <a:latin typeface="Times New Roman"/>
              </a:rPr>
              <a:t>11/12/15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171840" y="6416640"/>
            <a:ext cx="205740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fld id="{018F4861-B64E-4FAC-850D-2CFFE2E537A6}" type="slidenum">
              <a:rPr lang="fr-BE" sz="1200">
                <a:solidFill>
                  <a:srgbClr val="898989"/>
                </a:solidFill>
                <a:latin typeface="Times New Roman"/>
              </a:rPr>
              <a:t>&lt;numéro&gt;</a:t>
            </a:fld>
            <a:endParaRPr/>
          </a:p>
        </p:txBody>
      </p:sp>
      <p:pic>
        <p:nvPicPr>
          <p:cNvPr id="47" name="Image 8" descr="ulb-logo-texte-vertical.jpg"/>
          <p:cNvPicPr/>
          <p:nvPr/>
        </p:nvPicPr>
        <p:blipFill>
          <a:blip r:embed="rId2"/>
          <a:srcRect l="0" t="0" r="11181" b="82321"/>
          <a:stretch>
            <a:fillRect/>
          </a:stretch>
        </p:blipFill>
        <p:spPr>
          <a:xfrm>
            <a:off x="46080" y="152280"/>
            <a:ext cx="814320" cy="714600"/>
          </a:xfrm>
          <a:prstGeom prst="rect">
            <a:avLst/>
          </a:prstGeom>
          <a:ln>
            <a:noFill/>
          </a:ln>
        </p:spPr>
      </p:pic>
      <p:pic>
        <p:nvPicPr>
          <p:cNvPr id="48" name="Image 8" descr="barrette-ulb-elargie-ppt.jpg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-2442240" y="3831480"/>
            <a:ext cx="5837040" cy="5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8" descr="ulb-logo-texte-vertical.jpg"/>
          <p:cNvPicPr/>
          <p:nvPr/>
        </p:nvPicPr>
        <p:blipFill>
          <a:blip r:embed="rId2"/>
          <a:srcRect l="0" t="0" r="11181" b="82321"/>
          <a:stretch>
            <a:fillRect/>
          </a:stretch>
        </p:blipFill>
        <p:spPr>
          <a:xfrm>
            <a:off x="46080" y="152280"/>
            <a:ext cx="814320" cy="714600"/>
          </a:xfrm>
          <a:prstGeom prst="rect">
            <a:avLst/>
          </a:prstGeom>
          <a:ln>
            <a:noFill/>
          </a:ln>
        </p:spPr>
      </p:pic>
      <p:pic>
        <p:nvPicPr>
          <p:cNvPr id="84" name="Image 8" descr="barrette-ulb-elargie-ppt.jpg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-2442240" y="3831480"/>
            <a:ext cx="5837040" cy="540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46080" y="380520"/>
            <a:ext cx="728352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fr-BE" sz="4400">
                <a:latin typeface="Calibri"/>
              </a:rPr>
              <a:t>Cliquez pour éditer le format du texte-titre</a:t>
            </a:r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fr-BE" sz="3200">
                <a:latin typeface="Calibri"/>
              </a:rPr>
              <a:t>Cliquez pour éditer le format du plan de texte</a:t>
            </a:r>
            <a:endParaRPr/>
          </a:p>
          <a:p>
            <a:pPr lvl="1">
              <a:buFont typeface="Arial"/>
              <a:buChar char="–"/>
            </a:pPr>
            <a:r>
              <a:rPr lang="fr-BE" sz="2800">
                <a:latin typeface="Calibri"/>
              </a:rPr>
              <a:t>Second niveau de plan</a:t>
            </a:r>
            <a:endParaRPr/>
          </a:p>
          <a:p>
            <a:pPr lvl="2">
              <a:buFont typeface="Arial"/>
              <a:buChar char="•"/>
            </a:pPr>
            <a:r>
              <a:rPr lang="fr-BE" sz="2400">
                <a:latin typeface="Calibri"/>
              </a:rPr>
              <a:t>Troisième niveau de plan</a:t>
            </a:r>
            <a:endParaRPr/>
          </a:p>
          <a:p>
            <a:pPr lvl="3">
              <a:buFont typeface="Arial"/>
              <a:buChar char="–"/>
            </a:pPr>
            <a:r>
              <a:rPr lang="fr-BE" sz="2000">
                <a:latin typeface="Calibri"/>
              </a:rPr>
              <a:t>Quatrième niveau de plan</a:t>
            </a:r>
            <a:endParaRPr/>
          </a:p>
          <a:p>
            <a:pPr lvl="4">
              <a:buFont typeface="Arial"/>
              <a:buChar char="»"/>
            </a:pPr>
            <a:r>
              <a:rPr lang="fr-BE" sz="2000">
                <a:latin typeface="Calibri"/>
              </a:rPr>
              <a:t>Cinquième niveau de plan</a:t>
            </a:r>
            <a:endParaRPr/>
          </a:p>
          <a:p>
            <a:pPr lvl="5">
              <a:buFont typeface="Arial"/>
              <a:buChar char="»"/>
            </a:pPr>
            <a:r>
              <a:rPr lang="fr-BE" sz="2000">
                <a:latin typeface="Calibri"/>
              </a:rPr>
              <a:t>Sixième niveau de plan</a:t>
            </a:r>
            <a:endParaRPr/>
          </a:p>
          <a:p>
            <a:pPr lvl="6">
              <a:buFont typeface="Arial"/>
              <a:buChar char="»"/>
            </a:pPr>
            <a:r>
              <a:rPr lang="fr-BE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 8" descr="ulb-logo-texte-vertical.jpg"/>
          <p:cNvPicPr/>
          <p:nvPr/>
        </p:nvPicPr>
        <p:blipFill>
          <a:blip r:embed="rId2"/>
          <a:srcRect l="0" t="0" r="11181" b="82321"/>
          <a:stretch>
            <a:fillRect/>
          </a:stretch>
        </p:blipFill>
        <p:spPr>
          <a:xfrm>
            <a:off x="46080" y="152280"/>
            <a:ext cx="814320" cy="714600"/>
          </a:xfrm>
          <a:prstGeom prst="rect">
            <a:avLst/>
          </a:prstGeom>
          <a:ln>
            <a:noFill/>
          </a:ln>
        </p:spPr>
      </p:pic>
      <p:pic>
        <p:nvPicPr>
          <p:cNvPr id="122" name="Image 8" descr="barrette-ulb-elargie-ppt.jpg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-2442240" y="3831480"/>
            <a:ext cx="5837040" cy="5400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46080" y="380520"/>
            <a:ext cx="728352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fr-BE" sz="4400">
                <a:latin typeface="Calibri"/>
              </a:rPr>
              <a:t>Cliquez pour éditer le format du texte-titre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46080" y="1600200"/>
            <a:ext cx="728352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fr-BE" sz="3200">
                <a:latin typeface="Calibri"/>
              </a:rPr>
              <a:t>Cliquez pour éditer le format du plan de texte</a:t>
            </a:r>
            <a:endParaRPr/>
          </a:p>
          <a:p>
            <a:pPr lvl="1">
              <a:buFont typeface="Arial"/>
              <a:buChar char="–"/>
            </a:pPr>
            <a:r>
              <a:rPr lang="fr-BE" sz="2800">
                <a:latin typeface="Calibri"/>
              </a:rPr>
              <a:t>Second niveau de plan</a:t>
            </a:r>
            <a:endParaRPr/>
          </a:p>
          <a:p>
            <a:pPr lvl="2">
              <a:buFont typeface="Arial"/>
              <a:buChar char="•"/>
            </a:pPr>
            <a:r>
              <a:rPr lang="fr-BE" sz="2400">
                <a:latin typeface="Calibri"/>
              </a:rPr>
              <a:t>Troisième niveau de plan</a:t>
            </a:r>
            <a:endParaRPr/>
          </a:p>
          <a:p>
            <a:pPr lvl="3">
              <a:buFont typeface="Arial"/>
              <a:buChar char="–"/>
            </a:pPr>
            <a:r>
              <a:rPr lang="fr-BE" sz="2000">
                <a:latin typeface="Calibri"/>
              </a:rPr>
              <a:t>Quatrième niveau de plan</a:t>
            </a:r>
            <a:endParaRPr/>
          </a:p>
          <a:p>
            <a:pPr lvl="4">
              <a:buFont typeface="Arial"/>
              <a:buChar char="»"/>
            </a:pPr>
            <a:r>
              <a:rPr lang="fr-BE" sz="2000">
                <a:latin typeface="Calibri"/>
              </a:rPr>
              <a:t>Cinquième niveau de plan</a:t>
            </a:r>
            <a:endParaRPr/>
          </a:p>
          <a:p>
            <a:pPr lvl="5">
              <a:buFont typeface="Arial"/>
              <a:buChar char="»"/>
            </a:pPr>
            <a:r>
              <a:rPr lang="fr-BE" sz="2000">
                <a:latin typeface="Calibri"/>
              </a:rPr>
              <a:t>Sixième niveau de plan</a:t>
            </a:r>
            <a:endParaRPr/>
          </a:p>
          <a:p>
            <a:pPr lvl="6">
              <a:buFont typeface="Arial"/>
              <a:buChar char="»"/>
            </a:pPr>
            <a:r>
              <a:rPr lang="fr-BE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152000" y="2304000"/>
            <a:ext cx="7772400" cy="1468440"/>
          </a:xfrm>
          <a:prstGeom prst="rect">
            <a:avLst/>
          </a:prstGeom>
        </p:spPr>
        <p:txBody>
          <a:bodyPr anchor="ctr"/>
          <a:p>
            <a:pPr algn="ctr"/>
            <a:r>
              <a:rPr lang="fr-BE" sz="4000">
                <a:solidFill>
                  <a:srgbClr val="014a94"/>
                </a:solidFill>
                <a:latin typeface="MetaBold-Roman"/>
              </a:rPr>
              <a:t>Information theoretical quantification of cooperativity in signalling complexes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971640" y="3789360"/>
            <a:ext cx="6400800" cy="5749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320" y="131760"/>
            <a:ext cx="761400" cy="6858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5800" y="97812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Références :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792000" y="2279160"/>
            <a:ext cx="8208000" cy="441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fr-BE" sz="2000">
                <a:latin typeface="Calibri"/>
              </a:rPr>
              <a:t> </a:t>
            </a:r>
            <a:r>
              <a:rPr lang="fr-BE" sz="2000">
                <a:latin typeface="Calibri"/>
              </a:rPr>
              <a:t>T. Lenaerts, J. Ferkinghoff-Borg, et al., Information theoretical quantification of cooperativity in signalling complexes, BMC Syst. Biol. 3 (2009) 9.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r-BE" sz="2000">
                <a:latin typeface="Calibri"/>
              </a:rPr>
              <a:t> </a:t>
            </a:r>
            <a:r>
              <a:rPr lang="fr-BE" sz="2000">
                <a:latin typeface="Calibri"/>
              </a:rPr>
              <a:t>Williamson JR: Cooperativity in macromolecular assembly. Nat Chem Biol 2008, 4:458-465.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r-BE" sz="2000">
                <a:latin typeface="Calibri"/>
              </a:rPr>
              <a:t> </a:t>
            </a:r>
            <a:r>
              <a:rPr lang="fr-BE" sz="2000">
                <a:latin typeface="Calibri"/>
              </a:rPr>
              <a:t>McGill WJ: Multivariate mutual information. Psychometrika 1954, 19:97-116.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r-BE" sz="2000">
                <a:latin typeface="Calibri"/>
              </a:rPr>
              <a:t> </a:t>
            </a:r>
            <a:r>
              <a:rPr lang="fr-BE" sz="2000">
                <a:latin typeface="Calibri"/>
              </a:rPr>
              <a:t>Seeliger MA, Breward SE, Friedler A, Schon O, Itzhaki LS: Cooperative organization in a macromolecular complex. Nature Structural Biology 2003, 10:718-724.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2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85800" y="97812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La théorie de l'information :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799200" y="2279160"/>
            <a:ext cx="8128800" cy="4344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Un canal bruité, un ensemble d'inputs et un ensemble d'outputs.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Quantités importantes : I(X), H(X), H(X;Y), I(X;Y).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Dans le cadre des protéines, une macromolécule agit comme un canal bruité et un ensemble de macromolécules comme inputs (outputs).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sp>
        <p:nvSpPr>
          <p:cNvPr id="166" name="CustomShape 4"/>
          <p:cNvSpPr/>
          <p:nvPr/>
        </p:nvSpPr>
        <p:spPr>
          <a:xfrm>
            <a:off x="8220240" y="131760"/>
            <a:ext cx="888840" cy="64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fr-BE" sz="1200">
                <a:latin typeface="Calibri"/>
              </a:rPr>
              <a:t>Logo Faculté</a:t>
            </a:r>
            <a:endParaRPr/>
          </a:p>
          <a:p>
            <a:pPr/>
            <a:r>
              <a:rPr lang="fr-BE" sz="1200">
                <a:latin typeface="Calibri"/>
              </a:rPr>
              <a:t>ou etité</a:t>
            </a: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48000" y="93600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Information &lt;=&gt; Coopérativité :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792000" y="2133360"/>
            <a:ext cx="8136000" cy="4490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I(X;Y) = degré de coopérativité dans un complexe.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Coopératitivité =&gt; (Skp2-Cks1-p27) est plus stable que (Skp2-Csk1) et (Cks1-p27).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Théorie de l'information exprimée en fonction des concentrations des composants.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3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5800" y="93600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But du projet :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792000" y="2279160"/>
            <a:ext cx="8064000" cy="4344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Implémenter une librairie C++ permettant de calculer la coopérativitié d'un système.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Basé sur l'algorithme définit par Lenaerts et al.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« Apport d'un composant vis-à-vis de la structure »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5800" y="93600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Objectifs :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792000" y="2232000"/>
            <a:ext cx="8208000" cy="44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Implémenter l'information bivariée.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Vérifier les résultats obtenus avec ceux de l'article.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Tester la librairie avec un nouveau cas (WASP-WAVE).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Ubuntu"/>
                <a:ea typeface="Ubuntu"/>
              </a:rPr>
              <a:t>É</a:t>
            </a:r>
            <a:r>
              <a:rPr lang="fr-BE" sz="2800">
                <a:latin typeface="Calibri"/>
                <a:ea typeface="Ubuntu"/>
              </a:rPr>
              <a:t>tendre à l'information trivariée.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  <a:ea typeface="Ubuntu"/>
              </a:rPr>
              <a:t> </a:t>
            </a:r>
            <a:r>
              <a:rPr lang="fr-BE" sz="2800">
                <a:latin typeface="Calibri"/>
                <a:ea typeface="Ubuntu"/>
              </a:rPr>
              <a:t>Tester l'information trivariée avec (Skp2-Cdk2-Cks1-p27).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1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66200" y="2016000"/>
            <a:ext cx="792000" cy="79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9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4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8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5800" y="100800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Process 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799200" y="2232000"/>
            <a:ext cx="8128800" cy="439200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AutoNum type="arabicPeriod"/>
            </a:pPr>
            <a:r>
              <a:rPr lang="fr-BE" sz="2800">
                <a:solidFill>
                  <a:srgbClr val="898989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Capturer les données. (complexes, Kd).</a:t>
            </a:r>
            <a:endParaRPr/>
          </a:p>
          <a:p>
            <a:pPr>
              <a:buFont typeface="StarSymbol"/>
              <a:buAutoNum type="arabicPeriod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Créer les ADTs.</a:t>
            </a:r>
            <a:endParaRPr/>
          </a:p>
          <a:p>
            <a:pPr>
              <a:buFont typeface="StarSymbol"/>
              <a:buAutoNum type="arabicPeriod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Calculer l'information mutuelle.</a:t>
            </a:r>
            <a:endParaRPr/>
          </a:p>
          <a:p>
            <a:pPr>
              <a:buFont typeface="StarSymbol"/>
              <a:buAutoNum type="arabicPeriod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Calculer l'information d'interaction (</a:t>
            </a:r>
            <a:r>
              <a:rPr i="1" lang="fr-BE" sz="2800">
                <a:solidFill>
                  <a:srgbClr val="000000"/>
                </a:solidFill>
                <a:latin typeface="Calibri"/>
              </a:rPr>
              <a:t>cas trivariée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buFont typeface="StarSymbol"/>
              <a:buAutoNum type="arabicPeriod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Renvoyer les résultats.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08000" y="2160000"/>
            <a:ext cx="769680" cy="6480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48000" y="2724480"/>
            <a:ext cx="576000" cy="5875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78320" y="3290760"/>
            <a:ext cx="769680" cy="6692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00000" y="5040000"/>
            <a:ext cx="576000" cy="5814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456000" y="4458600"/>
            <a:ext cx="576000" cy="5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>
                <p:childTnLst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7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4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85800" y="97812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Calcul de l'information mutuelle :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792000" y="2232000"/>
            <a:ext cx="8136000" cy="4392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BE" sz="32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Définit dans l'article.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Basé sur la concentration des complexes.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Trouver les racines du système.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Calculer les valeurs d'entropie.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Calculer l'information mutuelle.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solidFill>
                  <a:srgbClr val="000000"/>
                </a:solidFill>
                <a:latin typeface="Calibri"/>
              </a:rPr>
              <a:t> </a:t>
            </a:r>
            <a:r>
              <a:rPr lang="fr-BE" sz="2800">
                <a:solidFill>
                  <a:srgbClr val="000000"/>
                </a:solidFill>
                <a:latin typeface="Calibri"/>
              </a:rPr>
              <a:t>Répéter le processus pour plusieurs concentrations.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40000" y="3384000"/>
            <a:ext cx="650880" cy="65952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04000" y="3384000"/>
            <a:ext cx="720000" cy="64800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62600" y="3954600"/>
            <a:ext cx="797400" cy="72540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840000" y="4608000"/>
            <a:ext cx="725400" cy="7254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810600" y="5760000"/>
            <a:ext cx="581400" cy="5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>
                <p:childTnLst>
                  <p:par>
                    <p:cTn id="101" fill="freeze">
                      <p:stCondLst>
                        <p:cond delay="indefinite"/>
                      </p:stCondLst>
                      <p:childTnLst>
                        <p:par>
                          <p:cTn id="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freeze">
                      <p:stCondLst>
                        <p:cond delay="indefinite"/>
                      </p:stCondLst>
                      <p:childTnLst>
                        <p:par>
                          <p:cTn id="114" fill="freeze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freeze">
                      <p:stCondLst>
                        <p:cond delay="indefinite"/>
                      </p:stCondLst>
                      <p:childTnLst>
                        <p:par>
                          <p:cTn id="118" fill="freeze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3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68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97812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Calcul de l'information d'interaction :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792000" y="2207160"/>
            <a:ext cx="8208000" cy="4488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BE" sz="3200">
                <a:latin typeface="Calibri"/>
              </a:rPr>
              <a:t> </a:t>
            </a:r>
            <a:r>
              <a:rPr lang="fr-BE" sz="2800">
                <a:latin typeface="Calibri"/>
              </a:rPr>
              <a:t>Basé sur la concentration des complexes.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Calculer l'information mutuelle entre 2 des 3 composantes.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Calculer l'information mutuelle conditionnelle I(X;Y|Z).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Calculer l'information d'interaction.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2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2000" y="3228480"/>
            <a:ext cx="650880" cy="65952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62600" y="4248000"/>
            <a:ext cx="797400" cy="72540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482600" y="4896000"/>
            <a:ext cx="72540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7" dur="indefinite" restart="never" nodeType="tmRoot">
          <p:childTnLst>
            <p:seq>
              <p:cTn id="138" nodeType="mainSeq">
                <p:childTnLst>
                  <p:par>
                    <p:cTn id="139" fill="freeze">
                      <p:stCondLst>
                        <p:cond delay="indefinite"/>
                      </p:stCondLst>
                      <p:childTnLst>
                        <p:par>
                          <p:cTn id="140" fill="freeze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freeze">
                      <p:stCondLst>
                        <p:cond delay="indefinite"/>
                      </p:stCondLst>
                      <p:childTnLst>
                        <p:par>
                          <p:cTn id="144" fill="freeze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freeze">
                      <p:stCondLst>
                        <p:cond delay="indefinite"/>
                      </p:stCondLst>
                      <p:childTnLst>
                        <p:par>
                          <p:cTn id="148" fill="freeze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freeze">
                      <p:stCondLst>
                        <p:cond delay="indefinite"/>
                      </p:stCondLst>
                      <p:childTnLst>
                        <p:par>
                          <p:cTn id="152" fill="freeze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6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freeze">
                      <p:stCondLst>
                        <p:cond delay="indefinite"/>
                      </p:stCondLst>
                      <p:childTnLst>
                        <p:par>
                          <p:cTn id="156" fill="freeze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85800" y="978120"/>
            <a:ext cx="7772400" cy="1469880"/>
          </a:xfrm>
          <a:prstGeom prst="rect">
            <a:avLst/>
          </a:prstGeom>
        </p:spPr>
        <p:txBody>
          <a:bodyPr anchor="ctr"/>
          <a:p>
            <a:pPr/>
            <a:r>
              <a:rPr lang="fr-BE" sz="3200" u="sng">
                <a:solidFill>
                  <a:srgbClr val="000000"/>
                </a:solidFill>
                <a:latin typeface="Calibri"/>
              </a:rPr>
              <a:t>Renvoi des résultats :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792000" y="2232000"/>
            <a:ext cx="8136000" cy="44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BE" sz="3200">
                <a:latin typeface="Calibri"/>
              </a:rPr>
              <a:t> </a:t>
            </a:r>
            <a:r>
              <a:rPr lang="fr-BE" sz="2800">
                <a:latin typeface="Calibri"/>
              </a:rPr>
              <a:t>Résultats stockés dans une table.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Table envoyé à l'interface (terminal ou Ui).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BE" sz="2800">
                <a:latin typeface="Calibri"/>
              </a:rPr>
              <a:t> </a:t>
            </a:r>
            <a:r>
              <a:rPr lang="fr-BE" sz="2800">
                <a:latin typeface="Calibri"/>
              </a:rPr>
              <a:t>Possibilité de sauvegarder les résultats et de les afficher sous forme de graphiques (fonctionnalités supp.).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8224920" y="131760"/>
            <a:ext cx="739800" cy="685800"/>
          </a:xfrm>
          <a:prstGeom prst="rect">
            <a:avLst/>
          </a:prstGeom>
          <a:noFill/>
          <a:ln w="25560">
            <a:solidFill>
              <a:srgbClr val="95b3d7"/>
            </a:solidFill>
            <a:miter/>
          </a:ln>
        </p:spPr>
      </p:sp>
      <p:pic>
        <p:nvPicPr>
          <p:cNvPr id="2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680" y="132120"/>
            <a:ext cx="761400" cy="68580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0" y="2232000"/>
            <a:ext cx="648000" cy="65340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000" y="2880000"/>
            <a:ext cx="648000" cy="6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nodeType="mainSeq">
                <p:childTnLst>
                  <p:par>
                    <p:cTn id="165" fill="freeze">
                      <p:stCondLst>
                        <p:cond delay="indefinite"/>
                      </p:stCondLst>
                      <p:childTnLst>
                        <p:par>
                          <p:cTn id="166" fill="freeze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freeze">
                      <p:stCondLst>
                        <p:cond delay="indefinite"/>
                      </p:stCondLst>
                      <p:childTnLst>
                        <p:par>
                          <p:cTn id="170" fill="freeze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freeze">
                      <p:stCondLst>
                        <p:cond delay="indefinite"/>
                      </p:stCondLst>
                      <p:childTnLst>
                        <p:par>
                          <p:cTn id="174" fill="freeze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freeze">
                      <p:stCondLst>
                        <p:cond delay="indefinite"/>
                      </p:stCondLst>
                      <p:childTnLst>
                        <p:par>
                          <p:cTn id="178" fill="freeze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