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901" r:id="rId2"/>
    <p:sldId id="908" r:id="rId3"/>
    <p:sldId id="915" r:id="rId4"/>
    <p:sldId id="914" r:id="rId5"/>
    <p:sldId id="917" r:id="rId6"/>
    <p:sldId id="910" r:id="rId7"/>
    <p:sldId id="918" r:id="rId8"/>
    <p:sldId id="920" r:id="rId9"/>
    <p:sldId id="919" r:id="rId10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901"/>
            <p14:sldId id="908"/>
            <p14:sldId id="915"/>
            <p14:sldId id="914"/>
            <p14:sldId id="917"/>
            <p14:sldId id="910"/>
            <p14:sldId id="918"/>
            <p14:sldId id="920"/>
            <p14:sldId id="9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560" autoAdjust="0"/>
  </p:normalViewPr>
  <p:slideViewPr>
    <p:cSldViewPr snapToGrid="0">
      <p:cViewPr varScale="1">
        <p:scale>
          <a:sx n="63" d="100"/>
          <a:sy n="63" d="100"/>
        </p:scale>
        <p:origin x="288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7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 cas module, fonction, classe</a:t>
            </a:r>
          </a:p>
          <a:p>
            <a:r>
              <a:rPr lang="fr-FR" dirty="0" smtClean="0"/>
              <a:t>Local veut dire dans l’espace de nommage de l’objet,</a:t>
            </a:r>
            <a:r>
              <a:rPr lang="fr-FR" baseline="0" dirty="0" smtClean="0"/>
              <a:t> globale veut dire dans l’espace de nommage du module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8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r>
              <a:rPr lang="fr-FR" baseline="0" dirty="0" smtClean="0"/>
              <a:t> cas, modules, fonctions, classes</a:t>
            </a:r>
          </a:p>
          <a:p>
            <a:r>
              <a:rPr lang="fr-FR" baseline="0" dirty="0" smtClean="0"/>
              <a:t>E est uniquement pour les fonction englobante, pas pour les classes englobantes</a:t>
            </a:r>
          </a:p>
          <a:p>
            <a:r>
              <a:rPr lang="fr-FR" baseline="0" dirty="0" smtClean="0"/>
              <a:t>Pas de notion de classe englobante pour les classes.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07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3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83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7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40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4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761999"/>
            <a:ext cx="10972800" cy="536416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/>
              <a:t>L’assignation explicite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fr-FR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/>
              <a:t>La déclaration d’argument dans une entête de fonction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>
                <a:cs typeface="Courier New" panose="02070309020205020404" pitchFamily="49" charset="0"/>
              </a:rPr>
              <a:t>Les définitions de classes et de fonctions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fr-FR" sz="3600" dirty="0" smtClean="0">
                <a:cs typeface="Courier New" panose="02070309020205020404" pitchFamily="49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40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578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762000"/>
            <a:ext cx="10972800" cy="53641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Les </a:t>
            </a:r>
            <a:r>
              <a:rPr lang="fr-FR" sz="4000" dirty="0">
                <a:cs typeface="Courier New" panose="02070309020205020404" pitchFamily="49" charset="0"/>
                <a:sym typeface="Wingdings" panose="05000000000000000000" pitchFamily="2" charset="2"/>
              </a:rPr>
              <a:t>boucles for </a:t>
            </a:r>
            <a:endParaRPr lang="fr-FR" sz="40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 </a:t>
            </a:r>
            <a:r>
              <a:rPr lang="fr-FR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in </a:t>
            </a:r>
            <a:r>
              <a:rPr lang="fr-FR" sz="3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endParaRPr lang="fr-FR" sz="36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cs typeface="Courier New" panose="02070309020205020404" pitchFamily="49" charset="0"/>
                <a:sym typeface="Wingdings" panose="05000000000000000000" pitchFamily="2" charset="2"/>
              </a:rPr>
              <a:t>Les compréhensions de </a:t>
            </a: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listes</a:t>
            </a:r>
            <a:endParaRPr lang="fr-FR" sz="40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**2 for i in range(10)]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cs typeface="Courier New" panose="02070309020205020404" pitchFamily="49" charset="0"/>
                <a:sym typeface="Wingdings" panose="05000000000000000000" pitchFamily="2" charset="2"/>
              </a:rPr>
              <a:t>Les imports </a:t>
            </a:r>
            <a:endParaRPr lang="fr-FR" sz="40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import </a:t>
            </a:r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</a:t>
            </a:r>
            <a:endParaRPr lang="fr-FR" sz="3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from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os import 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times</a:t>
            </a:r>
            <a:endParaRPr lang="fr-FR" sz="36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40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651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195633"/>
            <a:ext cx="10972800" cy="5364164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Assignation de x dans le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x est locale au module (donc globale)</a:t>
            </a:r>
          </a:p>
          <a:p>
            <a:pPr marL="0" indent="0">
              <a:buNone/>
            </a:pPr>
            <a:r>
              <a:rPr lang="fr-FR" sz="4000" dirty="0">
                <a:cs typeface="Courier New" panose="02070309020205020404" pitchFamily="49" charset="0"/>
                <a:sym typeface="Wingdings" panose="05000000000000000000" pitchFamily="2" charset="2"/>
              </a:rPr>
              <a:t>Assignation de x dans </a:t>
            </a: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la fonction</a:t>
            </a:r>
            <a:endParaRPr lang="fr-FR" sz="40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>
                <a:cs typeface="Courier New" panose="02070309020205020404" pitchFamily="49" charset="0"/>
                <a:sym typeface="Wingdings" panose="05000000000000000000" pitchFamily="2" charset="2"/>
              </a:rPr>
              <a:t>x est locale </a:t>
            </a:r>
            <a:r>
              <a:rPr lang="fr-FR" sz="36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à la fonction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Sauf si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global x</a:t>
            </a:r>
            <a:r>
              <a:rPr lang="fr-FR" sz="36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, alors x est globale</a:t>
            </a:r>
            <a:endParaRPr lang="fr-FR" sz="36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4000" dirty="0">
                <a:cs typeface="Courier New" panose="02070309020205020404" pitchFamily="49" charset="0"/>
                <a:sym typeface="Wingdings" panose="05000000000000000000" pitchFamily="2" charset="2"/>
              </a:rPr>
              <a:t>Assignation de x dans </a:t>
            </a: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la classe</a:t>
            </a:r>
            <a:endParaRPr lang="fr-FR" sz="40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>
                <a:cs typeface="Courier New" panose="02070309020205020404" pitchFamily="49" charset="0"/>
                <a:sym typeface="Wingdings" panose="05000000000000000000" pitchFamily="2" charset="2"/>
              </a:rPr>
              <a:t>x est locale à la </a:t>
            </a:r>
            <a:r>
              <a:rPr lang="fr-FR" sz="36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classe</a:t>
            </a:r>
            <a:endParaRPr lang="fr-FR" sz="36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>
                <a:cs typeface="Courier New" panose="02070309020205020404" pitchFamily="49" charset="0"/>
                <a:sym typeface="Wingdings" panose="05000000000000000000" pitchFamily="2" charset="2"/>
              </a:rPr>
              <a:t>Sauf si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global x</a:t>
            </a:r>
            <a:r>
              <a:rPr lang="fr-FR" sz="3600" dirty="0">
                <a:cs typeface="Courier New" panose="02070309020205020404" pitchFamily="49" charset="0"/>
                <a:sym typeface="Wingdings" panose="05000000000000000000" pitchFamily="2" charset="2"/>
              </a:rPr>
              <a:t>, alors x est globale</a:t>
            </a:r>
          </a:p>
          <a:p>
            <a:pPr marL="0" indent="0">
              <a:buNone/>
            </a:pP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latin typeface="Calibri" panose="020F0502020204030204" pitchFamily="34" charset="0"/>
              </a:rPr>
              <a:t>Assignation</a:t>
            </a:r>
            <a:endParaRPr lang="fr-FR" sz="7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7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198" y="3193518"/>
            <a:ext cx="2318847" cy="838775"/>
          </a:xfrm>
        </p:spPr>
        <p:txBody>
          <a:bodyPr/>
          <a:lstStyle/>
          <a:p>
            <a:pPr marL="0" indent="0" algn="ctr">
              <a:buNone/>
            </a:pPr>
            <a:r>
              <a:rPr lang="fr-FR" sz="4000" dirty="0" smtClean="0"/>
              <a:t>Règle : G</a:t>
            </a:r>
            <a:endParaRPr lang="fr-FR" sz="4000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2177855"/>
            <a:ext cx="2939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modules</a:t>
            </a:r>
            <a:endParaRPr lang="fr-FR" sz="6000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060676" y="2177855"/>
            <a:ext cx="3214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fonctions</a:t>
            </a:r>
            <a:endParaRPr lang="fr-FR" sz="6000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86642" y="2177855"/>
            <a:ext cx="3214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classes</a:t>
            </a:r>
            <a:endParaRPr lang="fr-FR" sz="6000" dirty="0">
              <a:latin typeface="Calibri" panose="020F0502020204030204" pitchFamily="34" charset="0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 bwMode="auto">
          <a:xfrm>
            <a:off x="4136088" y="3183683"/>
            <a:ext cx="2778734" cy="8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4000" dirty="0"/>
              <a:t>Règle : </a:t>
            </a:r>
            <a:r>
              <a:rPr lang="fr-FR" sz="4000" kern="0" dirty="0" smtClean="0"/>
              <a:t>L</a:t>
            </a:r>
            <a:r>
              <a:rPr lang="fr-FR" sz="4000" kern="0" dirty="0" smtClean="0">
                <a:solidFill>
                  <a:srgbClr val="FF0000"/>
                </a:solidFill>
              </a:rPr>
              <a:t>E</a:t>
            </a:r>
            <a:r>
              <a:rPr lang="fr-FR" sz="4000" kern="0" dirty="0" smtClean="0"/>
              <a:t>G</a:t>
            </a: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7786642" y="3181106"/>
            <a:ext cx="2606028" cy="8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4000" dirty="0"/>
              <a:t>Règle : </a:t>
            </a:r>
            <a:r>
              <a:rPr lang="fr-FR" sz="4000" kern="0" dirty="0" smtClean="0"/>
              <a:t>LG</a:t>
            </a:r>
            <a:endParaRPr lang="fr-FR" sz="4000" kern="0" dirty="0"/>
          </a:p>
        </p:txBody>
      </p:sp>
      <p:sp>
        <p:nvSpPr>
          <p:cNvPr id="12" name="ZoneTexte 11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latin typeface="Calibri" panose="020F0502020204030204" pitchFamily="34" charset="0"/>
              </a:rPr>
              <a:t>Référencement </a:t>
            </a:r>
            <a:endParaRPr lang="fr-FR" sz="7200" dirty="0">
              <a:latin typeface="Calibri" panose="020F0502020204030204" pitchFamily="34" charset="0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 bwMode="auto">
          <a:xfrm>
            <a:off x="23669" y="4715577"/>
            <a:ext cx="9108569" cy="8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fr-FR" sz="4000" kern="0" dirty="0" smtClean="0"/>
              <a:t>Une variable x dans une classe n’est pas accessible aux méthodes de la classe, sauf si on utilise la notation d’attribut </a:t>
            </a:r>
            <a:r>
              <a:rPr lang="fr-FR" sz="4000" kern="0" dirty="0" err="1" smtClean="0"/>
              <a:t>classe.x</a:t>
            </a:r>
            <a:endParaRPr lang="fr-FR" sz="4000" kern="0" dirty="0"/>
          </a:p>
        </p:txBody>
      </p:sp>
    </p:spTree>
    <p:extLst>
      <p:ext uri="{BB962C8B-B14F-4D97-AF65-F5344CB8AC3E}">
        <p14:creationId xmlns:p14="http://schemas.microsoft.com/office/powerpoint/2010/main" val="29699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10" grpId="0"/>
      <p:bldP spid="11" grpId="0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0747" y="1493836"/>
            <a:ext cx="5384800" cy="53641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f():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2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 C():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3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 a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161813" y="1493835"/>
            <a:ext cx="5130801" cy="53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  <a:p>
            <a:pPr marL="0" indent="0">
              <a:buFont typeface="Wingdings" pitchFamily="2" charset="2"/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endParaRPr lang="fr-FR" sz="2400" kern="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0747" y="1032170"/>
            <a:ext cx="20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61813" y="1032169"/>
            <a:ext cx="31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Terminal interactif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latin typeface="Calibri" panose="020F0502020204030204" pitchFamily="34" charset="0"/>
              </a:rPr>
              <a:t>Module : règle </a:t>
            </a:r>
            <a:r>
              <a:rPr lang="fr-FR" sz="7200" dirty="0" smtClean="0">
                <a:latin typeface="Calibri" panose="020F0502020204030204" pitchFamily="34" charset="0"/>
              </a:rPr>
              <a:t>G</a:t>
            </a:r>
            <a:endParaRPr lang="fr-FR" sz="7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3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0747" y="1493836"/>
            <a:ext cx="5384800" cy="5364164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f():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2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g():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g()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f()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161813" y="1493835"/>
            <a:ext cx="5130801" cy="53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  <a:p>
            <a:pPr marL="0" indent="0"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endParaRPr lang="fr-FR" sz="2400" kern="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0747" y="1032170"/>
            <a:ext cx="20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61813" y="1032169"/>
            <a:ext cx="31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Terminal interactif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latin typeface="Calibri" panose="020F0502020204030204" pitchFamily="34" charset="0"/>
              </a:rPr>
              <a:t>Fonctions : règle L</a:t>
            </a:r>
            <a:r>
              <a:rPr lang="fr-FR" sz="7200" dirty="0">
                <a:solidFill>
                  <a:srgbClr val="FF0000"/>
                </a:solidFill>
                <a:latin typeface="Calibri" panose="020F0502020204030204" pitchFamily="34" charset="0"/>
              </a:rPr>
              <a:t>E</a:t>
            </a:r>
            <a:r>
              <a:rPr lang="fr-FR" sz="7200" dirty="0">
                <a:latin typeface="Calibri" panose="020F050202020403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0979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2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0747" y="1493836"/>
            <a:ext cx="5384800" cy="5364164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():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g():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g()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f()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161813" y="1493835"/>
            <a:ext cx="5130801" cy="53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0747" y="1032170"/>
            <a:ext cx="20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61813" y="1032169"/>
            <a:ext cx="31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Terminal interactif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latin typeface="Calibri" panose="020F0502020204030204" pitchFamily="34" charset="0"/>
              </a:rPr>
              <a:t>Fonctions : règle L</a:t>
            </a:r>
            <a:r>
              <a:rPr lang="fr-FR" sz="7200" dirty="0">
                <a:solidFill>
                  <a:srgbClr val="FF0000"/>
                </a:solidFill>
                <a:latin typeface="Calibri" panose="020F0502020204030204" pitchFamily="34" charset="0"/>
              </a:rPr>
              <a:t>E</a:t>
            </a:r>
            <a:r>
              <a:rPr lang="fr-FR" sz="7200" dirty="0">
                <a:latin typeface="Calibri" panose="020F050202020403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73922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0747" y="1493836"/>
            <a:ext cx="5384800" cy="53641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 C: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2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f(self):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print a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print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C.a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C().f()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161813" y="1493835"/>
            <a:ext cx="5130801" cy="53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  <a:p>
            <a:pPr marL="0" indent="0"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0747" y="1032170"/>
            <a:ext cx="20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61813" y="1032169"/>
            <a:ext cx="31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Terminal interactif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latin typeface="Calibri" panose="020F0502020204030204" pitchFamily="34" charset="0"/>
              </a:rPr>
              <a:t>Fonctions : règle L</a:t>
            </a:r>
            <a:r>
              <a:rPr lang="fr-FR" sz="7200" dirty="0">
                <a:solidFill>
                  <a:srgbClr val="FF0000"/>
                </a:solidFill>
                <a:latin typeface="Calibri" panose="020F0502020204030204" pitchFamily="34" charset="0"/>
              </a:rPr>
              <a:t>E</a:t>
            </a:r>
            <a:r>
              <a:rPr lang="fr-FR" sz="7200" dirty="0">
                <a:latin typeface="Calibri" panose="020F0502020204030204" pitchFamily="34" charset="0"/>
              </a:rPr>
              <a:t>G</a:t>
            </a:r>
            <a:endParaRPr lang="fr-FR" sz="7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2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2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0747" y="1493836"/>
            <a:ext cx="5384800" cy="53641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 A: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2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class B: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print a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B()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A()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161813" y="1493835"/>
            <a:ext cx="5130801" cy="53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0747" y="1032170"/>
            <a:ext cx="20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61813" y="1032169"/>
            <a:ext cx="31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Terminal interactif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latin typeface="Calibri" panose="020F0502020204030204" pitchFamily="34" charset="0"/>
              </a:rPr>
              <a:t>Classes : règle LG</a:t>
            </a:r>
            <a:endParaRPr lang="fr-FR" sz="7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32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71953</TotalTime>
  <Words>378</Words>
  <Application>Microsoft Office PowerPoint</Application>
  <PresentationFormat>Grand écran</PresentationFormat>
  <Paragraphs>114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1935</cp:revision>
  <cp:lastPrinted>2013-12-02T15:29:04Z</cp:lastPrinted>
  <dcterms:created xsi:type="dcterms:W3CDTF">1601-01-01T00:00:00Z</dcterms:created>
  <dcterms:modified xsi:type="dcterms:W3CDTF">2014-08-27T07:59:21Z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