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893" r:id="rId2"/>
    <p:sldId id="895" r:id="rId3"/>
    <p:sldId id="903" r:id="rId4"/>
    <p:sldId id="907" r:id="rId5"/>
    <p:sldId id="896" r:id="rId6"/>
    <p:sldId id="904" r:id="rId7"/>
    <p:sldId id="905" r:id="rId8"/>
    <p:sldId id="898" r:id="rId9"/>
    <p:sldId id="900" r:id="rId10"/>
    <p:sldId id="899" r:id="rId11"/>
    <p:sldId id="897" r:id="rId12"/>
    <p:sldId id="906" r:id="rId13"/>
    <p:sldId id="908" r:id="rId14"/>
  </p:sldIdLst>
  <p:sldSz cx="9144000" cy="6858000" type="screen4x3"/>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893"/>
            <p14:sldId id="895"/>
            <p14:sldId id="903"/>
            <p14:sldId id="907"/>
            <p14:sldId id="896"/>
            <p14:sldId id="904"/>
            <p14:sldId id="905"/>
            <p14:sldId id="898"/>
            <p14:sldId id="900"/>
            <p14:sldId id="899"/>
            <p14:sldId id="897"/>
            <p14:sldId id="906"/>
            <p14:sldId id="9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9900"/>
    <a:srgbClr val="619428"/>
    <a:srgbClr val="FFFF66"/>
    <a:srgbClr val="FF00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2118" autoAdjust="0"/>
  </p:normalViewPr>
  <p:slideViewPr>
    <p:cSldViewPr snapToGrid="0">
      <p:cViewPr varScale="1">
        <p:scale>
          <a:sx n="82" d="100"/>
          <a:sy n="82" d="100"/>
        </p:scale>
        <p:origin x="990" y="90"/>
      </p:cViewPr>
      <p:guideLst>
        <p:guide orient="horz" pos="2160"/>
        <p:guide pos="288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313616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92970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4254458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u="sng" dirty="0" smtClean="0"/>
              <a:t>En surimpression pendant que je</a:t>
            </a:r>
            <a:r>
              <a:rPr lang="fr-FR" u="sng" baseline="0" dirty="0" smtClean="0"/>
              <a:t> parle</a:t>
            </a:r>
            <a:endParaRPr lang="fr-FR" u="sng" dirty="0" smtClean="0"/>
          </a:p>
          <a:p>
            <a:r>
              <a:rPr lang="fr-FR" dirty="0" smtClean="0"/>
              <a:t>Objet</a:t>
            </a:r>
          </a:p>
          <a:p>
            <a:r>
              <a:rPr lang="fr-FR" dirty="0" smtClean="0"/>
              <a:t>	stockage d</a:t>
            </a:r>
            <a:r>
              <a:rPr lang="fr-FR" baseline="0" dirty="0" smtClean="0"/>
              <a:t>’information</a:t>
            </a:r>
          </a:p>
          <a:p>
            <a:r>
              <a:rPr lang="fr-FR" baseline="0" dirty="0" smtClean="0"/>
              <a:t>	méthodes</a:t>
            </a:r>
          </a:p>
          <a:p>
            <a:endParaRPr lang="fr-FR" baseline="0" dirty="0" smtClean="0"/>
          </a:p>
          <a:p>
            <a:r>
              <a:rPr lang="fr-FR" baseline="0" dirty="0" smtClean="0"/>
              <a:t>Type</a:t>
            </a:r>
          </a:p>
          <a:p>
            <a:r>
              <a:rPr lang="fr-FR" baseline="0" dirty="0" smtClean="0"/>
              <a:t>	information et méthodes par défaut</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2284023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(43s)</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7</a:t>
            </a:fld>
            <a:endParaRPr lang="en-US"/>
          </a:p>
        </p:txBody>
      </p:sp>
    </p:spTree>
    <p:extLst>
      <p:ext uri="{BB962C8B-B14F-4D97-AF65-F5344CB8AC3E}">
        <p14:creationId xmlns:p14="http://schemas.microsoft.com/office/powerpoint/2010/main" val="408588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u="sng" dirty="0" smtClean="0"/>
              <a:t>En surimpression pendant que je</a:t>
            </a:r>
            <a:r>
              <a:rPr lang="fr-FR" u="sng" baseline="0" dirty="0" smtClean="0"/>
              <a:t> parle</a:t>
            </a:r>
            <a:endParaRPr lang="fr-FR" u="sng" dirty="0" smtClean="0"/>
          </a:p>
          <a:p>
            <a:r>
              <a:rPr lang="fr-FR" dirty="0" smtClean="0"/>
              <a:t>a = 1</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8</a:t>
            </a:fld>
            <a:endParaRPr lang="en-US"/>
          </a:p>
        </p:txBody>
      </p:sp>
    </p:spTree>
    <p:extLst>
      <p:ext uri="{BB962C8B-B14F-4D97-AF65-F5344CB8AC3E}">
        <p14:creationId xmlns:p14="http://schemas.microsoft.com/office/powerpoint/2010/main" val="3249037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u="sng" dirty="0" smtClean="0"/>
              <a:t>En surimpression pendant que je</a:t>
            </a:r>
            <a:r>
              <a:rPr lang="fr-FR" u="sng" baseline="0" dirty="0" smtClean="0"/>
              <a:t> parle (utiliser la police courrier new)</a:t>
            </a:r>
            <a:endParaRPr lang="fr-FR" u="sng" dirty="0" smtClean="0"/>
          </a:p>
          <a:p>
            <a:r>
              <a:rPr lang="fr-FR" dirty="0" err="1" smtClean="0"/>
              <a:t>abcdefghijklmnopqrstuvwxyz</a:t>
            </a:r>
            <a:endParaRPr lang="fr-FR" dirty="0" smtClean="0"/>
          </a:p>
          <a:p>
            <a:r>
              <a:rPr lang="fr-FR" dirty="0" smtClean="0"/>
              <a:t>ABCDEFGHIJKLMNOPQRSTUVWXYZ</a:t>
            </a:r>
          </a:p>
          <a:p>
            <a:r>
              <a:rPr lang="fr-FR" dirty="0" smtClean="0"/>
              <a:t>0123456789</a:t>
            </a:r>
          </a:p>
          <a:p>
            <a:r>
              <a:rPr lang="fr-FR" dirty="0" smtClean="0"/>
              <a:t>_</a:t>
            </a:r>
          </a:p>
          <a:p>
            <a:endParaRPr lang="fr-FR" dirty="0" smtClean="0"/>
          </a:p>
          <a:p>
            <a:r>
              <a:rPr lang="fr-FR" dirty="0" err="1" smtClean="0"/>
              <a:t>ma_variable</a:t>
            </a:r>
            <a:r>
              <a:rPr lang="fr-FR" dirty="0" smtClean="0"/>
              <a:t> (vert)</a:t>
            </a:r>
          </a:p>
          <a:p>
            <a:r>
              <a:rPr lang="fr-FR" dirty="0" smtClean="0"/>
              <a:t>_</a:t>
            </a:r>
            <a:r>
              <a:rPr lang="fr-FR" dirty="0" err="1" smtClean="0"/>
              <a:t>ma_variable</a:t>
            </a:r>
            <a:r>
              <a:rPr lang="fr-FR" dirty="0" smtClean="0"/>
              <a:t> (vert)</a:t>
            </a:r>
          </a:p>
          <a:p>
            <a:r>
              <a:rPr lang="fr-FR" dirty="0" smtClean="0"/>
              <a:t>1variable</a:t>
            </a:r>
            <a:r>
              <a:rPr lang="fr-FR" baseline="0" dirty="0" smtClean="0"/>
              <a:t> (barrer en rouge)</a:t>
            </a:r>
          </a:p>
          <a:p>
            <a:endParaRPr lang="fr-FR" baseline="0" dirty="0" smtClean="0"/>
          </a:p>
          <a:p>
            <a:r>
              <a:rPr lang="fr-FR" baseline="0" dirty="0" err="1" smtClean="0"/>
              <a:t>Ma_variable</a:t>
            </a:r>
            <a:r>
              <a:rPr lang="fr-FR" baseline="0" dirty="0" smtClean="0"/>
              <a:t> est différent de </a:t>
            </a:r>
            <a:r>
              <a:rPr lang="fr-FR" baseline="0" dirty="0" err="1" smtClean="0"/>
              <a:t>ma_variable</a:t>
            </a:r>
            <a:endParaRPr lang="fr-FR" baseline="0" dirty="0" smtClean="0"/>
          </a:p>
          <a:p>
            <a:endParaRPr lang="fr-FR" baseline="0" dirty="0" smtClean="0"/>
          </a:p>
          <a:p>
            <a:r>
              <a:rPr lang="fr-FR" baseline="0" dirty="0" smtClean="0"/>
              <a:t>Utiliser </a:t>
            </a:r>
            <a:r>
              <a:rPr lang="fr-FR" i="1" baseline="0" dirty="0" err="1" smtClean="0"/>
              <a:t>moyenne_age_francais</a:t>
            </a:r>
            <a:r>
              <a:rPr lang="fr-FR" baseline="0" dirty="0" smtClean="0"/>
              <a:t> plutôt que </a:t>
            </a:r>
            <a:r>
              <a:rPr lang="fr-FR" i="1" baseline="0" dirty="0" err="1" smtClean="0"/>
              <a:t>moy_age_f</a:t>
            </a:r>
            <a:r>
              <a:rPr lang="fr-FR" baseline="0" dirty="0" smtClean="0"/>
              <a:t> ou pire </a:t>
            </a:r>
            <a:r>
              <a:rPr lang="fr-FR" i="1" baseline="0" dirty="0" smtClean="0"/>
              <a:t>x</a:t>
            </a:r>
          </a:p>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9</a:t>
            </a:fld>
            <a:endParaRPr lang="en-US"/>
          </a:p>
        </p:txBody>
      </p:sp>
    </p:spTree>
    <p:extLst>
      <p:ext uri="{BB962C8B-B14F-4D97-AF65-F5344CB8AC3E}">
        <p14:creationId xmlns:p14="http://schemas.microsoft.com/office/powerpoint/2010/main" val="352900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(60s)</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11</a:t>
            </a:fld>
            <a:endParaRPr lang="en-US"/>
          </a:p>
        </p:txBody>
      </p:sp>
    </p:spTree>
    <p:extLst>
      <p:ext uri="{BB962C8B-B14F-4D97-AF65-F5344CB8AC3E}">
        <p14:creationId xmlns:p14="http://schemas.microsoft.com/office/powerpoint/2010/main" val="3493514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5800" y="1219200"/>
            <a:ext cx="77724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295400" y="3048000"/>
            <a:ext cx="64008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457200" y="6248400"/>
            <a:ext cx="2895600" cy="476250"/>
          </a:xfrm>
        </p:spPr>
        <p:txBody>
          <a:bodyPr/>
          <a:lstStyle>
            <a:lvl1pPr algn="ctr">
              <a:defRPr b="0">
                <a:solidFill>
                  <a:schemeClr val="tx1"/>
                </a:solidFill>
              </a:defRPr>
            </a:lvl1pPr>
          </a:lstStyle>
          <a:p>
            <a:pPr>
              <a:defRPr/>
            </a:pPr>
            <a:endParaRPr lang="fr-FR"/>
          </a:p>
        </p:txBody>
      </p:sp>
      <p:sp>
        <p:nvSpPr>
          <p:cNvPr id="5" name="Rectangle 4"/>
          <p:cNvSpPr>
            <a:spLocks noGrp="1" noChangeArrowheads="1"/>
          </p:cNvSpPr>
          <p:nvPr>
            <p:ph type="sldNum" sz="quarter" idx="11"/>
          </p:nvPr>
        </p:nvSpPr>
        <p:spPr>
          <a:xfrm>
            <a:off x="6553200" y="6245225"/>
            <a:ext cx="21336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648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0" y="6521450"/>
            <a:ext cx="3967163"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endParaRPr lang="en-US" dirty="0"/>
          </a:p>
        </p:txBody>
      </p:sp>
      <p:sp>
        <p:nvSpPr>
          <p:cNvPr id="6150" name="Rectangle 6"/>
          <p:cNvSpPr>
            <a:spLocks noGrp="1" noChangeArrowheads="1"/>
          </p:cNvSpPr>
          <p:nvPr>
            <p:ph type="sldNum" sz="quarter" idx="4"/>
          </p:nvPr>
        </p:nvSpPr>
        <p:spPr bwMode="auto">
          <a:xfrm>
            <a:off x="7772400" y="6248400"/>
            <a:ext cx="914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Sujet de la </a:t>
            </a:r>
            <a:r>
              <a:rPr lang="fr-FR" dirty="0" smtClean="0"/>
              <a:t>semaine (18s)</a:t>
            </a:r>
            <a:endParaRPr lang="fr-FR" dirty="0"/>
          </a:p>
        </p:txBody>
      </p:sp>
      <p:sp>
        <p:nvSpPr>
          <p:cNvPr id="3" name="Espace réservé du contenu 2"/>
          <p:cNvSpPr>
            <a:spLocks noGrp="1"/>
          </p:cNvSpPr>
          <p:nvPr>
            <p:ph idx="1"/>
          </p:nvPr>
        </p:nvSpPr>
        <p:spPr/>
        <p:txBody>
          <a:bodyPr/>
          <a:lstStyle/>
          <a:p>
            <a:r>
              <a:rPr lang="fr-FR" dirty="0" smtClean="0"/>
              <a:t>Cette semaine nous allons </a:t>
            </a:r>
            <a:r>
              <a:rPr lang="fr-FR" dirty="0" smtClean="0"/>
              <a:t>aborder deux sujets importants</a:t>
            </a:r>
            <a:endParaRPr lang="fr-FR" dirty="0" smtClean="0"/>
          </a:p>
          <a:p>
            <a:pPr lvl="1"/>
            <a:r>
              <a:rPr lang="fr-FR" dirty="0" smtClean="0"/>
              <a:t>Le premier sujet est sur la présentation des </a:t>
            </a:r>
            <a:r>
              <a:rPr lang="fr-FR" dirty="0" smtClean="0"/>
              <a:t>types </a:t>
            </a:r>
            <a:r>
              <a:rPr lang="fr-FR" dirty="0" smtClean="0"/>
              <a:t>de base en </a:t>
            </a:r>
            <a:r>
              <a:rPr lang="fr-FR" dirty="0" smtClean="0"/>
              <a:t>Python qui sont des objets puissants, polyvalents, mais très souple et facile à utiliser</a:t>
            </a:r>
            <a:endParaRPr lang="fr-FR" dirty="0" smtClean="0"/>
          </a:p>
          <a:p>
            <a:pPr lvl="1"/>
            <a:r>
              <a:rPr lang="fr-FR" dirty="0" smtClean="0"/>
              <a:t>Le deuxième sujet est sur le </a:t>
            </a:r>
            <a:r>
              <a:rPr lang="fr-FR" dirty="0" smtClean="0"/>
              <a:t>typage dynamique et </a:t>
            </a:r>
            <a:r>
              <a:rPr lang="fr-FR" dirty="0" smtClean="0"/>
              <a:t>les </a:t>
            </a:r>
            <a:r>
              <a:rPr lang="fr-FR" dirty="0" smtClean="0"/>
              <a:t>références </a:t>
            </a:r>
            <a:r>
              <a:rPr lang="fr-FR" dirty="0" smtClean="0"/>
              <a:t>partagés qui représentent une des </a:t>
            </a:r>
            <a:r>
              <a:rPr lang="fr-FR" dirty="0" smtClean="0"/>
              <a:t>trois clefs de la compréhension de Python</a:t>
            </a:r>
          </a:p>
          <a:p>
            <a:endParaRPr lang="fr-FR" dirty="0"/>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33224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Typage </a:t>
            </a:r>
            <a:r>
              <a:rPr lang="fr-FR" dirty="0" smtClean="0"/>
              <a:t>dynamique (20s)</a:t>
            </a:r>
            <a:endParaRPr lang="fr-FR" dirty="0"/>
          </a:p>
        </p:txBody>
      </p:sp>
      <p:sp>
        <p:nvSpPr>
          <p:cNvPr id="3" name="Espace réservé du contenu 2"/>
          <p:cNvSpPr>
            <a:spLocks noGrp="1"/>
          </p:cNvSpPr>
          <p:nvPr>
            <p:ph idx="1"/>
          </p:nvPr>
        </p:nvSpPr>
        <p:spPr/>
        <p:txBody>
          <a:bodyPr/>
          <a:lstStyle/>
          <a:p>
            <a:r>
              <a:rPr lang="fr-FR" dirty="0" smtClean="0"/>
              <a:t>Maintenant que nous avons vu les notions d’objets et de variables, parlons du typage dynamique</a:t>
            </a:r>
          </a:p>
          <a:p>
            <a:r>
              <a:rPr lang="fr-FR" dirty="0" smtClean="0"/>
              <a:t>Python </a:t>
            </a:r>
            <a:r>
              <a:rPr lang="fr-FR" dirty="0" smtClean="0"/>
              <a:t>utilise le typage </a:t>
            </a:r>
            <a:r>
              <a:rPr lang="fr-FR" dirty="0" smtClean="0"/>
              <a:t>dynamique c’est-à-dire que le type des variables n’est pas spécifié lors de l’écriture du programme, mais automatiquement à l’exécution. En fait, les variables </a:t>
            </a:r>
            <a:r>
              <a:rPr lang="fr-FR" dirty="0" smtClean="0"/>
              <a:t>n’ont pas de type, ce sont les objets qu’elles référencent qui ont un type. Prenons un exemple…</a:t>
            </a:r>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893248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22800" y="2379784"/>
            <a:ext cx="3548185" cy="3948335"/>
          </a:xfrm>
          <a:prstGeom prst="rect">
            <a:avLst/>
          </a:prstGeom>
          <a:noFill/>
          <a:ln w="381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fr-FR" sz="2400" b="0" i="0" u="none" strike="noStrike" cap="none" normalizeH="0" baseline="0" smtClean="0">
              <a:ln>
                <a:noFill/>
              </a:ln>
              <a:solidFill>
                <a:schemeClr val="tx1"/>
              </a:solidFill>
              <a:effectLst/>
              <a:latin typeface="Comic Sans MS" pitchFamily="66" charset="0"/>
            </a:endParaRPr>
          </a:p>
        </p:txBody>
      </p:sp>
      <p:sp>
        <p:nvSpPr>
          <p:cNvPr id="6" name="ZoneTexte 5"/>
          <p:cNvSpPr txBox="1"/>
          <p:nvPr/>
        </p:nvSpPr>
        <p:spPr>
          <a:xfrm>
            <a:off x="5188527" y="1456454"/>
            <a:ext cx="3454400" cy="923330"/>
          </a:xfrm>
          <a:prstGeom prst="rect">
            <a:avLst/>
          </a:prstGeom>
          <a:noFill/>
        </p:spPr>
        <p:txBody>
          <a:bodyPr wrap="square" rtlCol="0">
            <a:spAutoFit/>
          </a:bodyPr>
          <a:lstStyle/>
          <a:p>
            <a:r>
              <a:rPr lang="fr-FR" sz="5400" dirty="0" smtClean="0">
                <a:latin typeface="Calibri" panose="020F0502020204030204" pitchFamily="34" charset="0"/>
              </a:rPr>
              <a:t>objets</a:t>
            </a:r>
            <a:endParaRPr lang="fr-FR" sz="5400" dirty="0">
              <a:latin typeface="Calibri" panose="020F0502020204030204" pitchFamily="34" charset="0"/>
            </a:endParaRPr>
          </a:p>
        </p:txBody>
      </p:sp>
      <p:sp>
        <p:nvSpPr>
          <p:cNvPr id="5" name="Rectangle 4"/>
          <p:cNvSpPr/>
          <p:nvPr/>
        </p:nvSpPr>
        <p:spPr bwMode="auto">
          <a:xfrm>
            <a:off x="457200" y="2379785"/>
            <a:ext cx="3548185" cy="3948335"/>
          </a:xfrm>
          <a:prstGeom prst="rect">
            <a:avLst/>
          </a:prstGeom>
          <a:noFill/>
          <a:ln w="381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fr-FR" sz="2400" b="0" i="0" u="none" strike="noStrike" cap="none" normalizeH="0" baseline="0" smtClean="0">
              <a:ln>
                <a:noFill/>
              </a:ln>
              <a:solidFill>
                <a:schemeClr val="tx1"/>
              </a:solidFill>
              <a:effectLst/>
              <a:latin typeface="Comic Sans MS" pitchFamily="66" charset="0"/>
            </a:endParaRPr>
          </a:p>
        </p:txBody>
      </p:sp>
      <p:sp>
        <p:nvSpPr>
          <p:cNvPr id="7" name="ZoneTexte 6"/>
          <p:cNvSpPr txBox="1"/>
          <p:nvPr/>
        </p:nvSpPr>
        <p:spPr>
          <a:xfrm>
            <a:off x="859693" y="1485232"/>
            <a:ext cx="3454400" cy="923330"/>
          </a:xfrm>
          <a:prstGeom prst="rect">
            <a:avLst/>
          </a:prstGeom>
          <a:noFill/>
        </p:spPr>
        <p:txBody>
          <a:bodyPr wrap="square" rtlCol="0">
            <a:spAutoFit/>
          </a:bodyPr>
          <a:lstStyle/>
          <a:p>
            <a:r>
              <a:rPr lang="fr-FR" sz="5400" dirty="0" smtClean="0">
                <a:latin typeface="Calibri" panose="020F0502020204030204" pitchFamily="34" charset="0"/>
              </a:rPr>
              <a:t>variables</a:t>
            </a:r>
            <a:endParaRPr lang="fr-FR" sz="5400" dirty="0">
              <a:latin typeface="Calibri" panose="020F0502020204030204" pitchFamily="34" charset="0"/>
            </a:endParaRPr>
          </a:p>
        </p:txBody>
      </p:sp>
      <p:sp>
        <p:nvSpPr>
          <p:cNvPr id="2" name="ZoneTexte 1"/>
          <p:cNvSpPr txBox="1"/>
          <p:nvPr/>
        </p:nvSpPr>
        <p:spPr>
          <a:xfrm>
            <a:off x="457200" y="322926"/>
            <a:ext cx="6669809" cy="1323439"/>
          </a:xfrm>
          <a:prstGeom prst="rect">
            <a:avLst/>
          </a:prstGeom>
          <a:noFill/>
        </p:spPr>
        <p:txBody>
          <a:bodyPr wrap="square" rtlCol="0">
            <a:spAutoFit/>
          </a:bodyPr>
          <a:lstStyle/>
          <a:p>
            <a:r>
              <a:rPr lang="fr-FR" sz="4000" dirty="0" smtClean="0">
                <a:latin typeface="Courier New" panose="02070309020205020404" pitchFamily="49" charset="0"/>
                <a:cs typeface="Courier New" panose="02070309020205020404" pitchFamily="49" charset="0"/>
              </a:rPr>
              <a:t>&gt;&gt;&gt; a = </a:t>
            </a:r>
            <a:r>
              <a:rPr lang="fr-FR" sz="4000" dirty="0" smtClean="0">
                <a:latin typeface="Courier New" panose="02070309020205020404" pitchFamily="49" charset="0"/>
                <a:cs typeface="Courier New" panose="02070309020205020404" pitchFamily="49" charset="0"/>
              </a:rPr>
              <a:t>3</a:t>
            </a:r>
          </a:p>
          <a:p>
            <a:r>
              <a:rPr lang="fr-FR" sz="4000" dirty="0">
                <a:latin typeface="Courier New" panose="02070309020205020404" pitchFamily="49" charset="0"/>
                <a:cs typeface="Courier New" panose="02070309020205020404" pitchFamily="49" charset="0"/>
              </a:rPr>
              <a:t>&gt;&gt;&gt; a = 'spam'</a:t>
            </a:r>
            <a:endParaRPr lang="fr-FR" sz="4000" dirty="0">
              <a:latin typeface="Courier New" panose="02070309020205020404" pitchFamily="49" charset="0"/>
              <a:cs typeface="Courier New" panose="02070309020205020404" pitchFamily="49" charset="0"/>
            </a:endParaRPr>
          </a:p>
        </p:txBody>
      </p:sp>
      <p:sp>
        <p:nvSpPr>
          <p:cNvPr id="8" name="ZoneTexte 7"/>
          <p:cNvSpPr txBox="1"/>
          <p:nvPr/>
        </p:nvSpPr>
        <p:spPr>
          <a:xfrm>
            <a:off x="6005945" y="3595255"/>
            <a:ext cx="644237" cy="923330"/>
          </a:xfrm>
          <a:prstGeom prst="rect">
            <a:avLst/>
          </a:prstGeom>
          <a:noFill/>
          <a:ln w="38100">
            <a:solidFill>
              <a:schemeClr val="tx1"/>
            </a:solidFill>
          </a:ln>
        </p:spPr>
        <p:txBody>
          <a:bodyPr wrap="square" rtlCol="0">
            <a:spAutoFit/>
          </a:bodyPr>
          <a:lstStyle/>
          <a:p>
            <a:pPr algn="ctr"/>
            <a:r>
              <a:rPr lang="fr-FR" sz="5400" dirty="0" smtClean="0">
                <a:latin typeface="Calibri" panose="020F0502020204030204" pitchFamily="34" charset="0"/>
              </a:rPr>
              <a:t>3</a:t>
            </a:r>
            <a:endParaRPr lang="fr-FR" sz="5400" dirty="0">
              <a:latin typeface="Calibri" panose="020F0502020204030204" pitchFamily="34" charset="0"/>
            </a:endParaRPr>
          </a:p>
        </p:txBody>
      </p:sp>
      <p:sp>
        <p:nvSpPr>
          <p:cNvPr id="9" name="ZoneTexte 8"/>
          <p:cNvSpPr txBox="1"/>
          <p:nvPr/>
        </p:nvSpPr>
        <p:spPr>
          <a:xfrm>
            <a:off x="1854778" y="3595255"/>
            <a:ext cx="1080654" cy="923330"/>
          </a:xfrm>
          <a:prstGeom prst="rect">
            <a:avLst/>
          </a:prstGeom>
          <a:noFill/>
        </p:spPr>
        <p:txBody>
          <a:bodyPr wrap="square" rtlCol="0">
            <a:spAutoFit/>
          </a:bodyPr>
          <a:lstStyle/>
          <a:p>
            <a:r>
              <a:rPr lang="fr-FR" sz="5400" dirty="0">
                <a:latin typeface="Calibri" panose="020F0502020204030204" pitchFamily="34" charset="0"/>
              </a:rPr>
              <a:t>a</a:t>
            </a:r>
            <a:endParaRPr lang="fr-FR" sz="5400" dirty="0" smtClean="0">
              <a:latin typeface="Calibri" panose="020F0502020204030204" pitchFamily="34" charset="0"/>
            </a:endParaRPr>
          </a:p>
        </p:txBody>
      </p:sp>
      <p:sp>
        <p:nvSpPr>
          <p:cNvPr id="12" name="Forme libre 11"/>
          <p:cNvSpPr/>
          <p:nvPr/>
        </p:nvSpPr>
        <p:spPr bwMode="auto">
          <a:xfrm>
            <a:off x="2348346" y="3400332"/>
            <a:ext cx="3595254" cy="776814"/>
          </a:xfrm>
          <a:custGeom>
            <a:avLst/>
            <a:gdLst>
              <a:gd name="connsiteX0" fmla="*/ 0 w 3366654"/>
              <a:gd name="connsiteY0" fmla="*/ 1144751 h 1144751"/>
              <a:gd name="connsiteX1" fmla="*/ 1371600 w 3366654"/>
              <a:gd name="connsiteY1" fmla="*/ 1751 h 1144751"/>
              <a:gd name="connsiteX2" fmla="*/ 3366654 w 3366654"/>
              <a:gd name="connsiteY2" fmla="*/ 936933 h 1144751"/>
              <a:gd name="connsiteX0" fmla="*/ 0 w 3366654"/>
              <a:gd name="connsiteY0" fmla="*/ 1103340 h 1103340"/>
              <a:gd name="connsiteX1" fmla="*/ 1799729 w 3366654"/>
              <a:gd name="connsiteY1" fmla="*/ 1904 h 1103340"/>
              <a:gd name="connsiteX2" fmla="*/ 3366654 w 3366654"/>
              <a:gd name="connsiteY2" fmla="*/ 895522 h 1103340"/>
              <a:gd name="connsiteX0" fmla="*/ 0 w 3366654"/>
              <a:gd name="connsiteY0" fmla="*/ 1103340 h 1103340"/>
              <a:gd name="connsiteX1" fmla="*/ 1799729 w 3366654"/>
              <a:gd name="connsiteY1" fmla="*/ 1904 h 1103340"/>
              <a:gd name="connsiteX2" fmla="*/ 3366654 w 3366654"/>
              <a:gd name="connsiteY2" fmla="*/ 895522 h 1103340"/>
              <a:gd name="connsiteX0" fmla="*/ 0 w 3366654"/>
              <a:gd name="connsiteY0" fmla="*/ 1101768 h 1101768"/>
              <a:gd name="connsiteX1" fmla="*/ 1799729 w 3366654"/>
              <a:gd name="connsiteY1" fmla="*/ 332 h 1101768"/>
              <a:gd name="connsiteX2" fmla="*/ 3366654 w 3366654"/>
              <a:gd name="connsiteY2" fmla="*/ 893950 h 1101768"/>
            </a:gdLst>
            <a:ahLst/>
            <a:cxnLst>
              <a:cxn ang="0">
                <a:pos x="connsiteX0" y="connsiteY0"/>
              </a:cxn>
              <a:cxn ang="0">
                <a:pos x="connsiteX1" y="connsiteY1"/>
              </a:cxn>
              <a:cxn ang="0">
                <a:pos x="connsiteX2" y="connsiteY2"/>
              </a:cxn>
            </a:cxnLst>
            <a:rect l="l" t="t" r="r" b="b"/>
            <a:pathLst>
              <a:path w="3366654" h="1101768">
                <a:moveTo>
                  <a:pt x="0" y="1101768"/>
                </a:moveTo>
                <a:cubicBezTo>
                  <a:pt x="405245" y="547586"/>
                  <a:pt x="1160778" y="14186"/>
                  <a:pt x="1799729" y="332"/>
                </a:cubicBezTo>
                <a:cubicBezTo>
                  <a:pt x="2438680" y="-13522"/>
                  <a:pt x="2649681" y="409041"/>
                  <a:pt x="3366654" y="893950"/>
                </a:cubicBezTo>
              </a:path>
            </a:pathLst>
          </a:cu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sp>
        <p:nvSpPr>
          <p:cNvPr id="10" name="ZoneTexte 9"/>
          <p:cNvSpPr txBox="1"/>
          <p:nvPr/>
        </p:nvSpPr>
        <p:spPr>
          <a:xfrm>
            <a:off x="5243678" y="4810726"/>
            <a:ext cx="2168770" cy="923330"/>
          </a:xfrm>
          <a:prstGeom prst="rect">
            <a:avLst/>
          </a:prstGeom>
          <a:noFill/>
          <a:ln w="38100">
            <a:solidFill>
              <a:schemeClr val="tx1"/>
            </a:solidFill>
          </a:ln>
        </p:spPr>
        <p:txBody>
          <a:bodyPr wrap="square" rtlCol="0">
            <a:spAutoFit/>
          </a:bodyPr>
          <a:lstStyle/>
          <a:p>
            <a:pPr algn="ctr"/>
            <a:r>
              <a:rPr lang="fr-FR" sz="5400" dirty="0">
                <a:latin typeface="Calibri" panose="020F0502020204030204" pitchFamily="34" charset="0"/>
                <a:cs typeface="Courier New" panose="02070309020205020404" pitchFamily="49" charset="0"/>
              </a:rPr>
              <a:t>'spam'</a:t>
            </a:r>
            <a:endParaRPr lang="fr-FR" sz="5400" dirty="0">
              <a:latin typeface="Calibri" panose="020F0502020204030204" pitchFamily="34" charset="0"/>
            </a:endParaRPr>
          </a:p>
        </p:txBody>
      </p:sp>
      <p:sp>
        <p:nvSpPr>
          <p:cNvPr id="13" name="Forme libre 12"/>
          <p:cNvSpPr/>
          <p:nvPr/>
        </p:nvSpPr>
        <p:spPr bwMode="auto">
          <a:xfrm>
            <a:off x="2321169" y="4255477"/>
            <a:ext cx="2872154" cy="1370054"/>
          </a:xfrm>
          <a:custGeom>
            <a:avLst/>
            <a:gdLst>
              <a:gd name="connsiteX0" fmla="*/ 0 w 2872154"/>
              <a:gd name="connsiteY0" fmla="*/ 0 h 1370054"/>
              <a:gd name="connsiteX1" fmla="*/ 1207477 w 2872154"/>
              <a:gd name="connsiteY1" fmla="*/ 1289538 h 1370054"/>
              <a:gd name="connsiteX2" fmla="*/ 2872154 w 2872154"/>
              <a:gd name="connsiteY2" fmla="*/ 1125415 h 1370054"/>
            </a:gdLst>
            <a:ahLst/>
            <a:cxnLst>
              <a:cxn ang="0">
                <a:pos x="connsiteX0" y="connsiteY0"/>
              </a:cxn>
              <a:cxn ang="0">
                <a:pos x="connsiteX1" y="connsiteY1"/>
              </a:cxn>
              <a:cxn ang="0">
                <a:pos x="connsiteX2" y="connsiteY2"/>
              </a:cxn>
            </a:cxnLst>
            <a:rect l="l" t="t" r="r" b="b"/>
            <a:pathLst>
              <a:path w="2872154" h="1370054">
                <a:moveTo>
                  <a:pt x="0" y="0"/>
                </a:moveTo>
                <a:cubicBezTo>
                  <a:pt x="364392" y="550984"/>
                  <a:pt x="728785" y="1101969"/>
                  <a:pt x="1207477" y="1289538"/>
                </a:cubicBezTo>
                <a:cubicBezTo>
                  <a:pt x="1686169" y="1477107"/>
                  <a:pt x="2279161" y="1301261"/>
                  <a:pt x="2872154" y="1125415"/>
                </a:cubicBezTo>
              </a:path>
            </a:pathLst>
          </a:cu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sp>
        <p:nvSpPr>
          <p:cNvPr id="14" name="ZoneTexte 13"/>
          <p:cNvSpPr txBox="1"/>
          <p:nvPr/>
        </p:nvSpPr>
        <p:spPr>
          <a:xfrm>
            <a:off x="4021326" y="2938667"/>
            <a:ext cx="585532" cy="923330"/>
          </a:xfrm>
          <a:prstGeom prst="rect">
            <a:avLst/>
          </a:prstGeom>
          <a:noFill/>
        </p:spPr>
        <p:txBody>
          <a:bodyPr wrap="square" rtlCol="0">
            <a:spAutoFit/>
          </a:bodyPr>
          <a:lstStyle/>
          <a:p>
            <a:r>
              <a:rPr lang="fr-FR" sz="5400" dirty="0" smtClean="0">
                <a:solidFill>
                  <a:srgbClr val="FF0000"/>
                </a:solidFill>
                <a:latin typeface="Calibri" panose="020F0502020204030204" pitchFamily="34" charset="0"/>
              </a:rPr>
              <a:t>X</a:t>
            </a:r>
            <a:endParaRPr lang="fr-FR" sz="54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122047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fade">
                                      <p:cBhvr>
                                        <p:cTn id="41" dur="500"/>
                                        <p:tgtEl>
                                          <p:spTgt spid="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5" grpId="0" animBg="1"/>
      <p:bldP spid="7" grpId="0"/>
      <p:bldP spid="2" grpId="0"/>
      <p:bldP spid="8" grpId="0" animBg="1"/>
      <p:bldP spid="9" grpId="0"/>
      <p:bldP spid="12" grpId="0" animBg="1"/>
      <p:bldP spid="12" grpId="1" animBg="1"/>
      <p:bldP spid="10" grpId="0" animBg="1"/>
      <p:bldP spid="13" grpId="0" animBg="1"/>
      <p:bldP spid="14" grpId="0"/>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Typage </a:t>
            </a:r>
            <a:r>
              <a:rPr lang="fr-FR" dirty="0" smtClean="0"/>
              <a:t>dynamique (30s)</a:t>
            </a:r>
            <a:endParaRPr lang="fr-FR" dirty="0"/>
          </a:p>
        </p:txBody>
      </p:sp>
      <p:sp>
        <p:nvSpPr>
          <p:cNvPr id="3" name="Espace réservé du contenu 2"/>
          <p:cNvSpPr>
            <a:spLocks noGrp="1"/>
          </p:cNvSpPr>
          <p:nvPr>
            <p:ph idx="1"/>
          </p:nvPr>
        </p:nvSpPr>
        <p:spPr/>
        <p:txBody>
          <a:bodyPr/>
          <a:lstStyle/>
          <a:p>
            <a:r>
              <a:rPr lang="fr-FR" sz="2800" dirty="0" smtClean="0"/>
              <a:t>Le typage dynamique offre beaucoup de flexibilité, facilite grandement l’écriture des programmes et permet d’écrire du code polymorphe, c’est-à-dire du code qui fonctionne automatiquement pour différent types d’objets. Nous reviendrons sur la notion de polymorphisme dans les semaines qui viennent.</a:t>
            </a:r>
          </a:p>
          <a:p>
            <a:r>
              <a:rPr lang="fr-FR" sz="2800" dirty="0" smtClean="0"/>
              <a:t>Dans cette vidéo, nous avons introduit la notion d’objet avec les variables et le typage dynamique. Dans la prochaine vidéo, nous introduirons les types de base,  et </a:t>
            </a:r>
            <a:r>
              <a:rPr lang="fr-FR" sz="2800" dirty="0"/>
              <a:t>les techniques de factorisation de code que sont les boucles, les fonctions et les modules</a:t>
            </a:r>
          </a:p>
          <a:p>
            <a:endParaRPr lang="fr-FR" sz="2800" dirty="0"/>
          </a:p>
        </p:txBody>
      </p:sp>
    </p:spTree>
    <p:extLst>
      <p:ext uri="{BB962C8B-B14F-4D97-AF65-F5344CB8AC3E}">
        <p14:creationId xmlns:p14="http://schemas.microsoft.com/office/powerpoint/2010/main" val="118494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Total : 5 minutes 28 secondes</a:t>
            </a:r>
            <a:endParaRPr lang="fr-FR" dirty="0"/>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2203744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Résumé de la </a:t>
            </a:r>
            <a:r>
              <a:rPr lang="fr-FR" dirty="0" smtClean="0"/>
              <a:t>séquence (27s)</a:t>
            </a:r>
            <a:endParaRPr lang="fr-FR" dirty="0"/>
          </a:p>
        </p:txBody>
      </p:sp>
      <p:sp>
        <p:nvSpPr>
          <p:cNvPr id="3" name="Espace réservé du contenu 2"/>
          <p:cNvSpPr>
            <a:spLocks noGrp="1"/>
          </p:cNvSpPr>
          <p:nvPr>
            <p:ph idx="1"/>
          </p:nvPr>
        </p:nvSpPr>
        <p:spPr/>
        <p:txBody>
          <a:bodyPr/>
          <a:lstStyle/>
          <a:p>
            <a:r>
              <a:rPr lang="fr-FR" sz="2800" dirty="0" smtClean="0"/>
              <a:t>Mais avant de commencer l’exploration des types de base en python, j’aimerais introduire </a:t>
            </a:r>
            <a:r>
              <a:rPr lang="fr-FR" sz="2800" dirty="0" smtClean="0"/>
              <a:t>des notions que nous verrons dans les semaines qui suivent. En effet, notre but et de vous permettre, dès cette semaine, de jouer avec Python. Vous avez donc besoin de connaitre certaines notions nécessaire à l’écriture de petits programmes. Je vais présenter dans cette vidéo et la suivante le minimum dont vous aurez besoin cette semaine, on approfondira ensuite chaque notion dans les semaines suivantes jusqu’à une parfaite maitrise des notions introduites aujourd’hui. </a:t>
            </a:r>
            <a:endParaRPr lang="fr-FR" sz="2800" dirty="0" smtClean="0"/>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114316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Résumé de la </a:t>
            </a:r>
            <a:r>
              <a:rPr lang="fr-FR" dirty="0" smtClean="0"/>
              <a:t>séquence (20s)</a:t>
            </a:r>
            <a:endParaRPr lang="fr-FR" dirty="0"/>
          </a:p>
        </p:txBody>
      </p:sp>
      <p:sp>
        <p:nvSpPr>
          <p:cNvPr id="3" name="Espace réservé du contenu 2"/>
          <p:cNvSpPr>
            <a:spLocks noGrp="1"/>
          </p:cNvSpPr>
          <p:nvPr>
            <p:ph idx="1"/>
          </p:nvPr>
        </p:nvSpPr>
        <p:spPr/>
        <p:txBody>
          <a:bodyPr/>
          <a:lstStyle/>
          <a:p>
            <a:r>
              <a:rPr lang="fr-FR" dirty="0" smtClean="0"/>
              <a:t>Nous allons introduire 3 notions importantes :  on va commencer par introduire la notion d’objet avec les variables et le </a:t>
            </a:r>
            <a:r>
              <a:rPr lang="fr-FR" dirty="0" smtClean="0"/>
              <a:t>t</a:t>
            </a:r>
            <a:r>
              <a:rPr lang="fr-FR" dirty="0" smtClean="0"/>
              <a:t>ypage dynamique. Puis nous parlerons des types de bases, et nous finirons avec les techniques de factorisation de code que sont les boucles, les fonctions et les modules</a:t>
            </a:r>
          </a:p>
          <a:p>
            <a:r>
              <a:rPr lang="fr-FR" dirty="0" smtClean="0"/>
              <a:t>À </a:t>
            </a:r>
            <a:r>
              <a:rPr lang="fr-FR" dirty="0" smtClean="0"/>
              <a:t>la fin de cette vidéo vous connaitrez le minimum pour commencer à jouer avec Python</a:t>
            </a:r>
            <a:endParaRPr lang="fr-FR" dirty="0"/>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367709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Total : 1 minute 5 secondes</a:t>
            </a:r>
            <a:endParaRPr lang="fr-FR" dirty="0"/>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708715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Nouvelle </a:t>
            </a:r>
            <a:r>
              <a:rPr lang="fr-FR" dirty="0" smtClean="0"/>
              <a:t>séquence</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107198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 d’un objet(27s)</a:t>
            </a:r>
            <a:endParaRPr lang="fr-FR" dirty="0"/>
          </a:p>
        </p:txBody>
      </p:sp>
      <p:sp>
        <p:nvSpPr>
          <p:cNvPr id="3" name="Espace réservé du contenu 2"/>
          <p:cNvSpPr>
            <a:spLocks noGrp="1"/>
          </p:cNvSpPr>
          <p:nvPr>
            <p:ph idx="1"/>
          </p:nvPr>
        </p:nvSpPr>
        <p:spPr/>
        <p:txBody>
          <a:bodyPr/>
          <a:lstStyle/>
          <a:p>
            <a:r>
              <a:rPr lang="fr-FR" sz="2800" dirty="0" smtClean="0"/>
              <a:t>Nous allons voir dans le suite la notion d’objet, de variable et de typage dynamique. </a:t>
            </a:r>
          </a:p>
          <a:p>
            <a:r>
              <a:rPr lang="fr-FR" sz="2800" dirty="0" smtClean="0"/>
              <a:t>Je vais maintenir définir la notion d’</a:t>
            </a:r>
            <a:r>
              <a:rPr lang="fr-FR" sz="2800" dirty="0" smtClean="0"/>
              <a:t>objet. </a:t>
            </a:r>
            <a:r>
              <a:rPr lang="fr-FR" sz="2800" dirty="0" smtClean="0"/>
              <a:t>En informatique, un objet est un morceau de programme qui peut stocker de l’information et qui a un ensemble de mécanismes, que l’on appelle méthodes, qui permettent d’effectuer des taches. Le type de l’objet va définir les informations et les méthodes qui existent par défaut à la création de l’objet. Regardons maintenant un exemple de création d’objet…</a:t>
            </a:r>
            <a:endParaRPr lang="fr-FR" sz="2800" dirty="0"/>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871509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984738" y="917331"/>
            <a:ext cx="2510693" cy="2184400"/>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fr-FR" sz="2400" b="0" i="0" u="none" strike="noStrike" cap="none" normalizeH="0" baseline="0" smtClean="0">
              <a:ln>
                <a:noFill/>
              </a:ln>
              <a:solidFill>
                <a:schemeClr val="tx1"/>
              </a:solidFill>
              <a:effectLst/>
              <a:latin typeface="Comic Sans MS" pitchFamily="66" charset="0"/>
            </a:endParaRPr>
          </a:p>
        </p:txBody>
      </p:sp>
      <p:sp>
        <p:nvSpPr>
          <p:cNvPr id="3" name="ZoneTexte 2"/>
          <p:cNvSpPr txBox="1"/>
          <p:nvPr/>
        </p:nvSpPr>
        <p:spPr>
          <a:xfrm>
            <a:off x="855785" y="4466492"/>
            <a:ext cx="7514492" cy="830997"/>
          </a:xfrm>
          <a:prstGeom prst="rect">
            <a:avLst/>
          </a:prstGeom>
          <a:solidFill>
            <a:schemeClr val="bg1"/>
          </a:solidFill>
        </p:spPr>
        <p:txBody>
          <a:bodyPr wrap="square" rtlCol="0">
            <a:spAutoFit/>
          </a:bodyPr>
          <a:lstStyle/>
          <a:p>
            <a:r>
              <a:rPr lang="fr-FR" dirty="0" smtClean="0">
                <a:latin typeface="Courier New" panose="02070309020205020404" pitchFamily="49" charset="0"/>
                <a:cs typeface="Courier New" panose="02070309020205020404" pitchFamily="49" charset="0"/>
              </a:rPr>
              <a:t>'spam'.</a:t>
            </a:r>
            <a:r>
              <a:rPr lang="fr-FR" dirty="0" err="1" smtClean="0">
                <a:latin typeface="Courier New" panose="02070309020205020404" pitchFamily="49" charset="0"/>
                <a:cs typeface="Courier New" panose="02070309020205020404" pitchFamily="49" charset="0"/>
              </a:rPr>
              <a:t>upper</a:t>
            </a:r>
            <a:r>
              <a:rPr lang="fr-FR" dirty="0">
                <a:latin typeface="Courier New" panose="02070309020205020404" pitchFamily="49" charset="0"/>
                <a:cs typeface="Courier New" panose="02070309020205020404" pitchFamily="49" charset="0"/>
              </a:rPr>
              <a:t>()</a:t>
            </a:r>
          </a:p>
          <a:p>
            <a:endParaRPr lang="fr-FR" dirty="0">
              <a:latin typeface="Courier New" panose="02070309020205020404" pitchFamily="49" charset="0"/>
              <a:cs typeface="Courier New" panose="02070309020205020404" pitchFamily="49" charset="0"/>
            </a:endParaRPr>
          </a:p>
        </p:txBody>
      </p:sp>
      <p:sp>
        <p:nvSpPr>
          <p:cNvPr id="10" name="ZoneTexte 9"/>
          <p:cNvSpPr txBox="1"/>
          <p:nvPr/>
        </p:nvSpPr>
        <p:spPr>
          <a:xfrm>
            <a:off x="984738" y="351550"/>
            <a:ext cx="5061438" cy="461665"/>
          </a:xfrm>
          <a:prstGeom prst="rect">
            <a:avLst/>
          </a:prstGeom>
          <a:noFill/>
        </p:spPr>
        <p:txBody>
          <a:bodyPr wrap="square" rtlCol="0">
            <a:spAutoFit/>
          </a:bodyPr>
          <a:lstStyle/>
          <a:p>
            <a:r>
              <a:rPr lang="fr-FR" dirty="0" smtClean="0">
                <a:latin typeface="Calibri" panose="020F0502020204030204" pitchFamily="34" charset="0"/>
              </a:rPr>
              <a:t>Objet de type chaîne de caractères</a:t>
            </a:r>
            <a:endParaRPr lang="fr-FR" dirty="0">
              <a:latin typeface="Calibri" panose="020F0502020204030204" pitchFamily="34" charset="0"/>
            </a:endParaRPr>
          </a:p>
        </p:txBody>
      </p:sp>
      <p:sp>
        <p:nvSpPr>
          <p:cNvPr id="13" name="ZoneTexte 12"/>
          <p:cNvSpPr txBox="1"/>
          <p:nvPr/>
        </p:nvSpPr>
        <p:spPr>
          <a:xfrm>
            <a:off x="1069730" y="1080239"/>
            <a:ext cx="2341684" cy="830997"/>
          </a:xfrm>
          <a:prstGeom prst="rect">
            <a:avLst/>
          </a:prstGeom>
          <a:noFill/>
        </p:spPr>
        <p:txBody>
          <a:bodyPr wrap="square" rtlCol="0">
            <a:spAutoFit/>
          </a:bodyPr>
          <a:lstStyle/>
          <a:p>
            <a:r>
              <a:rPr lang="fr-FR" u="sng" dirty="0" smtClean="0">
                <a:latin typeface="Calibri" panose="020F0502020204030204" pitchFamily="34" charset="0"/>
              </a:rPr>
              <a:t>Information:</a:t>
            </a:r>
          </a:p>
          <a:p>
            <a:r>
              <a:rPr lang="fr-FR" dirty="0" smtClean="0">
                <a:latin typeface="Calibri" panose="020F0502020204030204" pitchFamily="34" charset="0"/>
              </a:rPr>
              <a:t>'spam'</a:t>
            </a:r>
            <a:endParaRPr lang="fr-FR" dirty="0">
              <a:latin typeface="Calibri" panose="020F0502020204030204" pitchFamily="34" charset="0"/>
            </a:endParaRPr>
          </a:p>
        </p:txBody>
      </p:sp>
      <p:sp>
        <p:nvSpPr>
          <p:cNvPr id="14" name="ZoneTexte 13"/>
          <p:cNvSpPr txBox="1"/>
          <p:nvPr/>
        </p:nvSpPr>
        <p:spPr>
          <a:xfrm>
            <a:off x="1069242" y="1875119"/>
            <a:ext cx="2341684" cy="1200329"/>
          </a:xfrm>
          <a:prstGeom prst="rect">
            <a:avLst/>
          </a:prstGeom>
          <a:noFill/>
        </p:spPr>
        <p:txBody>
          <a:bodyPr wrap="square" rtlCol="0">
            <a:spAutoFit/>
          </a:bodyPr>
          <a:lstStyle/>
          <a:p>
            <a:r>
              <a:rPr lang="fr-FR" u="sng" dirty="0" smtClean="0">
                <a:latin typeface="Calibri" panose="020F0502020204030204" pitchFamily="34" charset="0"/>
              </a:rPr>
              <a:t>Méthodes</a:t>
            </a:r>
            <a:r>
              <a:rPr lang="fr-FR" dirty="0" smtClean="0">
                <a:latin typeface="Calibri" panose="020F0502020204030204" pitchFamily="34" charset="0"/>
              </a:rPr>
              <a:t>:</a:t>
            </a:r>
          </a:p>
          <a:p>
            <a:r>
              <a:rPr lang="fr-FR" dirty="0" smtClean="0">
                <a:latin typeface="Calibri" panose="020F0502020204030204" pitchFamily="34" charset="0"/>
              </a:rPr>
              <a:t>…</a:t>
            </a:r>
          </a:p>
          <a:p>
            <a:r>
              <a:rPr lang="fr-FR" dirty="0" err="1" smtClean="0">
                <a:latin typeface="Calibri" panose="020F0502020204030204" pitchFamily="34" charset="0"/>
              </a:rPr>
              <a:t>upper</a:t>
            </a:r>
            <a:r>
              <a:rPr lang="fr-FR" dirty="0" smtClean="0">
                <a:latin typeface="Calibri" panose="020F0502020204030204" pitchFamily="34" charset="0"/>
              </a:rPr>
              <a:t>()</a:t>
            </a:r>
            <a:endParaRPr lang="fr-FR" dirty="0">
              <a:latin typeface="Calibri" panose="020F0502020204030204" pitchFamily="34" charset="0"/>
            </a:endParaRPr>
          </a:p>
        </p:txBody>
      </p:sp>
      <p:cxnSp>
        <p:nvCxnSpPr>
          <p:cNvPr id="16" name="Connecteur droit avec flèche 15"/>
          <p:cNvCxnSpPr/>
          <p:nvPr/>
        </p:nvCxnSpPr>
        <p:spPr bwMode="auto">
          <a:xfrm flipH="1">
            <a:off x="2145323" y="4214445"/>
            <a:ext cx="386862" cy="504093"/>
          </a:xfrm>
          <a:prstGeom prst="straightConnector1">
            <a:avLst/>
          </a:prstGeom>
          <a:noFill/>
          <a:ln w="53975" cap="flat" cmpd="sng" algn="ctr">
            <a:solidFill>
              <a:srgbClr val="FF0000"/>
            </a:solidFill>
            <a:prstDash val="solid"/>
            <a:round/>
            <a:headEnd type="none" w="med" len="med"/>
            <a:tailEnd type="triangle" w="med" len="med"/>
          </a:ln>
          <a:effectLst/>
        </p:spPr>
      </p:cxnSp>
      <p:sp>
        <p:nvSpPr>
          <p:cNvPr id="17" name="ZoneTexte 16"/>
          <p:cNvSpPr txBox="1"/>
          <p:nvPr/>
        </p:nvSpPr>
        <p:spPr>
          <a:xfrm>
            <a:off x="855785" y="4466491"/>
            <a:ext cx="7514492" cy="830997"/>
          </a:xfrm>
          <a:prstGeom prst="rect">
            <a:avLst/>
          </a:prstGeom>
          <a:noFill/>
        </p:spPr>
        <p:txBody>
          <a:bodyPr wrap="square" rtlCol="0">
            <a:spAutoFit/>
          </a:bodyPr>
          <a:lstStyle/>
          <a:p>
            <a:r>
              <a:rPr lang="fr-FR" dirty="0" smtClean="0">
                <a:latin typeface="Courier New" panose="02070309020205020404" pitchFamily="49" charset="0"/>
                <a:cs typeface="Courier New" panose="02070309020205020404" pitchFamily="49" charset="0"/>
              </a:rPr>
              <a:t>'spam'</a:t>
            </a:r>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p:txBody>
      </p:sp>
      <p:sp>
        <p:nvSpPr>
          <p:cNvPr id="18" name="ZoneTexte 17"/>
          <p:cNvSpPr txBox="1"/>
          <p:nvPr/>
        </p:nvSpPr>
        <p:spPr>
          <a:xfrm>
            <a:off x="855785" y="5000255"/>
            <a:ext cx="7514492" cy="830997"/>
          </a:xfrm>
          <a:prstGeom prst="rect">
            <a:avLst/>
          </a:prstGeom>
          <a:noFill/>
        </p:spPr>
        <p:txBody>
          <a:bodyPr wrap="square" rtlCol="0">
            <a:spAutoFit/>
          </a:bodyPr>
          <a:lstStyle/>
          <a:p>
            <a:r>
              <a:rPr lang="fr-FR" dirty="0" smtClean="0">
                <a:latin typeface="Courier New" panose="02070309020205020404" pitchFamily="49" charset="0"/>
                <a:cs typeface="Courier New" panose="02070309020205020404" pitchFamily="49" charset="0"/>
              </a:rPr>
              <a:t>'SPAM'</a:t>
            </a:r>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240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3" grpId="0"/>
      <p:bldP spid="14"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 Python, tout est un </a:t>
            </a:r>
            <a:r>
              <a:rPr lang="fr-FR" dirty="0" smtClean="0"/>
              <a:t>objet (30s)</a:t>
            </a:r>
            <a:endParaRPr lang="fr-FR" dirty="0"/>
          </a:p>
        </p:txBody>
      </p:sp>
      <p:sp>
        <p:nvSpPr>
          <p:cNvPr id="3" name="Espace réservé du contenu 2"/>
          <p:cNvSpPr>
            <a:spLocks noGrp="1"/>
          </p:cNvSpPr>
          <p:nvPr>
            <p:ph idx="1"/>
          </p:nvPr>
        </p:nvSpPr>
        <p:spPr/>
        <p:txBody>
          <a:bodyPr/>
          <a:lstStyle/>
          <a:p>
            <a:r>
              <a:rPr lang="fr-FR" sz="2800" dirty="0" smtClean="0"/>
              <a:t>En python tout est un objet, ce qui </a:t>
            </a:r>
            <a:r>
              <a:rPr lang="fr-FR" sz="2800" dirty="0" smtClean="0"/>
              <a:t>simplifie et réduit considérablement le temps de développement de programmes</a:t>
            </a:r>
            <a:endParaRPr lang="fr-FR" sz="2800" dirty="0" smtClean="0"/>
          </a:p>
          <a:p>
            <a:r>
              <a:rPr lang="fr-FR" sz="2800" dirty="0" smtClean="0"/>
              <a:t>On accède à tous les objets par leur référence en </a:t>
            </a:r>
            <a:r>
              <a:rPr lang="fr-FR" sz="2800" dirty="0" smtClean="0"/>
              <a:t>mémoire, mais </a:t>
            </a:r>
            <a:r>
              <a:rPr lang="fr-FR" sz="2800" dirty="0" smtClean="0"/>
              <a:t>on ne manipule jamais directement </a:t>
            </a:r>
            <a:r>
              <a:rPr lang="fr-FR" sz="2800" dirty="0" smtClean="0"/>
              <a:t>ces références. On </a:t>
            </a:r>
            <a:r>
              <a:rPr lang="fr-FR" sz="2800" dirty="0" smtClean="0"/>
              <a:t>utilise </a:t>
            </a:r>
            <a:r>
              <a:rPr lang="fr-FR" sz="2800" dirty="0" smtClean="0"/>
              <a:t>à la place </a:t>
            </a:r>
            <a:r>
              <a:rPr lang="fr-FR" sz="2800" dirty="0" smtClean="0"/>
              <a:t>l’affectation à une </a:t>
            </a:r>
            <a:r>
              <a:rPr lang="fr-FR" sz="2800" dirty="0" smtClean="0"/>
              <a:t>variable, c’est-à-dire que l’on utilise le signe égal pour affecter un objet à une variable, par exemple a=1 signifie que l’on affecte l’objet entier 1 à </a:t>
            </a:r>
            <a:r>
              <a:rPr lang="fr-FR" sz="2800" dirty="0" smtClean="0"/>
              <a:t>la variable a.</a:t>
            </a:r>
            <a:r>
              <a:rPr lang="fr-FR" sz="2800" dirty="0" smtClean="0"/>
              <a:t> Regardons maintenant plus en </a:t>
            </a:r>
            <a:r>
              <a:rPr lang="fr-FR" sz="2800" dirty="0" smtClean="0"/>
              <a:t>détail </a:t>
            </a:r>
            <a:r>
              <a:rPr lang="fr-FR" sz="2800" dirty="0" smtClean="0"/>
              <a:t>cette notion de variable…</a:t>
            </a:r>
            <a:endParaRPr lang="fr-FR" sz="2800" dirty="0"/>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567329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a:t>
            </a:r>
            <a:r>
              <a:rPr lang="fr-FR" dirty="0" smtClean="0"/>
              <a:t>variables (50s)</a:t>
            </a:r>
            <a:endParaRPr lang="fr-FR" dirty="0"/>
          </a:p>
        </p:txBody>
      </p:sp>
      <p:sp>
        <p:nvSpPr>
          <p:cNvPr id="3" name="Espace réservé du contenu 2"/>
          <p:cNvSpPr>
            <a:spLocks noGrp="1"/>
          </p:cNvSpPr>
          <p:nvPr>
            <p:ph idx="1"/>
          </p:nvPr>
        </p:nvSpPr>
        <p:spPr>
          <a:xfrm>
            <a:off x="457200" y="1600200"/>
            <a:ext cx="8686800" cy="4525963"/>
          </a:xfrm>
        </p:spPr>
        <p:txBody>
          <a:bodyPr/>
          <a:lstStyle/>
          <a:p>
            <a:r>
              <a:rPr lang="fr-FR" sz="2400" dirty="0" smtClean="0"/>
              <a:t>Une variable est un nom que l’on donne à un objet pour le retrouver en mémoire</a:t>
            </a:r>
          </a:p>
          <a:p>
            <a:pPr lvl="1"/>
            <a:r>
              <a:rPr lang="fr-FR" sz="2000" dirty="0"/>
              <a:t>Il y a </a:t>
            </a:r>
            <a:r>
              <a:rPr lang="fr-FR" sz="2000" dirty="0" smtClean="0"/>
              <a:t>trois règles </a:t>
            </a:r>
            <a:r>
              <a:rPr lang="fr-FR" sz="2000" dirty="0"/>
              <a:t>importantes pour le nom d’une </a:t>
            </a:r>
            <a:r>
              <a:rPr lang="fr-FR" sz="2000" dirty="0" smtClean="0"/>
              <a:t>variable en Python</a:t>
            </a:r>
            <a:endParaRPr lang="fr-FR" sz="2000" dirty="0"/>
          </a:p>
          <a:p>
            <a:pPr lvl="2"/>
            <a:r>
              <a:rPr lang="fr-FR" sz="1800" dirty="0" smtClean="0"/>
              <a:t>Une variable peut être </a:t>
            </a:r>
            <a:r>
              <a:rPr lang="fr-FR" sz="1800" dirty="0" smtClean="0"/>
              <a:t>composée </a:t>
            </a:r>
            <a:r>
              <a:rPr lang="fr-FR" sz="1800" dirty="0"/>
              <a:t>de tirets bas </a:t>
            </a:r>
            <a:r>
              <a:rPr lang="fr-FR" sz="1800" dirty="0" smtClean="0"/>
              <a:t>et d’une </a:t>
            </a:r>
            <a:r>
              <a:rPr lang="fr-FR" sz="1800" dirty="0" smtClean="0"/>
              <a:t>suite quelconque de caractères </a:t>
            </a:r>
            <a:r>
              <a:rPr lang="fr-FR" sz="1800" dirty="0" smtClean="0"/>
              <a:t>alphanumériques, c’est-à-dire les lettres de l’alphabet en minuscule, en majuscule et les chiffres de 0 à 9</a:t>
            </a:r>
          </a:p>
          <a:p>
            <a:pPr lvl="2"/>
            <a:r>
              <a:rPr lang="fr-FR" sz="1800" dirty="0" smtClean="0"/>
              <a:t>Une </a:t>
            </a:r>
            <a:r>
              <a:rPr lang="fr-FR" sz="1800" dirty="0"/>
              <a:t>variable commence soit par une lettre soit pas un tiret bas, mais jamais par un chiffre </a:t>
            </a:r>
          </a:p>
          <a:p>
            <a:pPr lvl="2"/>
            <a:r>
              <a:rPr lang="fr-FR" sz="1800" dirty="0" smtClean="0"/>
              <a:t>Les majuscules et minuscules sont prises en </a:t>
            </a:r>
            <a:r>
              <a:rPr lang="fr-FR" sz="1800" dirty="0" smtClean="0"/>
              <a:t>compte, donc </a:t>
            </a:r>
            <a:r>
              <a:rPr lang="fr-FR" sz="1800" dirty="0" err="1"/>
              <a:t>Ma_variable</a:t>
            </a:r>
            <a:r>
              <a:rPr lang="fr-FR" sz="1800" dirty="0"/>
              <a:t> est différent de </a:t>
            </a:r>
            <a:r>
              <a:rPr lang="fr-FR" sz="1800" dirty="0" err="1" smtClean="0"/>
              <a:t>ma_variable</a:t>
            </a:r>
            <a:endParaRPr lang="fr-FR" sz="1800" dirty="0" smtClean="0"/>
          </a:p>
          <a:p>
            <a:r>
              <a:rPr lang="fr-FR" sz="2400" dirty="0" smtClean="0"/>
              <a:t>Il est recommandé d’utiliser des noms explicites de variable, de tout écrire en minuscule, et de séparer les mots par des tirets bas. Par exemple, </a:t>
            </a:r>
            <a:r>
              <a:rPr lang="fr-FR" sz="2400" dirty="0" err="1" smtClean="0"/>
              <a:t>moyenne_age_francais</a:t>
            </a:r>
            <a:r>
              <a:rPr lang="fr-FR" sz="2400" dirty="0" smtClean="0"/>
              <a:t> est un bon nom de variable, meilleur de </a:t>
            </a:r>
            <a:r>
              <a:rPr lang="fr-FR" sz="2400" dirty="0" err="1" smtClean="0"/>
              <a:t>moy</a:t>
            </a:r>
            <a:r>
              <a:rPr lang="fr-FR" sz="2400" dirty="0" err="1" smtClean="0"/>
              <a:t>_age_f</a:t>
            </a:r>
            <a:r>
              <a:rPr lang="fr-FR" sz="2400" dirty="0" smtClean="0"/>
              <a:t> et bien meilleur que simplement x</a:t>
            </a:r>
            <a:endParaRPr lang="fr-FR" sz="2400" dirty="0" smtClean="0"/>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819011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fr-FR" sz="2400" b="0" i="0" u="none" strike="noStrike" cap="none" normalizeH="0" baseline="0" smtClean="0">
            <a:ln>
              <a:noFill/>
            </a:ln>
            <a:solidFill>
              <a:schemeClr val="tx1"/>
            </a:solidFill>
            <a:effectLst/>
            <a:latin typeface="Comic Sans MS" pitchFamily="66" charset="0"/>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70034</TotalTime>
  <Words>883</Words>
  <Application>Microsoft Office PowerPoint</Application>
  <PresentationFormat>Affichage à l'écran (4:3)</PresentationFormat>
  <Paragraphs>87</Paragraphs>
  <Slides>13</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Comic Sans MS</vt:lpstr>
      <vt:lpstr>Courier New</vt:lpstr>
      <vt:lpstr>Wingdings</vt:lpstr>
      <vt:lpstr>modelePresentationAL</vt:lpstr>
      <vt:lpstr>Sujet de la semaine (18s)</vt:lpstr>
      <vt:lpstr>Résumé de la séquence (27s)</vt:lpstr>
      <vt:lpstr>Résumé de la séquence (20s)</vt:lpstr>
      <vt:lpstr>Total : 1 minute 5 secondes</vt:lpstr>
      <vt:lpstr>Nouvelle séquence</vt:lpstr>
      <vt:lpstr>Définition d’un objet(27s)</vt:lpstr>
      <vt:lpstr>Présentation PowerPoint</vt:lpstr>
      <vt:lpstr>En Python, tout est un objet (30s)</vt:lpstr>
      <vt:lpstr>Notion de variables (50s)</vt:lpstr>
      <vt:lpstr>Typage dynamique (20s)</vt:lpstr>
      <vt:lpstr>Présentation PowerPoint</vt:lpstr>
      <vt:lpstr>Typage dynamique (30s)</vt:lpstr>
      <vt:lpstr>Total : 5 minutes 28 secondes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1809</cp:revision>
  <cp:lastPrinted>2013-12-02T15:29:04Z</cp:lastPrinted>
  <dcterms:created xsi:type="dcterms:W3CDTF">1601-01-01T00:00:00Z</dcterms:created>
  <dcterms:modified xsi:type="dcterms:W3CDTF">2014-07-10T17:08:48Z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