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
  </p:notesMasterIdLst>
  <p:handoutMasterIdLst>
    <p:handoutMasterId r:id="rId16"/>
  </p:handoutMasterIdLst>
  <p:sldIdLst>
    <p:sldId id="893" r:id="rId2"/>
    <p:sldId id="903" r:id="rId3"/>
    <p:sldId id="904" r:id="rId4"/>
    <p:sldId id="905" r:id="rId5"/>
    <p:sldId id="898" r:id="rId6"/>
    <p:sldId id="900" r:id="rId7"/>
    <p:sldId id="899" r:id="rId8"/>
    <p:sldId id="897" r:id="rId9"/>
    <p:sldId id="906" r:id="rId10"/>
    <p:sldId id="908" r:id="rId11"/>
    <p:sldId id="909" r:id="rId12"/>
    <p:sldId id="910" r:id="rId13"/>
    <p:sldId id="911" r:id="rId14"/>
  </p:sldIdLst>
  <p:sldSz cx="9144000" cy="6858000" type="screen4x3"/>
  <p:notesSz cx="7099300" cy="10234613"/>
  <p:defaultTextStyle>
    <a:defPPr>
      <a:defRPr lang="fr-FR"/>
    </a:defPPr>
    <a:lvl1pPr algn="l" rtl="0" fontAlgn="base">
      <a:spcBef>
        <a:spcPct val="0"/>
      </a:spcBef>
      <a:spcAft>
        <a:spcPct val="0"/>
      </a:spcAft>
      <a:defRPr sz="2400" kern="1200">
        <a:solidFill>
          <a:schemeClr val="tx1"/>
        </a:solidFill>
        <a:latin typeface="Comic Sans MS" pitchFamily="66" charset="0"/>
        <a:ea typeface="+mn-ea"/>
        <a:cs typeface="Arial" charset="0"/>
      </a:defRPr>
    </a:lvl1pPr>
    <a:lvl2pPr marL="457200" algn="l" rtl="0" fontAlgn="base">
      <a:spcBef>
        <a:spcPct val="0"/>
      </a:spcBef>
      <a:spcAft>
        <a:spcPct val="0"/>
      </a:spcAft>
      <a:defRPr sz="2400" kern="1200">
        <a:solidFill>
          <a:schemeClr val="tx1"/>
        </a:solidFill>
        <a:latin typeface="Comic Sans MS" pitchFamily="66" charset="0"/>
        <a:ea typeface="+mn-ea"/>
        <a:cs typeface="Arial" charset="0"/>
      </a:defRPr>
    </a:lvl2pPr>
    <a:lvl3pPr marL="914400" algn="l" rtl="0" fontAlgn="base">
      <a:spcBef>
        <a:spcPct val="0"/>
      </a:spcBef>
      <a:spcAft>
        <a:spcPct val="0"/>
      </a:spcAft>
      <a:defRPr sz="2400" kern="1200">
        <a:solidFill>
          <a:schemeClr val="tx1"/>
        </a:solidFill>
        <a:latin typeface="Comic Sans MS" pitchFamily="66" charset="0"/>
        <a:ea typeface="+mn-ea"/>
        <a:cs typeface="Arial" charset="0"/>
      </a:defRPr>
    </a:lvl3pPr>
    <a:lvl4pPr marL="1371600" algn="l" rtl="0" fontAlgn="base">
      <a:spcBef>
        <a:spcPct val="0"/>
      </a:spcBef>
      <a:spcAft>
        <a:spcPct val="0"/>
      </a:spcAft>
      <a:defRPr sz="2400" kern="1200">
        <a:solidFill>
          <a:schemeClr val="tx1"/>
        </a:solidFill>
        <a:latin typeface="Comic Sans MS" pitchFamily="66" charset="0"/>
        <a:ea typeface="+mn-ea"/>
        <a:cs typeface="Arial" charset="0"/>
      </a:defRPr>
    </a:lvl4pPr>
    <a:lvl5pPr marL="1828800" algn="l" rtl="0" fontAlgn="base">
      <a:spcBef>
        <a:spcPct val="0"/>
      </a:spcBef>
      <a:spcAft>
        <a:spcPct val="0"/>
      </a:spcAft>
      <a:defRPr sz="2400" kern="1200">
        <a:solidFill>
          <a:schemeClr val="tx1"/>
        </a:solidFill>
        <a:latin typeface="Comic Sans MS" pitchFamily="66" charset="0"/>
        <a:ea typeface="+mn-ea"/>
        <a:cs typeface="Arial" charset="0"/>
      </a:defRPr>
    </a:lvl5pPr>
    <a:lvl6pPr marL="2286000" algn="l" defTabSz="914400" rtl="0" eaLnBrk="1" latinLnBrk="0" hangingPunct="1">
      <a:defRPr sz="2400" kern="1200">
        <a:solidFill>
          <a:schemeClr val="tx1"/>
        </a:solidFill>
        <a:latin typeface="Comic Sans MS" pitchFamily="66" charset="0"/>
        <a:ea typeface="+mn-ea"/>
        <a:cs typeface="Arial" charset="0"/>
      </a:defRPr>
    </a:lvl6pPr>
    <a:lvl7pPr marL="2743200" algn="l" defTabSz="914400" rtl="0" eaLnBrk="1" latinLnBrk="0" hangingPunct="1">
      <a:defRPr sz="2400" kern="1200">
        <a:solidFill>
          <a:schemeClr val="tx1"/>
        </a:solidFill>
        <a:latin typeface="Comic Sans MS" pitchFamily="66" charset="0"/>
        <a:ea typeface="+mn-ea"/>
        <a:cs typeface="Arial" charset="0"/>
      </a:defRPr>
    </a:lvl7pPr>
    <a:lvl8pPr marL="3200400" algn="l" defTabSz="914400" rtl="0" eaLnBrk="1" latinLnBrk="0" hangingPunct="1">
      <a:defRPr sz="2400" kern="1200">
        <a:solidFill>
          <a:schemeClr val="tx1"/>
        </a:solidFill>
        <a:latin typeface="Comic Sans MS" pitchFamily="66" charset="0"/>
        <a:ea typeface="+mn-ea"/>
        <a:cs typeface="Arial" charset="0"/>
      </a:defRPr>
    </a:lvl8pPr>
    <a:lvl9pPr marL="3657600" algn="l" defTabSz="914400" rtl="0" eaLnBrk="1" latinLnBrk="0" hangingPunct="1">
      <a:defRPr sz="2400" kern="1200">
        <a:solidFill>
          <a:schemeClr val="tx1"/>
        </a:solidFill>
        <a:latin typeface="Comic Sans MS" pitchFamily="66" charset="0"/>
        <a:ea typeface="+mn-ea"/>
        <a:cs typeface="Arial" charset="0"/>
      </a:defRPr>
    </a:lvl9pPr>
  </p:defaultTextStyle>
  <p:extLst>
    <p:ext uri="{521415D9-36F7-43E2-AB2F-B90AF26B5E84}">
      <p14:sectionLst xmlns:p14="http://schemas.microsoft.com/office/powerpoint/2010/main">
        <p14:section name="Section par défaut" id="{28C650F0-13B2-49C9-9ED4-D40CD07835D6}">
          <p14:sldIdLst>
            <p14:sldId id="893"/>
            <p14:sldId id="903"/>
            <p14:sldId id="904"/>
            <p14:sldId id="905"/>
            <p14:sldId id="898"/>
            <p14:sldId id="900"/>
            <p14:sldId id="899"/>
            <p14:sldId id="897"/>
            <p14:sldId id="906"/>
            <p14:sldId id="908"/>
            <p14:sldId id="909"/>
            <p14:sldId id="910"/>
            <p14:sldId id="91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9900"/>
    <a:srgbClr val="619428"/>
    <a:srgbClr val="FFFF66"/>
    <a:srgbClr val="FF000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62118" autoAdjust="0"/>
  </p:normalViewPr>
  <p:slideViewPr>
    <p:cSldViewPr snapToGrid="0">
      <p:cViewPr varScale="1">
        <p:scale>
          <a:sx n="66" d="100"/>
          <a:sy n="66" d="100"/>
        </p:scale>
        <p:origin x="648" y="60"/>
      </p:cViewPr>
      <p:guideLst>
        <p:guide orient="horz" pos="2160"/>
        <p:guide pos="2880"/>
      </p:guideLst>
    </p:cSldViewPr>
  </p:slideViewPr>
  <p:outlineViewPr>
    <p:cViewPr>
      <p:scale>
        <a:sx n="33" d="100"/>
        <a:sy n="33" d="100"/>
      </p:scale>
      <p:origin x="0" y="7056"/>
    </p:cViewPr>
  </p:outlineViewPr>
  <p:notesTextViewPr>
    <p:cViewPr>
      <p:scale>
        <a:sx n="100" d="100"/>
        <a:sy n="100" d="100"/>
      </p:scale>
      <p:origin x="0" y="0"/>
    </p:cViewPr>
  </p:notesTextViewPr>
  <p:sorterViewPr>
    <p:cViewPr>
      <p:scale>
        <a:sx n="75" d="100"/>
        <a:sy n="75" d="100"/>
      </p:scale>
      <p:origin x="0" y="1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81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81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8E060E81-8352-45F8-AF75-3C98C02BBE5D}" type="slidenum">
              <a:rPr lang="en-US"/>
              <a:pPr>
                <a:defRPr/>
              </a:pPr>
              <a:t>‹N°›</a:t>
            </a:fld>
            <a:endParaRPr lang="en-US"/>
          </a:p>
        </p:txBody>
      </p:sp>
    </p:spTree>
    <p:extLst>
      <p:ext uri="{BB962C8B-B14F-4D97-AF65-F5344CB8AC3E}">
        <p14:creationId xmlns:p14="http://schemas.microsoft.com/office/powerpoint/2010/main" val="437552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1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lvl1pPr algn="r" defTabSz="990600">
              <a:spcBef>
                <a:spcPct val="0"/>
              </a:spcBef>
              <a:defRPr sz="1300">
                <a:latin typeface="Arial" charset="0"/>
                <a:cs typeface="+mn-cs"/>
              </a:defRPr>
            </a:lvl1pPr>
          </a:lstStyle>
          <a:p>
            <a:pPr>
              <a:defRPr/>
            </a:pPr>
            <a:endParaRPr lang="en-US"/>
          </a:p>
        </p:txBody>
      </p:sp>
      <p:sp>
        <p:nvSpPr>
          <p:cNvPr id="110596"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709613" y="4859338"/>
            <a:ext cx="5680075" cy="4606925"/>
          </a:xfrm>
          <a:prstGeom prst="rect">
            <a:avLst/>
          </a:prstGeom>
          <a:noFill/>
          <a:ln w="9525">
            <a:noFill/>
            <a:miter lim="800000"/>
            <a:headEnd/>
            <a:tailEnd/>
          </a:ln>
          <a:effectLst/>
        </p:spPr>
        <p:txBody>
          <a:bodyPr vert="horz" wrap="square" lIns="99022" tIns="49511" rIns="99022" bIns="49511"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p>
        </p:txBody>
      </p:sp>
      <p:sp>
        <p:nvSpPr>
          <p:cNvPr id="922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l" defTabSz="990600">
              <a:spcBef>
                <a:spcPct val="0"/>
              </a:spcBef>
              <a:defRPr sz="1300">
                <a:latin typeface="Arial"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22" tIns="49511" rIns="99022" bIns="49511" numCol="1" anchor="b" anchorCtr="0" compatLnSpc="1">
            <a:prstTxWarp prst="textNoShape">
              <a:avLst/>
            </a:prstTxWarp>
          </a:bodyPr>
          <a:lstStyle>
            <a:lvl1pPr algn="r" defTabSz="990600">
              <a:spcBef>
                <a:spcPct val="0"/>
              </a:spcBef>
              <a:defRPr sz="1300">
                <a:latin typeface="Arial" charset="0"/>
                <a:cs typeface="+mn-cs"/>
              </a:defRPr>
            </a:lvl1pPr>
          </a:lstStyle>
          <a:p>
            <a:pPr>
              <a:defRPr/>
            </a:pPr>
            <a:fld id="{9E8EB9F5-F2F7-4A48-A943-9B409357C15C}" type="slidenum">
              <a:rPr lang="en-US"/>
              <a:pPr>
                <a:defRPr/>
              </a:pPr>
              <a:t>‹N°›</a:t>
            </a:fld>
            <a:endParaRPr lang="en-US"/>
          </a:p>
        </p:txBody>
      </p:sp>
    </p:spTree>
    <p:extLst>
      <p:ext uri="{BB962C8B-B14F-4D97-AF65-F5344CB8AC3E}">
        <p14:creationId xmlns:p14="http://schemas.microsoft.com/office/powerpoint/2010/main" val="2489496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1</a:t>
            </a:fld>
            <a:endParaRPr lang="en-US"/>
          </a:p>
        </p:txBody>
      </p:sp>
    </p:spTree>
    <p:extLst>
      <p:ext uri="{BB962C8B-B14F-4D97-AF65-F5344CB8AC3E}">
        <p14:creationId xmlns:p14="http://schemas.microsoft.com/office/powerpoint/2010/main" val="3136169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2</a:t>
            </a:fld>
            <a:endParaRPr lang="en-US"/>
          </a:p>
        </p:txBody>
      </p:sp>
    </p:spTree>
    <p:extLst>
      <p:ext uri="{BB962C8B-B14F-4D97-AF65-F5344CB8AC3E}">
        <p14:creationId xmlns:p14="http://schemas.microsoft.com/office/powerpoint/2010/main" val="4254458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u="sng" dirty="0" smtClean="0"/>
              <a:t>En surimpression pendant que je</a:t>
            </a:r>
            <a:r>
              <a:rPr lang="fr-FR" u="sng" baseline="0" dirty="0" smtClean="0"/>
              <a:t> parle</a:t>
            </a:r>
            <a:endParaRPr lang="fr-FR" u="sng" dirty="0" smtClean="0"/>
          </a:p>
          <a:p>
            <a:r>
              <a:rPr lang="fr-FR" dirty="0" smtClean="0"/>
              <a:t>Objet</a:t>
            </a:r>
          </a:p>
          <a:p>
            <a:r>
              <a:rPr lang="fr-FR" dirty="0" smtClean="0"/>
              <a:t>	stockage d</a:t>
            </a:r>
            <a:r>
              <a:rPr lang="fr-FR" baseline="0" dirty="0" smtClean="0"/>
              <a:t>’information</a:t>
            </a:r>
          </a:p>
          <a:p>
            <a:r>
              <a:rPr lang="fr-FR" baseline="0" dirty="0" smtClean="0"/>
              <a:t>	méthodes</a:t>
            </a:r>
          </a:p>
          <a:p>
            <a:endParaRPr lang="fr-FR" baseline="0" dirty="0" smtClean="0"/>
          </a:p>
          <a:p>
            <a:r>
              <a:rPr lang="fr-FR" baseline="0" dirty="0" smtClean="0"/>
              <a:t>Type</a:t>
            </a:r>
          </a:p>
          <a:p>
            <a:r>
              <a:rPr lang="fr-FR" baseline="0" dirty="0" smtClean="0"/>
              <a:t>	information et méthodes par défaut</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3</a:t>
            </a:fld>
            <a:endParaRPr lang="en-US"/>
          </a:p>
        </p:txBody>
      </p:sp>
    </p:spTree>
    <p:extLst>
      <p:ext uri="{BB962C8B-B14F-4D97-AF65-F5344CB8AC3E}">
        <p14:creationId xmlns:p14="http://schemas.microsoft.com/office/powerpoint/2010/main" val="2284023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(43s)</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4</a:t>
            </a:fld>
            <a:endParaRPr lang="en-US"/>
          </a:p>
        </p:txBody>
      </p:sp>
    </p:spTree>
    <p:extLst>
      <p:ext uri="{BB962C8B-B14F-4D97-AF65-F5344CB8AC3E}">
        <p14:creationId xmlns:p14="http://schemas.microsoft.com/office/powerpoint/2010/main" val="408588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u="sng" dirty="0" smtClean="0"/>
              <a:t>En surimpression pendant que je</a:t>
            </a:r>
            <a:r>
              <a:rPr lang="fr-FR" u="sng" baseline="0" dirty="0" smtClean="0"/>
              <a:t> parle</a:t>
            </a:r>
            <a:endParaRPr lang="fr-FR" u="sng" dirty="0" smtClean="0"/>
          </a:p>
          <a:p>
            <a:r>
              <a:rPr lang="fr-FR" dirty="0" smtClean="0"/>
              <a:t>a = 1</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5</a:t>
            </a:fld>
            <a:endParaRPr lang="en-US"/>
          </a:p>
        </p:txBody>
      </p:sp>
    </p:spTree>
    <p:extLst>
      <p:ext uri="{BB962C8B-B14F-4D97-AF65-F5344CB8AC3E}">
        <p14:creationId xmlns:p14="http://schemas.microsoft.com/office/powerpoint/2010/main" val="3249037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u="sng" dirty="0" smtClean="0"/>
              <a:t>En surimpression pendant que je</a:t>
            </a:r>
            <a:r>
              <a:rPr lang="fr-FR" u="sng" baseline="0" dirty="0" smtClean="0"/>
              <a:t> parle (utiliser la police courrier new)</a:t>
            </a:r>
            <a:endParaRPr lang="fr-FR" u="sng" dirty="0" smtClean="0"/>
          </a:p>
          <a:p>
            <a:r>
              <a:rPr lang="fr-FR" dirty="0" err="1" smtClean="0"/>
              <a:t>abcdefghijklmnopqrstuvwxyz</a:t>
            </a:r>
            <a:endParaRPr lang="fr-FR" dirty="0" smtClean="0"/>
          </a:p>
          <a:p>
            <a:r>
              <a:rPr lang="fr-FR" dirty="0" smtClean="0"/>
              <a:t>ABCDEFGHIJKLMNOPQRSTUVWXYZ</a:t>
            </a:r>
          </a:p>
          <a:p>
            <a:r>
              <a:rPr lang="fr-FR" dirty="0" smtClean="0"/>
              <a:t>0123456789</a:t>
            </a:r>
          </a:p>
          <a:p>
            <a:r>
              <a:rPr lang="fr-FR" dirty="0" smtClean="0"/>
              <a:t>_</a:t>
            </a:r>
          </a:p>
          <a:p>
            <a:endParaRPr lang="fr-FR" dirty="0" smtClean="0"/>
          </a:p>
          <a:p>
            <a:r>
              <a:rPr lang="fr-FR" dirty="0" err="1" smtClean="0"/>
              <a:t>ma_variable</a:t>
            </a:r>
            <a:r>
              <a:rPr lang="fr-FR" dirty="0" smtClean="0"/>
              <a:t> (vert)</a:t>
            </a:r>
          </a:p>
          <a:p>
            <a:r>
              <a:rPr lang="fr-FR" dirty="0" smtClean="0"/>
              <a:t>_</a:t>
            </a:r>
            <a:r>
              <a:rPr lang="fr-FR" dirty="0" err="1" smtClean="0"/>
              <a:t>ma_variable</a:t>
            </a:r>
            <a:r>
              <a:rPr lang="fr-FR" dirty="0" smtClean="0"/>
              <a:t> (vert)</a:t>
            </a:r>
          </a:p>
          <a:p>
            <a:r>
              <a:rPr lang="fr-FR" dirty="0" smtClean="0"/>
              <a:t>1variable</a:t>
            </a:r>
            <a:r>
              <a:rPr lang="fr-FR" baseline="0" dirty="0" smtClean="0"/>
              <a:t> (barrer en rouge)</a:t>
            </a:r>
          </a:p>
          <a:p>
            <a:endParaRPr lang="fr-FR" baseline="0" dirty="0" smtClean="0"/>
          </a:p>
          <a:p>
            <a:r>
              <a:rPr lang="fr-FR" baseline="0" dirty="0" err="1" smtClean="0"/>
              <a:t>Ma_variable</a:t>
            </a:r>
            <a:r>
              <a:rPr lang="fr-FR" baseline="0" dirty="0" smtClean="0"/>
              <a:t> est différent de </a:t>
            </a:r>
            <a:r>
              <a:rPr lang="fr-FR" baseline="0" dirty="0" err="1" smtClean="0"/>
              <a:t>ma_variable</a:t>
            </a:r>
            <a:endParaRPr lang="fr-FR" baseline="0" dirty="0" smtClean="0"/>
          </a:p>
          <a:p>
            <a:endParaRPr lang="fr-FR" baseline="0" dirty="0" smtClean="0"/>
          </a:p>
          <a:p>
            <a:r>
              <a:rPr lang="fr-FR" baseline="0" dirty="0" smtClean="0"/>
              <a:t>Utiliser </a:t>
            </a:r>
            <a:r>
              <a:rPr lang="fr-FR" i="1" baseline="0" dirty="0" err="1" smtClean="0"/>
              <a:t>moyenne_age_francais</a:t>
            </a:r>
            <a:r>
              <a:rPr lang="fr-FR" baseline="0" dirty="0" smtClean="0"/>
              <a:t> plutôt que </a:t>
            </a:r>
            <a:r>
              <a:rPr lang="fr-FR" i="1" baseline="0" dirty="0" err="1" smtClean="0"/>
              <a:t>moy_age_f</a:t>
            </a:r>
            <a:r>
              <a:rPr lang="fr-FR" baseline="0" dirty="0" smtClean="0"/>
              <a:t> ou pire </a:t>
            </a:r>
            <a:r>
              <a:rPr lang="fr-FR" i="1" baseline="0" dirty="0" smtClean="0"/>
              <a:t>x</a:t>
            </a:r>
          </a:p>
          <a:p>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6</a:t>
            </a:fld>
            <a:endParaRPr lang="en-US"/>
          </a:p>
        </p:txBody>
      </p:sp>
    </p:spTree>
    <p:extLst>
      <p:ext uri="{BB962C8B-B14F-4D97-AF65-F5344CB8AC3E}">
        <p14:creationId xmlns:p14="http://schemas.microsoft.com/office/powerpoint/2010/main" val="3529004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(60s)</a:t>
            </a:r>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8</a:t>
            </a:fld>
            <a:endParaRPr lang="en-US"/>
          </a:p>
        </p:txBody>
      </p:sp>
    </p:spTree>
    <p:extLst>
      <p:ext uri="{BB962C8B-B14F-4D97-AF65-F5344CB8AC3E}">
        <p14:creationId xmlns:p14="http://schemas.microsoft.com/office/powerpoint/2010/main" val="3493514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12</a:t>
            </a:fld>
            <a:endParaRPr lang="en-US"/>
          </a:p>
        </p:txBody>
      </p:sp>
    </p:spTree>
    <p:extLst>
      <p:ext uri="{BB962C8B-B14F-4D97-AF65-F5344CB8AC3E}">
        <p14:creationId xmlns:p14="http://schemas.microsoft.com/office/powerpoint/2010/main" val="2941415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9E8EB9F5-F2F7-4A48-A943-9B409357C15C}" type="slidenum">
              <a:rPr lang="en-US" smtClean="0"/>
              <a:pPr>
                <a:defRPr/>
              </a:pPr>
              <a:t>13</a:t>
            </a:fld>
            <a:endParaRPr lang="en-US"/>
          </a:p>
        </p:txBody>
      </p:sp>
    </p:spTree>
    <p:extLst>
      <p:ext uri="{BB962C8B-B14F-4D97-AF65-F5344CB8AC3E}">
        <p14:creationId xmlns:p14="http://schemas.microsoft.com/office/powerpoint/2010/main" val="1673654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85800" y="1219200"/>
            <a:ext cx="7772400" cy="1470025"/>
          </a:xfrm>
        </p:spPr>
        <p:txBody>
          <a:bodyPr/>
          <a:lstStyle>
            <a:lvl1pPr>
              <a:defRPr/>
            </a:lvl1pPr>
          </a:lstStyle>
          <a:p>
            <a:r>
              <a:rPr lang="en-US"/>
              <a:t>Cliquez pour modifier le style du titre</a:t>
            </a:r>
          </a:p>
        </p:txBody>
      </p:sp>
      <p:sp>
        <p:nvSpPr>
          <p:cNvPr id="19459" name="Rectangle 3"/>
          <p:cNvSpPr>
            <a:spLocks noGrp="1" noChangeArrowheads="1"/>
          </p:cNvSpPr>
          <p:nvPr>
            <p:ph type="subTitle" idx="1"/>
          </p:nvPr>
        </p:nvSpPr>
        <p:spPr>
          <a:xfrm>
            <a:off x="1295400" y="3048000"/>
            <a:ext cx="6400800" cy="1752600"/>
          </a:xfrm>
        </p:spPr>
        <p:txBody>
          <a:bodyPr/>
          <a:lstStyle>
            <a:lvl1pPr marL="0" indent="0" algn="ctr">
              <a:buFont typeface="Wingdings" pitchFamily="2" charset="2"/>
              <a:buNone/>
              <a:defRPr/>
            </a:lvl1pPr>
          </a:lstStyle>
          <a:p>
            <a:r>
              <a:rPr lang="en-US"/>
              <a:t>Cliquez pour modifier le style des sous-titres du masque</a:t>
            </a:r>
          </a:p>
        </p:txBody>
      </p:sp>
      <p:sp>
        <p:nvSpPr>
          <p:cNvPr id="4" name="Rectangle 3"/>
          <p:cNvSpPr>
            <a:spLocks noGrp="1" noChangeArrowheads="1"/>
          </p:cNvSpPr>
          <p:nvPr>
            <p:ph type="ftr" sz="quarter" idx="10"/>
          </p:nvPr>
        </p:nvSpPr>
        <p:spPr>
          <a:xfrm>
            <a:off x="457200" y="6248400"/>
            <a:ext cx="2895600" cy="476250"/>
          </a:xfrm>
        </p:spPr>
        <p:txBody>
          <a:bodyPr/>
          <a:lstStyle>
            <a:lvl1pPr algn="ctr">
              <a:defRPr b="0">
                <a:solidFill>
                  <a:schemeClr val="tx1"/>
                </a:solidFill>
              </a:defRPr>
            </a:lvl1pPr>
          </a:lstStyle>
          <a:p>
            <a:pPr>
              <a:defRPr/>
            </a:pPr>
            <a:endParaRPr lang="fr-FR"/>
          </a:p>
        </p:txBody>
      </p:sp>
      <p:sp>
        <p:nvSpPr>
          <p:cNvPr id="5" name="Rectangle 4"/>
          <p:cNvSpPr>
            <a:spLocks noGrp="1" noChangeArrowheads="1"/>
          </p:cNvSpPr>
          <p:nvPr>
            <p:ph type="sldNum" sz="quarter" idx="11"/>
          </p:nvPr>
        </p:nvSpPr>
        <p:spPr>
          <a:xfrm>
            <a:off x="6553200" y="6245225"/>
            <a:ext cx="2133600" cy="476250"/>
          </a:xfrm>
        </p:spPr>
        <p:txBody>
          <a:bodyPr/>
          <a:lstStyle>
            <a:lvl1pPr>
              <a:defRPr>
                <a:solidFill>
                  <a:schemeClr val="tx1"/>
                </a:solidFill>
              </a:defRPr>
            </a:lvl1pPr>
          </a:lstStyle>
          <a:p>
            <a:pPr>
              <a:defRPr/>
            </a:pPr>
            <a:endParaRPr lang="en-US"/>
          </a:p>
        </p:txBody>
      </p:sp>
    </p:spTree>
    <p:extLst>
      <p:ext uri="{BB962C8B-B14F-4D97-AF65-F5344CB8AC3E}">
        <p14:creationId xmlns:p14="http://schemas.microsoft.com/office/powerpoint/2010/main" val="39521958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D6E1616C-77B1-438D-B2EA-D29B0C884C14}" type="slidenum">
              <a:rPr lang="fr-FR"/>
              <a:pPr>
                <a:defRPr/>
              </a:pPr>
              <a:t>‹N°›</a:t>
            </a:fld>
            <a:endParaRPr lang="fr-FR"/>
          </a:p>
        </p:txBody>
      </p:sp>
    </p:spTree>
    <p:extLst>
      <p:ext uri="{BB962C8B-B14F-4D97-AF65-F5344CB8AC3E}">
        <p14:creationId xmlns:p14="http://schemas.microsoft.com/office/powerpoint/2010/main" val="320569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3735A2D-71D9-4948-95F9-256AFC1B9ACC}" type="slidenum">
              <a:rPr lang="fr-FR"/>
              <a:pPr>
                <a:defRPr/>
              </a:pPr>
              <a:t>‹N°›</a:t>
            </a:fld>
            <a:endParaRPr lang="fr-FR"/>
          </a:p>
        </p:txBody>
      </p:sp>
    </p:spTree>
    <p:extLst>
      <p:ext uri="{BB962C8B-B14F-4D97-AF65-F5344CB8AC3E}">
        <p14:creationId xmlns:p14="http://schemas.microsoft.com/office/powerpoint/2010/main" val="21088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648200" y="1600200"/>
            <a:ext cx="40386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0CEE3430-F29F-48C3-A4A1-A73C5FF2C156}" type="slidenum">
              <a:rPr lang="fr-FR"/>
              <a:pPr>
                <a:defRPr/>
              </a:pPr>
              <a:t>‹N°›</a:t>
            </a:fld>
            <a:endParaRPr lang="fr-FR"/>
          </a:p>
        </p:txBody>
      </p:sp>
    </p:spTree>
    <p:extLst>
      <p:ext uri="{BB962C8B-B14F-4D97-AF65-F5344CB8AC3E}">
        <p14:creationId xmlns:p14="http://schemas.microsoft.com/office/powerpoint/2010/main" val="89262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A5159C22-3937-41CD-B871-002FA589FB83}" type="slidenum">
              <a:rPr lang="fr-FR"/>
              <a:pPr>
                <a:defRPr/>
              </a:pPr>
              <a:t>‹N°›</a:t>
            </a:fld>
            <a:endParaRPr lang="fr-FR"/>
          </a:p>
        </p:txBody>
      </p:sp>
    </p:spTree>
    <p:extLst>
      <p:ext uri="{BB962C8B-B14F-4D97-AF65-F5344CB8AC3E}">
        <p14:creationId xmlns:p14="http://schemas.microsoft.com/office/powerpoint/2010/main" val="17903580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dirty="0" smtClean="0"/>
              <a:t>Cliquez pour modifier le style du titre</a:t>
            </a:r>
            <a:endParaRPr lang="fr-FR" dirty="0"/>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1B276A6-9051-4893-BB7A-369BEAC4FA3B}" type="slidenum">
              <a:rPr lang="fr-FR"/>
              <a:pPr>
                <a:defRPr/>
              </a:pPr>
              <a:t>‹N°›</a:t>
            </a:fld>
            <a:endParaRPr lang="fr-FR"/>
          </a:p>
        </p:txBody>
      </p:sp>
    </p:spTree>
    <p:extLst>
      <p:ext uri="{BB962C8B-B14F-4D97-AF65-F5344CB8AC3E}">
        <p14:creationId xmlns:p14="http://schemas.microsoft.com/office/powerpoint/2010/main" val="21709272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1BAE2302-58AC-4CEC-BA37-19329518E9E7}" type="slidenum">
              <a:rPr lang="fr-FR"/>
              <a:pPr>
                <a:defRPr/>
              </a:pPr>
              <a:t>‹N°›</a:t>
            </a:fld>
            <a:endParaRPr lang="fr-FR"/>
          </a:p>
        </p:txBody>
      </p:sp>
    </p:spTree>
    <p:extLst>
      <p:ext uri="{BB962C8B-B14F-4D97-AF65-F5344CB8AC3E}">
        <p14:creationId xmlns:p14="http://schemas.microsoft.com/office/powerpoint/2010/main" val="35730564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42C96F9A-7410-4AE4-BB6A-C396CA6D07E0}" type="slidenum">
              <a:rPr lang="fr-FR"/>
              <a:pPr>
                <a:defRPr/>
              </a:pPr>
              <a:t>‹N°›</a:t>
            </a:fld>
            <a:endParaRPr lang="fr-FR"/>
          </a:p>
        </p:txBody>
      </p:sp>
    </p:spTree>
    <p:extLst>
      <p:ext uri="{BB962C8B-B14F-4D97-AF65-F5344CB8AC3E}">
        <p14:creationId xmlns:p14="http://schemas.microsoft.com/office/powerpoint/2010/main" val="39606352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52BAF318-1520-4458-868A-5D6F98081BDB}" type="slidenum">
              <a:rPr lang="fr-FR"/>
              <a:pPr>
                <a:defRPr/>
              </a:pPr>
              <a:t>‹N°›</a:t>
            </a:fld>
            <a:endParaRPr lang="fr-FR"/>
          </a:p>
        </p:txBody>
      </p:sp>
    </p:spTree>
    <p:extLst>
      <p:ext uri="{BB962C8B-B14F-4D97-AF65-F5344CB8AC3E}">
        <p14:creationId xmlns:p14="http://schemas.microsoft.com/office/powerpoint/2010/main" val="120385658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BD5D413C-5156-4901-9037-4F52EF86BF1E}" type="slidenum">
              <a:rPr lang="fr-FR"/>
              <a:pPr>
                <a:defRPr/>
              </a:pPr>
              <a:t>‹N°›</a:t>
            </a:fld>
            <a:endParaRPr lang="fr-FR"/>
          </a:p>
        </p:txBody>
      </p:sp>
    </p:spTree>
    <p:extLst>
      <p:ext uri="{BB962C8B-B14F-4D97-AF65-F5344CB8AC3E}">
        <p14:creationId xmlns:p14="http://schemas.microsoft.com/office/powerpoint/2010/main" val="41434004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94D89600-A2C7-4CA0-8E18-C87971FB7FC2}" type="slidenum">
              <a:rPr lang="fr-FR"/>
              <a:pPr>
                <a:defRPr/>
              </a:pPr>
              <a:t>‹N°›</a:t>
            </a:fld>
            <a:endParaRPr lang="fr-FR"/>
          </a:p>
        </p:txBody>
      </p:sp>
    </p:spTree>
    <p:extLst>
      <p:ext uri="{BB962C8B-B14F-4D97-AF65-F5344CB8AC3E}">
        <p14:creationId xmlns:p14="http://schemas.microsoft.com/office/powerpoint/2010/main" val="21426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D496C56-D94D-4804-81B1-3DE9E36AFE47}" type="slidenum">
              <a:rPr lang="fr-FR"/>
              <a:pPr>
                <a:defRPr/>
              </a:pPr>
              <a:t>‹N°›</a:t>
            </a:fld>
            <a:endParaRPr lang="fr-FR"/>
          </a:p>
        </p:txBody>
      </p:sp>
    </p:spTree>
    <p:extLst>
      <p:ext uri="{BB962C8B-B14F-4D97-AF65-F5344CB8AC3E}">
        <p14:creationId xmlns:p14="http://schemas.microsoft.com/office/powerpoint/2010/main" val="425959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dirty="0" smtClean="0"/>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6149" name="Rectangle 5"/>
          <p:cNvSpPr>
            <a:spLocks noGrp="1" noChangeArrowheads="1"/>
          </p:cNvSpPr>
          <p:nvPr>
            <p:ph type="ftr" sz="quarter" idx="3"/>
          </p:nvPr>
        </p:nvSpPr>
        <p:spPr bwMode="auto">
          <a:xfrm>
            <a:off x="0" y="6521450"/>
            <a:ext cx="3967163" cy="336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b="1">
                <a:solidFill>
                  <a:srgbClr val="3333CC"/>
                </a:solidFill>
                <a:latin typeface="Calibri" pitchFamily="34" charset="0"/>
                <a:cs typeface="Calibri" pitchFamily="34" charset="0"/>
              </a:defRPr>
            </a:lvl1pPr>
          </a:lstStyle>
          <a:p>
            <a:pPr>
              <a:defRPr/>
            </a:pPr>
            <a:endParaRPr lang="en-US" dirty="0"/>
          </a:p>
        </p:txBody>
      </p:sp>
      <p:sp>
        <p:nvSpPr>
          <p:cNvPr id="6150" name="Rectangle 6"/>
          <p:cNvSpPr>
            <a:spLocks noGrp="1" noChangeArrowheads="1"/>
          </p:cNvSpPr>
          <p:nvPr>
            <p:ph type="sldNum" sz="quarter" idx="4"/>
          </p:nvPr>
        </p:nvSpPr>
        <p:spPr bwMode="auto">
          <a:xfrm>
            <a:off x="7772400" y="6248400"/>
            <a:ext cx="914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2000">
                <a:solidFill>
                  <a:srgbClr val="3333CC"/>
                </a:solidFill>
                <a:latin typeface="Calibri" pitchFamily="34" charset="0"/>
                <a:cs typeface="Calibri" pitchFamily="34" charset="0"/>
              </a:defRPr>
            </a:lvl1pPr>
          </a:lstStyle>
          <a:p>
            <a:pPr>
              <a:defRPr/>
            </a:pPr>
            <a:fld id="{6D52B0D0-7391-4ACE-994A-BDC0DCFE03EA}" type="slidenum">
              <a:rPr lang="fr-FR" smtClean="0"/>
              <a:pPr>
                <a:defRPr/>
              </a:pPr>
              <a:t>‹N°›</a:t>
            </a:fld>
            <a:endParaRPr lang="fr-FR" dirty="0"/>
          </a:p>
        </p:txBody>
      </p:sp>
    </p:spTree>
  </p:cSld>
  <p:clrMap bg1="lt1" tx1="dk1" bg2="lt2" tx2="dk2" accent1="accent1" accent2="accent2" accent3="accent3" accent4="accent4" accent5="accent5" accent6="accent6" hlink="hlink" folHlink="folHlink"/>
  <p:sldLayoutIdLst>
    <p:sldLayoutId id="2147484553" r:id="rId1"/>
    <p:sldLayoutId id="2147484542" r:id="rId2"/>
    <p:sldLayoutId id="2147484543" r:id="rId3"/>
    <p:sldLayoutId id="2147484544" r:id="rId4"/>
    <p:sldLayoutId id="2147484545" r:id="rId5"/>
    <p:sldLayoutId id="2147484546" r:id="rId6"/>
    <p:sldLayoutId id="2147484547" r:id="rId7"/>
    <p:sldLayoutId id="2147484548" r:id="rId8"/>
    <p:sldLayoutId id="2147484549" r:id="rId9"/>
    <p:sldLayoutId id="2147484550" r:id="rId10"/>
    <p:sldLayoutId id="2147484551" r:id="rId11"/>
    <p:sldLayoutId id="2147484552"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rgbClr val="3333CC"/>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3333CC"/>
          </a:solidFill>
          <a:latin typeface="Comic Sans MS" pitchFamily="66" charset="0"/>
        </a:defRPr>
      </a:lvl2pPr>
      <a:lvl3pPr algn="ctr" rtl="0" eaLnBrk="0" fontAlgn="base" hangingPunct="0">
        <a:spcBef>
          <a:spcPct val="0"/>
        </a:spcBef>
        <a:spcAft>
          <a:spcPct val="0"/>
        </a:spcAft>
        <a:defRPr sz="4400">
          <a:solidFill>
            <a:srgbClr val="3333CC"/>
          </a:solidFill>
          <a:latin typeface="Comic Sans MS" pitchFamily="66" charset="0"/>
        </a:defRPr>
      </a:lvl3pPr>
      <a:lvl4pPr algn="ctr" rtl="0" eaLnBrk="0" fontAlgn="base" hangingPunct="0">
        <a:spcBef>
          <a:spcPct val="0"/>
        </a:spcBef>
        <a:spcAft>
          <a:spcPct val="0"/>
        </a:spcAft>
        <a:defRPr sz="4400">
          <a:solidFill>
            <a:srgbClr val="3333CC"/>
          </a:solidFill>
          <a:latin typeface="Comic Sans MS" pitchFamily="66" charset="0"/>
        </a:defRPr>
      </a:lvl4pPr>
      <a:lvl5pPr algn="ctr" rtl="0" eaLnBrk="0" fontAlgn="base" hangingPunct="0">
        <a:spcBef>
          <a:spcPct val="0"/>
        </a:spcBef>
        <a:spcAft>
          <a:spcPct val="0"/>
        </a:spcAft>
        <a:defRPr sz="4400">
          <a:solidFill>
            <a:srgbClr val="3333CC"/>
          </a:solidFill>
          <a:latin typeface="Comic Sans MS" pitchFamily="66" charset="0"/>
        </a:defRPr>
      </a:lvl5pPr>
      <a:lvl6pPr marL="457200" algn="ctr" rtl="0" fontAlgn="base">
        <a:spcBef>
          <a:spcPct val="0"/>
        </a:spcBef>
        <a:spcAft>
          <a:spcPct val="0"/>
        </a:spcAft>
        <a:defRPr sz="4400">
          <a:solidFill>
            <a:srgbClr val="3333CC"/>
          </a:solidFill>
          <a:latin typeface="Comic Sans MS" pitchFamily="66" charset="0"/>
        </a:defRPr>
      </a:lvl6pPr>
      <a:lvl7pPr marL="914400" algn="ctr" rtl="0" fontAlgn="base">
        <a:spcBef>
          <a:spcPct val="0"/>
        </a:spcBef>
        <a:spcAft>
          <a:spcPct val="0"/>
        </a:spcAft>
        <a:defRPr sz="4400">
          <a:solidFill>
            <a:srgbClr val="3333CC"/>
          </a:solidFill>
          <a:latin typeface="Comic Sans MS" pitchFamily="66" charset="0"/>
        </a:defRPr>
      </a:lvl7pPr>
      <a:lvl8pPr marL="1371600" algn="ctr" rtl="0" fontAlgn="base">
        <a:spcBef>
          <a:spcPct val="0"/>
        </a:spcBef>
        <a:spcAft>
          <a:spcPct val="0"/>
        </a:spcAft>
        <a:defRPr sz="4400">
          <a:solidFill>
            <a:srgbClr val="3333CC"/>
          </a:solidFill>
          <a:latin typeface="Comic Sans MS" pitchFamily="66" charset="0"/>
        </a:defRPr>
      </a:lvl8pPr>
      <a:lvl9pPr marL="1828800" algn="ctr" rtl="0" fontAlgn="base">
        <a:spcBef>
          <a:spcPct val="0"/>
        </a:spcBef>
        <a:spcAft>
          <a:spcPct val="0"/>
        </a:spcAft>
        <a:defRPr sz="4400">
          <a:solidFill>
            <a:srgbClr val="3333CC"/>
          </a:solidFill>
          <a:latin typeface="Comic Sans MS" pitchFamily="66" charset="0"/>
        </a:defRPr>
      </a:lvl9pPr>
    </p:titleStyle>
    <p:body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Sujet de la semaine (18s)</a:t>
            </a:r>
            <a:endParaRPr lang="fr-FR" dirty="0"/>
          </a:p>
        </p:txBody>
      </p:sp>
      <p:sp>
        <p:nvSpPr>
          <p:cNvPr id="3" name="Espace réservé du contenu 2"/>
          <p:cNvSpPr>
            <a:spLocks noGrp="1"/>
          </p:cNvSpPr>
          <p:nvPr>
            <p:ph idx="1"/>
          </p:nvPr>
        </p:nvSpPr>
        <p:spPr/>
        <p:txBody>
          <a:bodyPr/>
          <a:lstStyle/>
          <a:p>
            <a:r>
              <a:rPr lang="fr-FR" dirty="0" smtClean="0"/>
              <a:t>Cette semaine nous allons aborder deux sujets importants</a:t>
            </a:r>
          </a:p>
          <a:p>
            <a:pPr lvl="1"/>
            <a:r>
              <a:rPr lang="fr-FR" dirty="0" smtClean="0"/>
              <a:t>Le premier sujet est sur les notions d’objet, de variables et de typage dynamique qui représentent une des clefs de la compréhension de Python</a:t>
            </a:r>
          </a:p>
          <a:p>
            <a:pPr lvl="1"/>
            <a:r>
              <a:rPr lang="fr-FR" dirty="0" smtClean="0"/>
              <a:t>Le deuxième sujet </a:t>
            </a:r>
            <a:r>
              <a:rPr lang="fr-FR" dirty="0" smtClean="0"/>
              <a:t>est sur la présentation des types de base en Python qui sont des objets puissants, polyvalents, mais très souple et facile à utiliser</a:t>
            </a:r>
          </a:p>
          <a:p>
            <a:endParaRPr lang="fr-FR" dirty="0"/>
          </a:p>
        </p:txBody>
      </p:sp>
      <p:sp>
        <p:nvSpPr>
          <p:cNvPr id="4" name="ZoneTexte 3"/>
          <p:cNvSpPr txBox="1"/>
          <p:nvPr/>
        </p:nvSpPr>
        <p:spPr>
          <a:xfrm>
            <a:off x="0" y="92076"/>
            <a:ext cx="1537855" cy="400110"/>
          </a:xfrm>
          <a:prstGeom prst="rect">
            <a:avLst/>
          </a:prstGeom>
          <a:noFill/>
          <a:ln>
            <a:solidFill>
              <a:srgbClr val="FF0000"/>
            </a:solidFill>
          </a:ln>
        </p:spPr>
        <p:txBody>
          <a:bodyPr wrap="square" rtlCol="0">
            <a:spAutoFit/>
          </a:bodyPr>
          <a:lstStyle/>
          <a:p>
            <a:r>
              <a:rPr lang="fr-FR" sz="2000" dirty="0" smtClean="0">
                <a:solidFill>
                  <a:srgbClr val="FF0000"/>
                </a:solidFill>
                <a:latin typeface="Calibri" panose="020F0502020204030204" pitchFamily="34" charset="0"/>
              </a:rPr>
              <a:t>prompteur</a:t>
            </a:r>
            <a:endParaRPr lang="fr-FR" sz="2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233224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Total : </a:t>
            </a:r>
            <a:r>
              <a:rPr lang="fr-FR" dirty="0" smtClean="0"/>
              <a:t>4 </a:t>
            </a:r>
            <a:r>
              <a:rPr lang="fr-FR" dirty="0" smtClean="0"/>
              <a:t>minutes </a:t>
            </a:r>
            <a:r>
              <a:rPr lang="fr-FR" dirty="0" smtClean="0"/>
              <a:t>46</a:t>
            </a:r>
            <a:r>
              <a:rPr lang="fr-FR" dirty="0" smtClean="0"/>
              <a:t> </a:t>
            </a:r>
            <a:r>
              <a:rPr lang="fr-FR" dirty="0" smtClean="0"/>
              <a:t>secondes</a:t>
            </a:r>
            <a:endParaRPr lang="fr-FR" dirty="0"/>
          </a:p>
        </p:txBody>
      </p:sp>
      <p:sp>
        <p:nvSpPr>
          <p:cNvPr id="5" name="Sous-titre 4"/>
          <p:cNvSpPr>
            <a:spLocks noGrp="1"/>
          </p:cNvSpPr>
          <p:nvPr>
            <p:ph type="subTitle" idx="1"/>
          </p:nvPr>
        </p:nvSpPr>
        <p:spPr/>
        <p:txBody>
          <a:bodyPr/>
          <a:lstStyle/>
          <a:p>
            <a:endParaRPr lang="fr-FR"/>
          </a:p>
        </p:txBody>
      </p:sp>
    </p:spTree>
    <p:extLst>
      <p:ext uri="{BB962C8B-B14F-4D97-AF65-F5344CB8AC3E}">
        <p14:creationId xmlns:p14="http://schemas.microsoft.com/office/powerpoint/2010/main" val="2203744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TRASH</a:t>
            </a:r>
            <a:endParaRPr lang="fr-FR" dirty="0"/>
          </a:p>
        </p:txBody>
      </p:sp>
      <p:sp>
        <p:nvSpPr>
          <p:cNvPr id="3" name="Espace réservé du contenu 2"/>
          <p:cNvSpPr>
            <a:spLocks noGrp="1"/>
          </p:cNvSpPr>
          <p:nvPr>
            <p:ph idx="1"/>
          </p:nvPr>
        </p:nvSpPr>
        <p:spPr/>
        <p:txBody>
          <a:bodyPr/>
          <a:lstStyle/>
          <a:p>
            <a:pPr marL="0" indent="0">
              <a:buNone/>
            </a:pPr>
            <a:r>
              <a:rPr lang="fr-FR" dirty="0" smtClean="0"/>
              <a:t>Tout ce que je ne garde pas</a:t>
            </a:r>
            <a:endParaRPr lang="fr-FR" dirty="0"/>
          </a:p>
        </p:txBody>
      </p:sp>
    </p:spTree>
    <p:extLst>
      <p:ext uri="{BB962C8B-B14F-4D97-AF65-F5344CB8AC3E}">
        <p14:creationId xmlns:p14="http://schemas.microsoft.com/office/powerpoint/2010/main" val="1756774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Résumé de la séquence (20s)</a:t>
            </a:r>
            <a:endParaRPr lang="fr-FR" dirty="0"/>
          </a:p>
        </p:txBody>
      </p:sp>
      <p:sp>
        <p:nvSpPr>
          <p:cNvPr id="3" name="Espace réservé du contenu 2"/>
          <p:cNvSpPr>
            <a:spLocks noGrp="1"/>
          </p:cNvSpPr>
          <p:nvPr>
            <p:ph idx="1"/>
          </p:nvPr>
        </p:nvSpPr>
        <p:spPr/>
        <p:txBody>
          <a:bodyPr/>
          <a:lstStyle/>
          <a:p>
            <a:r>
              <a:rPr lang="fr-FR" dirty="0"/>
              <a:t>Mais avant de commencer l’exploration des types de base en python </a:t>
            </a:r>
            <a:r>
              <a:rPr lang="fr-FR" dirty="0" smtClean="0"/>
              <a:t>j’aimerai introduire </a:t>
            </a:r>
            <a:r>
              <a:rPr lang="fr-FR" dirty="0" smtClean="0"/>
              <a:t> </a:t>
            </a:r>
            <a:r>
              <a:rPr lang="fr-FR" dirty="0" smtClean="0"/>
              <a:t>dans cette vidéo 3 notions importantes :  les objets, les variables et le typage dynamique. Dans la prochaine vidéo, nous parlerons des types de bases, et nous finirons avec les techniques de factorisation de code que sont les boucles, les fonctions et les modules</a:t>
            </a:r>
          </a:p>
          <a:p>
            <a:r>
              <a:rPr lang="fr-FR" dirty="0" smtClean="0"/>
              <a:t>À la fin de ces deux vidéos vous connaitrez le minimum pour commencer à jouer avec Python</a:t>
            </a:r>
            <a:endParaRPr lang="fr-FR" dirty="0"/>
          </a:p>
        </p:txBody>
      </p:sp>
      <p:sp>
        <p:nvSpPr>
          <p:cNvPr id="4" name="ZoneTexte 3"/>
          <p:cNvSpPr txBox="1"/>
          <p:nvPr/>
        </p:nvSpPr>
        <p:spPr>
          <a:xfrm>
            <a:off x="0" y="92076"/>
            <a:ext cx="1537855" cy="400110"/>
          </a:xfrm>
          <a:prstGeom prst="rect">
            <a:avLst/>
          </a:prstGeom>
          <a:noFill/>
          <a:ln>
            <a:solidFill>
              <a:srgbClr val="FF0000"/>
            </a:solidFill>
          </a:ln>
        </p:spPr>
        <p:txBody>
          <a:bodyPr wrap="square" rtlCol="0">
            <a:spAutoFit/>
          </a:bodyPr>
          <a:lstStyle/>
          <a:p>
            <a:r>
              <a:rPr lang="fr-FR" sz="2000" dirty="0" smtClean="0">
                <a:solidFill>
                  <a:srgbClr val="FF0000"/>
                </a:solidFill>
                <a:latin typeface="Calibri" panose="020F0502020204030204" pitchFamily="34" charset="0"/>
              </a:rPr>
              <a:t>prompteur</a:t>
            </a:r>
            <a:endParaRPr lang="fr-FR" sz="2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1024385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Résumé de la séquence (27s)</a:t>
            </a:r>
          </a:p>
        </p:txBody>
      </p:sp>
      <p:sp>
        <p:nvSpPr>
          <p:cNvPr id="3" name="Espace réservé du contenu 2"/>
          <p:cNvSpPr>
            <a:spLocks noGrp="1"/>
          </p:cNvSpPr>
          <p:nvPr>
            <p:ph idx="1"/>
          </p:nvPr>
        </p:nvSpPr>
        <p:spPr/>
        <p:txBody>
          <a:bodyPr/>
          <a:lstStyle/>
          <a:p>
            <a:r>
              <a:rPr lang="fr-FR" sz="2800" dirty="0" smtClean="0"/>
              <a:t>Mais avant de commencer l’exploration des types de base en python, j’aimerais introduire des notions que nous verrons dans les semaines qui suivent. En effet, notre but et de vous permettre, dès cette semaine, de jouer avec Python. Vous avez donc besoin de connaitre certaines notions nécessaire à l’écriture de petits programmes. Je vais présenter dans cette vidéo et la suivante le minimum dont vous aurez besoin cette semaine, on approfondira ensuite chaque notion dans les semaines suivantes jusqu’à une parfaite maitrise des notions introduites aujourd’hui. </a:t>
            </a:r>
          </a:p>
        </p:txBody>
      </p:sp>
      <p:sp>
        <p:nvSpPr>
          <p:cNvPr id="4" name="ZoneTexte 3"/>
          <p:cNvSpPr txBox="1"/>
          <p:nvPr/>
        </p:nvSpPr>
        <p:spPr>
          <a:xfrm>
            <a:off x="0" y="92076"/>
            <a:ext cx="1537855" cy="400110"/>
          </a:xfrm>
          <a:prstGeom prst="rect">
            <a:avLst/>
          </a:prstGeom>
          <a:noFill/>
          <a:ln>
            <a:solidFill>
              <a:srgbClr val="FF0000"/>
            </a:solidFill>
          </a:ln>
        </p:spPr>
        <p:txBody>
          <a:bodyPr wrap="square" rtlCol="0">
            <a:spAutoFit/>
          </a:bodyPr>
          <a:lstStyle/>
          <a:p>
            <a:r>
              <a:rPr lang="fr-FR" sz="2000" dirty="0" smtClean="0">
                <a:solidFill>
                  <a:srgbClr val="FF0000"/>
                </a:solidFill>
                <a:latin typeface="Calibri" panose="020F0502020204030204" pitchFamily="34" charset="0"/>
              </a:rPr>
              <a:t>prompteur</a:t>
            </a:r>
            <a:endParaRPr lang="fr-FR" sz="2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2838327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Résumé de la séquence (20s)</a:t>
            </a:r>
            <a:endParaRPr lang="fr-FR" dirty="0"/>
          </a:p>
        </p:txBody>
      </p:sp>
      <p:sp>
        <p:nvSpPr>
          <p:cNvPr id="3" name="Espace réservé du contenu 2"/>
          <p:cNvSpPr>
            <a:spLocks noGrp="1"/>
          </p:cNvSpPr>
          <p:nvPr>
            <p:ph idx="1"/>
          </p:nvPr>
        </p:nvSpPr>
        <p:spPr/>
        <p:txBody>
          <a:bodyPr/>
          <a:lstStyle/>
          <a:p>
            <a:r>
              <a:rPr lang="fr-FR" dirty="0" smtClean="0"/>
              <a:t>Dans cette vidéo je vais introduire les </a:t>
            </a:r>
            <a:r>
              <a:rPr lang="fr-FR" dirty="0" smtClean="0"/>
              <a:t>notions d’objets</a:t>
            </a:r>
            <a:r>
              <a:rPr lang="fr-FR" dirty="0" smtClean="0"/>
              <a:t>, </a:t>
            </a:r>
            <a:r>
              <a:rPr lang="fr-FR" dirty="0" smtClean="0"/>
              <a:t>de</a:t>
            </a:r>
            <a:r>
              <a:rPr lang="fr-FR" dirty="0" smtClean="0"/>
              <a:t> </a:t>
            </a:r>
            <a:r>
              <a:rPr lang="fr-FR" dirty="0" smtClean="0"/>
              <a:t>variables et </a:t>
            </a:r>
            <a:r>
              <a:rPr lang="fr-FR" dirty="0"/>
              <a:t>d</a:t>
            </a:r>
            <a:r>
              <a:rPr lang="fr-FR" dirty="0" smtClean="0"/>
              <a:t>e </a:t>
            </a:r>
            <a:r>
              <a:rPr lang="fr-FR" dirty="0" smtClean="0"/>
              <a:t>typage dynamique. </a:t>
            </a:r>
            <a:endParaRPr lang="fr-FR" dirty="0"/>
          </a:p>
        </p:txBody>
      </p:sp>
      <p:sp>
        <p:nvSpPr>
          <p:cNvPr id="4" name="ZoneTexte 3"/>
          <p:cNvSpPr txBox="1"/>
          <p:nvPr/>
        </p:nvSpPr>
        <p:spPr>
          <a:xfrm>
            <a:off x="0" y="92076"/>
            <a:ext cx="1537855" cy="400110"/>
          </a:xfrm>
          <a:prstGeom prst="rect">
            <a:avLst/>
          </a:prstGeom>
          <a:noFill/>
          <a:ln>
            <a:solidFill>
              <a:srgbClr val="FF0000"/>
            </a:solidFill>
          </a:ln>
        </p:spPr>
        <p:txBody>
          <a:bodyPr wrap="square" rtlCol="0">
            <a:spAutoFit/>
          </a:bodyPr>
          <a:lstStyle/>
          <a:p>
            <a:r>
              <a:rPr lang="fr-FR" sz="2000" dirty="0" smtClean="0">
                <a:solidFill>
                  <a:srgbClr val="FF0000"/>
                </a:solidFill>
                <a:latin typeface="Calibri" panose="020F0502020204030204" pitchFamily="34" charset="0"/>
              </a:rPr>
              <a:t>prompteur</a:t>
            </a:r>
            <a:endParaRPr lang="fr-FR" sz="2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3367709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Définition d’un objet(27s)</a:t>
            </a:r>
            <a:endParaRPr lang="fr-FR" dirty="0"/>
          </a:p>
        </p:txBody>
      </p:sp>
      <p:sp>
        <p:nvSpPr>
          <p:cNvPr id="3" name="Espace réservé du contenu 2"/>
          <p:cNvSpPr>
            <a:spLocks noGrp="1"/>
          </p:cNvSpPr>
          <p:nvPr>
            <p:ph idx="1"/>
          </p:nvPr>
        </p:nvSpPr>
        <p:spPr/>
        <p:txBody>
          <a:bodyPr/>
          <a:lstStyle/>
          <a:p>
            <a:r>
              <a:rPr lang="fr-FR" sz="2800" dirty="0" smtClean="0"/>
              <a:t>Commençons par la </a:t>
            </a:r>
            <a:r>
              <a:rPr lang="fr-FR" sz="2800" dirty="0" smtClean="0"/>
              <a:t>notion d’objet. En informatique, un objet est un morceau de programme qui peut stocker de l’information et qui a un ensemble de mécanismes, que l’on appelle méthodes, qui permettent d’effectuer des taches. Le type de l’objet va définir les informations et les méthodes qui existent par défaut à la création de l’objet. Regardons maintenant un exemple de création d’objet…</a:t>
            </a:r>
            <a:endParaRPr lang="fr-FR" sz="2800" dirty="0"/>
          </a:p>
        </p:txBody>
      </p:sp>
      <p:sp>
        <p:nvSpPr>
          <p:cNvPr id="4" name="ZoneTexte 3"/>
          <p:cNvSpPr txBox="1"/>
          <p:nvPr/>
        </p:nvSpPr>
        <p:spPr>
          <a:xfrm>
            <a:off x="0" y="92076"/>
            <a:ext cx="1537855" cy="400110"/>
          </a:xfrm>
          <a:prstGeom prst="rect">
            <a:avLst/>
          </a:prstGeom>
          <a:noFill/>
          <a:ln>
            <a:solidFill>
              <a:srgbClr val="FF0000"/>
            </a:solidFill>
          </a:ln>
        </p:spPr>
        <p:txBody>
          <a:bodyPr wrap="square" rtlCol="0">
            <a:spAutoFit/>
          </a:bodyPr>
          <a:lstStyle/>
          <a:p>
            <a:r>
              <a:rPr lang="fr-FR" sz="2000" dirty="0" smtClean="0">
                <a:solidFill>
                  <a:srgbClr val="FF0000"/>
                </a:solidFill>
                <a:latin typeface="Calibri" panose="020F0502020204030204" pitchFamily="34" charset="0"/>
              </a:rPr>
              <a:t>prompteur</a:t>
            </a:r>
            <a:endParaRPr lang="fr-FR" sz="2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3871509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984738" y="917331"/>
            <a:ext cx="2510693" cy="2184400"/>
          </a:xfrm>
          <a:prstGeom prst="rect">
            <a:avLst/>
          </a:prstGeom>
          <a:noFill/>
          <a:ln w="38100" cap="flat" cmpd="sng" algn="ctr">
            <a:solidFill>
              <a:srgbClr val="FF0000"/>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fr-FR" sz="2400" b="0" i="0" u="none" strike="noStrike" cap="none" normalizeH="0" baseline="0" smtClean="0">
              <a:ln>
                <a:noFill/>
              </a:ln>
              <a:solidFill>
                <a:schemeClr val="tx1"/>
              </a:solidFill>
              <a:effectLst/>
              <a:latin typeface="Comic Sans MS" pitchFamily="66" charset="0"/>
            </a:endParaRPr>
          </a:p>
        </p:txBody>
      </p:sp>
      <p:sp>
        <p:nvSpPr>
          <p:cNvPr id="3" name="ZoneTexte 2"/>
          <p:cNvSpPr txBox="1"/>
          <p:nvPr/>
        </p:nvSpPr>
        <p:spPr>
          <a:xfrm>
            <a:off x="855785" y="4466492"/>
            <a:ext cx="7514492" cy="830997"/>
          </a:xfrm>
          <a:prstGeom prst="rect">
            <a:avLst/>
          </a:prstGeom>
          <a:solidFill>
            <a:schemeClr val="bg1"/>
          </a:solidFill>
        </p:spPr>
        <p:txBody>
          <a:bodyPr wrap="square" rtlCol="0">
            <a:spAutoFit/>
          </a:bodyPr>
          <a:lstStyle/>
          <a:p>
            <a:r>
              <a:rPr lang="fr-FR" dirty="0" smtClean="0">
                <a:latin typeface="Courier New" panose="02070309020205020404" pitchFamily="49" charset="0"/>
                <a:cs typeface="Courier New" panose="02070309020205020404" pitchFamily="49" charset="0"/>
              </a:rPr>
              <a:t>'spam'.</a:t>
            </a:r>
            <a:r>
              <a:rPr lang="fr-FR" dirty="0" err="1" smtClean="0">
                <a:latin typeface="Courier New" panose="02070309020205020404" pitchFamily="49" charset="0"/>
                <a:cs typeface="Courier New" panose="02070309020205020404" pitchFamily="49" charset="0"/>
              </a:rPr>
              <a:t>upper</a:t>
            </a:r>
            <a:r>
              <a:rPr lang="fr-FR" dirty="0">
                <a:latin typeface="Courier New" panose="02070309020205020404" pitchFamily="49" charset="0"/>
                <a:cs typeface="Courier New" panose="02070309020205020404" pitchFamily="49" charset="0"/>
              </a:rPr>
              <a:t>()</a:t>
            </a:r>
          </a:p>
          <a:p>
            <a:endParaRPr lang="fr-FR" dirty="0">
              <a:latin typeface="Courier New" panose="02070309020205020404" pitchFamily="49" charset="0"/>
              <a:cs typeface="Courier New" panose="02070309020205020404" pitchFamily="49" charset="0"/>
            </a:endParaRPr>
          </a:p>
        </p:txBody>
      </p:sp>
      <p:sp>
        <p:nvSpPr>
          <p:cNvPr id="10" name="ZoneTexte 9"/>
          <p:cNvSpPr txBox="1"/>
          <p:nvPr/>
        </p:nvSpPr>
        <p:spPr>
          <a:xfrm>
            <a:off x="984738" y="351550"/>
            <a:ext cx="5061438" cy="461665"/>
          </a:xfrm>
          <a:prstGeom prst="rect">
            <a:avLst/>
          </a:prstGeom>
          <a:noFill/>
        </p:spPr>
        <p:txBody>
          <a:bodyPr wrap="square" rtlCol="0">
            <a:spAutoFit/>
          </a:bodyPr>
          <a:lstStyle/>
          <a:p>
            <a:r>
              <a:rPr lang="fr-FR" dirty="0" smtClean="0">
                <a:latin typeface="Calibri" panose="020F0502020204030204" pitchFamily="34" charset="0"/>
              </a:rPr>
              <a:t>Objet de type chaîne de caractères</a:t>
            </a:r>
            <a:endParaRPr lang="fr-FR" dirty="0">
              <a:latin typeface="Calibri" panose="020F0502020204030204" pitchFamily="34" charset="0"/>
            </a:endParaRPr>
          </a:p>
        </p:txBody>
      </p:sp>
      <p:sp>
        <p:nvSpPr>
          <p:cNvPr id="13" name="ZoneTexte 12"/>
          <p:cNvSpPr txBox="1"/>
          <p:nvPr/>
        </p:nvSpPr>
        <p:spPr>
          <a:xfrm>
            <a:off x="1069730" y="1080239"/>
            <a:ext cx="2341684" cy="830997"/>
          </a:xfrm>
          <a:prstGeom prst="rect">
            <a:avLst/>
          </a:prstGeom>
          <a:noFill/>
        </p:spPr>
        <p:txBody>
          <a:bodyPr wrap="square" rtlCol="0">
            <a:spAutoFit/>
          </a:bodyPr>
          <a:lstStyle/>
          <a:p>
            <a:r>
              <a:rPr lang="fr-FR" u="sng" dirty="0" smtClean="0">
                <a:latin typeface="Calibri" panose="020F0502020204030204" pitchFamily="34" charset="0"/>
              </a:rPr>
              <a:t>Information:</a:t>
            </a:r>
          </a:p>
          <a:p>
            <a:r>
              <a:rPr lang="fr-FR" dirty="0" smtClean="0">
                <a:latin typeface="Calibri" panose="020F0502020204030204" pitchFamily="34" charset="0"/>
              </a:rPr>
              <a:t>'spam'</a:t>
            </a:r>
            <a:endParaRPr lang="fr-FR" dirty="0">
              <a:latin typeface="Calibri" panose="020F0502020204030204" pitchFamily="34" charset="0"/>
            </a:endParaRPr>
          </a:p>
        </p:txBody>
      </p:sp>
      <p:sp>
        <p:nvSpPr>
          <p:cNvPr id="14" name="ZoneTexte 13"/>
          <p:cNvSpPr txBox="1"/>
          <p:nvPr/>
        </p:nvSpPr>
        <p:spPr>
          <a:xfrm>
            <a:off x="1069242" y="1875119"/>
            <a:ext cx="2341684" cy="1200329"/>
          </a:xfrm>
          <a:prstGeom prst="rect">
            <a:avLst/>
          </a:prstGeom>
          <a:noFill/>
        </p:spPr>
        <p:txBody>
          <a:bodyPr wrap="square" rtlCol="0">
            <a:spAutoFit/>
          </a:bodyPr>
          <a:lstStyle/>
          <a:p>
            <a:r>
              <a:rPr lang="fr-FR" u="sng" dirty="0" smtClean="0">
                <a:latin typeface="Calibri" panose="020F0502020204030204" pitchFamily="34" charset="0"/>
              </a:rPr>
              <a:t>Méthodes</a:t>
            </a:r>
            <a:r>
              <a:rPr lang="fr-FR" dirty="0" smtClean="0">
                <a:latin typeface="Calibri" panose="020F0502020204030204" pitchFamily="34" charset="0"/>
              </a:rPr>
              <a:t>:</a:t>
            </a:r>
          </a:p>
          <a:p>
            <a:r>
              <a:rPr lang="fr-FR" dirty="0" smtClean="0">
                <a:latin typeface="Calibri" panose="020F0502020204030204" pitchFamily="34" charset="0"/>
              </a:rPr>
              <a:t>…</a:t>
            </a:r>
          </a:p>
          <a:p>
            <a:r>
              <a:rPr lang="fr-FR" dirty="0" err="1" smtClean="0">
                <a:latin typeface="Calibri" panose="020F0502020204030204" pitchFamily="34" charset="0"/>
              </a:rPr>
              <a:t>upper</a:t>
            </a:r>
            <a:r>
              <a:rPr lang="fr-FR" dirty="0" smtClean="0">
                <a:latin typeface="Calibri" panose="020F0502020204030204" pitchFamily="34" charset="0"/>
              </a:rPr>
              <a:t>()</a:t>
            </a:r>
            <a:endParaRPr lang="fr-FR" dirty="0">
              <a:latin typeface="Calibri" panose="020F0502020204030204" pitchFamily="34" charset="0"/>
            </a:endParaRPr>
          </a:p>
        </p:txBody>
      </p:sp>
      <p:cxnSp>
        <p:nvCxnSpPr>
          <p:cNvPr id="16" name="Connecteur droit avec flèche 15"/>
          <p:cNvCxnSpPr/>
          <p:nvPr/>
        </p:nvCxnSpPr>
        <p:spPr bwMode="auto">
          <a:xfrm flipH="1">
            <a:off x="2145323" y="4214445"/>
            <a:ext cx="386862" cy="504093"/>
          </a:xfrm>
          <a:prstGeom prst="straightConnector1">
            <a:avLst/>
          </a:prstGeom>
          <a:noFill/>
          <a:ln w="53975" cap="flat" cmpd="sng" algn="ctr">
            <a:solidFill>
              <a:srgbClr val="FF0000"/>
            </a:solidFill>
            <a:prstDash val="solid"/>
            <a:round/>
            <a:headEnd type="none" w="med" len="med"/>
            <a:tailEnd type="triangle" w="med" len="med"/>
          </a:ln>
          <a:effectLst/>
        </p:spPr>
      </p:cxnSp>
      <p:sp>
        <p:nvSpPr>
          <p:cNvPr id="17" name="ZoneTexte 16"/>
          <p:cNvSpPr txBox="1"/>
          <p:nvPr/>
        </p:nvSpPr>
        <p:spPr>
          <a:xfrm>
            <a:off x="855785" y="4466491"/>
            <a:ext cx="7514492" cy="830997"/>
          </a:xfrm>
          <a:prstGeom prst="rect">
            <a:avLst/>
          </a:prstGeom>
          <a:noFill/>
        </p:spPr>
        <p:txBody>
          <a:bodyPr wrap="square" rtlCol="0">
            <a:spAutoFit/>
          </a:bodyPr>
          <a:lstStyle/>
          <a:p>
            <a:r>
              <a:rPr lang="fr-FR" dirty="0" smtClean="0">
                <a:latin typeface="Courier New" panose="02070309020205020404" pitchFamily="49" charset="0"/>
                <a:cs typeface="Courier New" panose="02070309020205020404" pitchFamily="49" charset="0"/>
              </a:rPr>
              <a:t>'spam'</a:t>
            </a:r>
            <a:endParaRPr lang="fr-FR" dirty="0">
              <a:latin typeface="Courier New" panose="02070309020205020404" pitchFamily="49" charset="0"/>
              <a:cs typeface="Courier New" panose="02070309020205020404" pitchFamily="49" charset="0"/>
            </a:endParaRPr>
          </a:p>
          <a:p>
            <a:endParaRPr lang="fr-FR" dirty="0">
              <a:latin typeface="Courier New" panose="02070309020205020404" pitchFamily="49" charset="0"/>
              <a:cs typeface="Courier New" panose="02070309020205020404" pitchFamily="49" charset="0"/>
            </a:endParaRPr>
          </a:p>
        </p:txBody>
      </p:sp>
      <p:sp>
        <p:nvSpPr>
          <p:cNvPr id="18" name="ZoneTexte 17"/>
          <p:cNvSpPr txBox="1"/>
          <p:nvPr/>
        </p:nvSpPr>
        <p:spPr>
          <a:xfrm>
            <a:off x="855785" y="5000255"/>
            <a:ext cx="7514492" cy="830997"/>
          </a:xfrm>
          <a:prstGeom prst="rect">
            <a:avLst/>
          </a:prstGeom>
          <a:noFill/>
        </p:spPr>
        <p:txBody>
          <a:bodyPr wrap="square" rtlCol="0">
            <a:spAutoFit/>
          </a:bodyPr>
          <a:lstStyle/>
          <a:p>
            <a:r>
              <a:rPr lang="fr-FR" dirty="0" smtClean="0">
                <a:latin typeface="Courier New" panose="02070309020205020404" pitchFamily="49" charset="0"/>
                <a:cs typeface="Courier New" panose="02070309020205020404" pitchFamily="49" charset="0"/>
              </a:rPr>
              <a:t>'SPAM'</a:t>
            </a:r>
            <a:endParaRPr lang="fr-FR" dirty="0">
              <a:latin typeface="Courier New" panose="02070309020205020404" pitchFamily="49" charset="0"/>
              <a:cs typeface="Courier New" panose="02070309020205020404" pitchFamily="49" charset="0"/>
            </a:endParaRPr>
          </a:p>
          <a:p>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240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500"/>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3" grpId="0"/>
      <p:bldP spid="14"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 Python, tout est un objet (30s)</a:t>
            </a:r>
            <a:endParaRPr lang="fr-FR" dirty="0"/>
          </a:p>
        </p:txBody>
      </p:sp>
      <p:sp>
        <p:nvSpPr>
          <p:cNvPr id="3" name="Espace réservé du contenu 2"/>
          <p:cNvSpPr>
            <a:spLocks noGrp="1"/>
          </p:cNvSpPr>
          <p:nvPr>
            <p:ph idx="1"/>
          </p:nvPr>
        </p:nvSpPr>
        <p:spPr/>
        <p:txBody>
          <a:bodyPr/>
          <a:lstStyle/>
          <a:p>
            <a:r>
              <a:rPr lang="fr-FR" sz="2800" dirty="0" smtClean="0"/>
              <a:t>En python tout est un objet, ce qui simplifie et réduit considérablement le temps de développement de programmes</a:t>
            </a:r>
          </a:p>
          <a:p>
            <a:r>
              <a:rPr lang="fr-FR" sz="2800" dirty="0" smtClean="0"/>
              <a:t>On accède à tous les objets par leur référence en mémoire, mais on ne manipule jamais directement ces références. On utilise à la place l’affectation à une variable, c’est-à-dire que l’on utilise le signe égal pour affecter un objet à une variable, par exemple a=1 signifie que l’on affecte l’objet entier 1 à la variable a. Regardons maintenant plus en détail cette notion de variable…</a:t>
            </a:r>
            <a:endParaRPr lang="fr-FR" sz="2800" dirty="0"/>
          </a:p>
        </p:txBody>
      </p:sp>
      <p:sp>
        <p:nvSpPr>
          <p:cNvPr id="4" name="ZoneTexte 3"/>
          <p:cNvSpPr txBox="1"/>
          <p:nvPr/>
        </p:nvSpPr>
        <p:spPr>
          <a:xfrm>
            <a:off x="0" y="92076"/>
            <a:ext cx="1537855" cy="400110"/>
          </a:xfrm>
          <a:prstGeom prst="rect">
            <a:avLst/>
          </a:prstGeom>
          <a:noFill/>
          <a:ln>
            <a:solidFill>
              <a:srgbClr val="FF0000"/>
            </a:solidFill>
          </a:ln>
        </p:spPr>
        <p:txBody>
          <a:bodyPr wrap="square" rtlCol="0">
            <a:spAutoFit/>
          </a:bodyPr>
          <a:lstStyle/>
          <a:p>
            <a:r>
              <a:rPr lang="fr-FR" sz="2000" dirty="0" smtClean="0">
                <a:solidFill>
                  <a:srgbClr val="FF0000"/>
                </a:solidFill>
                <a:latin typeface="Calibri" panose="020F0502020204030204" pitchFamily="34" charset="0"/>
              </a:rPr>
              <a:t>prompteur</a:t>
            </a:r>
            <a:endParaRPr lang="fr-FR" sz="2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567329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Notion de variables (50s)</a:t>
            </a:r>
            <a:endParaRPr lang="fr-FR" dirty="0"/>
          </a:p>
        </p:txBody>
      </p:sp>
      <p:sp>
        <p:nvSpPr>
          <p:cNvPr id="3" name="Espace réservé du contenu 2"/>
          <p:cNvSpPr>
            <a:spLocks noGrp="1"/>
          </p:cNvSpPr>
          <p:nvPr>
            <p:ph idx="1"/>
          </p:nvPr>
        </p:nvSpPr>
        <p:spPr>
          <a:xfrm>
            <a:off x="457200" y="1600200"/>
            <a:ext cx="8686800" cy="4525963"/>
          </a:xfrm>
        </p:spPr>
        <p:txBody>
          <a:bodyPr/>
          <a:lstStyle/>
          <a:p>
            <a:r>
              <a:rPr lang="fr-FR" sz="2400" dirty="0" smtClean="0"/>
              <a:t>Une variable est un nom que l’on donne à un objet pour le retrouver en mémoire</a:t>
            </a:r>
          </a:p>
          <a:p>
            <a:pPr lvl="1"/>
            <a:r>
              <a:rPr lang="fr-FR" sz="2000" dirty="0"/>
              <a:t>Il y a </a:t>
            </a:r>
            <a:r>
              <a:rPr lang="fr-FR" sz="2000" dirty="0" smtClean="0"/>
              <a:t>trois règles </a:t>
            </a:r>
            <a:r>
              <a:rPr lang="fr-FR" sz="2000" dirty="0"/>
              <a:t>importantes pour le nom d’une </a:t>
            </a:r>
            <a:r>
              <a:rPr lang="fr-FR" sz="2000" dirty="0" smtClean="0"/>
              <a:t>variable en Python</a:t>
            </a:r>
            <a:endParaRPr lang="fr-FR" sz="2000" dirty="0"/>
          </a:p>
          <a:p>
            <a:pPr lvl="2"/>
            <a:r>
              <a:rPr lang="fr-FR" sz="1800" dirty="0" smtClean="0"/>
              <a:t>Une variable peut être composée </a:t>
            </a:r>
            <a:r>
              <a:rPr lang="fr-FR" sz="1800" dirty="0"/>
              <a:t>de tirets bas </a:t>
            </a:r>
            <a:r>
              <a:rPr lang="fr-FR" sz="1800" dirty="0" smtClean="0"/>
              <a:t>et d’une suite quelconque de caractères alphanumériques, c’est-à-dire les lettres de l’alphabet en minuscule, en majuscule et les chiffres de 0 à 9</a:t>
            </a:r>
          </a:p>
          <a:p>
            <a:pPr lvl="2"/>
            <a:r>
              <a:rPr lang="fr-FR" sz="1800" dirty="0" smtClean="0"/>
              <a:t>Une </a:t>
            </a:r>
            <a:r>
              <a:rPr lang="fr-FR" sz="1800" dirty="0"/>
              <a:t>variable commence soit par une lettre soit pas un tiret bas, mais jamais par un chiffre </a:t>
            </a:r>
          </a:p>
          <a:p>
            <a:pPr lvl="2"/>
            <a:r>
              <a:rPr lang="fr-FR" sz="1800" dirty="0" smtClean="0"/>
              <a:t>Les majuscules et minuscules sont prises en compte, donc </a:t>
            </a:r>
            <a:r>
              <a:rPr lang="fr-FR" sz="1800" dirty="0" err="1"/>
              <a:t>Ma_variable</a:t>
            </a:r>
            <a:r>
              <a:rPr lang="fr-FR" sz="1800" dirty="0"/>
              <a:t> est différent de </a:t>
            </a:r>
            <a:r>
              <a:rPr lang="fr-FR" sz="1800" dirty="0" err="1" smtClean="0"/>
              <a:t>ma_variable</a:t>
            </a:r>
            <a:endParaRPr lang="fr-FR" sz="1800" dirty="0" smtClean="0"/>
          </a:p>
          <a:p>
            <a:r>
              <a:rPr lang="fr-FR" sz="2400" dirty="0" smtClean="0"/>
              <a:t>Il est recommandé d’utiliser des noms explicites de variable, de tout écrire en minuscule, et de séparer les mots par des tirets bas. Par exemple, </a:t>
            </a:r>
            <a:r>
              <a:rPr lang="fr-FR" sz="2400" dirty="0" err="1" smtClean="0"/>
              <a:t>moyenne_age_francais</a:t>
            </a:r>
            <a:r>
              <a:rPr lang="fr-FR" sz="2400" dirty="0" smtClean="0"/>
              <a:t> est un bon nom de variable, meilleur de </a:t>
            </a:r>
            <a:r>
              <a:rPr lang="fr-FR" sz="2400" dirty="0" err="1" smtClean="0"/>
              <a:t>moy_age_f</a:t>
            </a:r>
            <a:r>
              <a:rPr lang="fr-FR" sz="2400" dirty="0" smtClean="0"/>
              <a:t> et bien meilleur que simplement x</a:t>
            </a:r>
          </a:p>
        </p:txBody>
      </p:sp>
      <p:sp>
        <p:nvSpPr>
          <p:cNvPr id="4" name="ZoneTexte 3"/>
          <p:cNvSpPr txBox="1"/>
          <p:nvPr/>
        </p:nvSpPr>
        <p:spPr>
          <a:xfrm>
            <a:off x="0" y="92076"/>
            <a:ext cx="1537855" cy="400110"/>
          </a:xfrm>
          <a:prstGeom prst="rect">
            <a:avLst/>
          </a:prstGeom>
          <a:noFill/>
          <a:ln>
            <a:solidFill>
              <a:srgbClr val="FF0000"/>
            </a:solidFill>
          </a:ln>
        </p:spPr>
        <p:txBody>
          <a:bodyPr wrap="square" rtlCol="0">
            <a:spAutoFit/>
          </a:bodyPr>
          <a:lstStyle/>
          <a:p>
            <a:r>
              <a:rPr lang="fr-FR" sz="2000" dirty="0" smtClean="0">
                <a:solidFill>
                  <a:srgbClr val="FF0000"/>
                </a:solidFill>
                <a:latin typeface="Calibri" panose="020F0502020204030204" pitchFamily="34" charset="0"/>
              </a:rPr>
              <a:t>prompteur</a:t>
            </a:r>
            <a:endParaRPr lang="fr-FR" sz="2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2819011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Typage dynamique (20s)</a:t>
            </a:r>
            <a:endParaRPr lang="fr-FR" dirty="0"/>
          </a:p>
        </p:txBody>
      </p:sp>
      <p:sp>
        <p:nvSpPr>
          <p:cNvPr id="3" name="Espace réservé du contenu 2"/>
          <p:cNvSpPr>
            <a:spLocks noGrp="1"/>
          </p:cNvSpPr>
          <p:nvPr>
            <p:ph idx="1"/>
          </p:nvPr>
        </p:nvSpPr>
        <p:spPr/>
        <p:txBody>
          <a:bodyPr/>
          <a:lstStyle/>
          <a:p>
            <a:r>
              <a:rPr lang="fr-FR" dirty="0" smtClean="0"/>
              <a:t>Maintenant que nous avons vu les notions d’objets et de variables, parlons du typage dynamique</a:t>
            </a:r>
          </a:p>
          <a:p>
            <a:r>
              <a:rPr lang="fr-FR" dirty="0" smtClean="0"/>
              <a:t>Python utilise le typage dynamique c’est-à-dire que le type des variables n’est pas spécifié lors de l’écriture du programme, mais automatiquement à l’exécution. En fait, les variables n’ont pas de type, ce sont les objets qu’elles référencent qui ont un type. Prenons un exemple…</a:t>
            </a:r>
          </a:p>
        </p:txBody>
      </p:sp>
      <p:sp>
        <p:nvSpPr>
          <p:cNvPr id="4" name="ZoneTexte 3"/>
          <p:cNvSpPr txBox="1"/>
          <p:nvPr/>
        </p:nvSpPr>
        <p:spPr>
          <a:xfrm>
            <a:off x="0" y="92076"/>
            <a:ext cx="1537855" cy="400110"/>
          </a:xfrm>
          <a:prstGeom prst="rect">
            <a:avLst/>
          </a:prstGeom>
          <a:noFill/>
          <a:ln>
            <a:solidFill>
              <a:srgbClr val="FF0000"/>
            </a:solidFill>
          </a:ln>
        </p:spPr>
        <p:txBody>
          <a:bodyPr wrap="square" rtlCol="0">
            <a:spAutoFit/>
          </a:bodyPr>
          <a:lstStyle/>
          <a:p>
            <a:r>
              <a:rPr lang="fr-FR" sz="2000" dirty="0" smtClean="0">
                <a:solidFill>
                  <a:srgbClr val="FF0000"/>
                </a:solidFill>
                <a:latin typeface="Calibri" panose="020F0502020204030204" pitchFamily="34" charset="0"/>
              </a:rPr>
              <a:t>prompteur</a:t>
            </a:r>
            <a:endParaRPr lang="fr-FR" sz="20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3893248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622800" y="2379784"/>
            <a:ext cx="3548185" cy="3948335"/>
          </a:xfrm>
          <a:prstGeom prst="rect">
            <a:avLst/>
          </a:prstGeom>
          <a:noFill/>
          <a:ln w="3810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fr-FR" sz="2400" b="0" i="0" u="none" strike="noStrike" cap="none" normalizeH="0" baseline="0" smtClean="0">
              <a:ln>
                <a:noFill/>
              </a:ln>
              <a:solidFill>
                <a:schemeClr val="tx1"/>
              </a:solidFill>
              <a:effectLst/>
              <a:latin typeface="Comic Sans MS" pitchFamily="66" charset="0"/>
            </a:endParaRPr>
          </a:p>
        </p:txBody>
      </p:sp>
      <p:sp>
        <p:nvSpPr>
          <p:cNvPr id="6" name="ZoneTexte 5"/>
          <p:cNvSpPr txBox="1"/>
          <p:nvPr/>
        </p:nvSpPr>
        <p:spPr>
          <a:xfrm>
            <a:off x="5188527" y="1456454"/>
            <a:ext cx="3454400" cy="923330"/>
          </a:xfrm>
          <a:prstGeom prst="rect">
            <a:avLst/>
          </a:prstGeom>
          <a:noFill/>
        </p:spPr>
        <p:txBody>
          <a:bodyPr wrap="square" rtlCol="0">
            <a:spAutoFit/>
          </a:bodyPr>
          <a:lstStyle/>
          <a:p>
            <a:r>
              <a:rPr lang="fr-FR" sz="5400" dirty="0" smtClean="0">
                <a:latin typeface="Calibri" panose="020F0502020204030204" pitchFamily="34" charset="0"/>
              </a:rPr>
              <a:t>objets</a:t>
            </a:r>
            <a:endParaRPr lang="fr-FR" sz="5400" dirty="0">
              <a:latin typeface="Calibri" panose="020F0502020204030204" pitchFamily="34" charset="0"/>
            </a:endParaRPr>
          </a:p>
        </p:txBody>
      </p:sp>
      <p:sp>
        <p:nvSpPr>
          <p:cNvPr id="5" name="Rectangle 4"/>
          <p:cNvSpPr/>
          <p:nvPr/>
        </p:nvSpPr>
        <p:spPr bwMode="auto">
          <a:xfrm>
            <a:off x="457200" y="2379785"/>
            <a:ext cx="3548185" cy="3948335"/>
          </a:xfrm>
          <a:prstGeom prst="rect">
            <a:avLst/>
          </a:prstGeom>
          <a:noFill/>
          <a:ln w="3810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fr-FR" sz="2400" b="0" i="0" u="none" strike="noStrike" cap="none" normalizeH="0" baseline="0" smtClean="0">
              <a:ln>
                <a:noFill/>
              </a:ln>
              <a:solidFill>
                <a:schemeClr val="tx1"/>
              </a:solidFill>
              <a:effectLst/>
              <a:latin typeface="Comic Sans MS" pitchFamily="66" charset="0"/>
            </a:endParaRPr>
          </a:p>
        </p:txBody>
      </p:sp>
      <p:sp>
        <p:nvSpPr>
          <p:cNvPr id="7" name="ZoneTexte 6"/>
          <p:cNvSpPr txBox="1"/>
          <p:nvPr/>
        </p:nvSpPr>
        <p:spPr>
          <a:xfrm>
            <a:off x="859693" y="1485232"/>
            <a:ext cx="3454400" cy="923330"/>
          </a:xfrm>
          <a:prstGeom prst="rect">
            <a:avLst/>
          </a:prstGeom>
          <a:noFill/>
        </p:spPr>
        <p:txBody>
          <a:bodyPr wrap="square" rtlCol="0">
            <a:spAutoFit/>
          </a:bodyPr>
          <a:lstStyle/>
          <a:p>
            <a:r>
              <a:rPr lang="fr-FR" sz="5400" dirty="0" smtClean="0">
                <a:latin typeface="Calibri" panose="020F0502020204030204" pitchFamily="34" charset="0"/>
              </a:rPr>
              <a:t>variables</a:t>
            </a:r>
            <a:endParaRPr lang="fr-FR" sz="5400" dirty="0">
              <a:latin typeface="Calibri" panose="020F0502020204030204" pitchFamily="34" charset="0"/>
            </a:endParaRPr>
          </a:p>
        </p:txBody>
      </p:sp>
      <p:sp>
        <p:nvSpPr>
          <p:cNvPr id="2" name="ZoneTexte 1"/>
          <p:cNvSpPr txBox="1"/>
          <p:nvPr/>
        </p:nvSpPr>
        <p:spPr>
          <a:xfrm>
            <a:off x="457200" y="322926"/>
            <a:ext cx="6669809" cy="1323439"/>
          </a:xfrm>
          <a:prstGeom prst="rect">
            <a:avLst/>
          </a:prstGeom>
          <a:noFill/>
        </p:spPr>
        <p:txBody>
          <a:bodyPr wrap="square" rtlCol="0">
            <a:spAutoFit/>
          </a:bodyPr>
          <a:lstStyle/>
          <a:p>
            <a:r>
              <a:rPr lang="fr-FR" sz="4000" dirty="0" smtClean="0">
                <a:latin typeface="Courier New" panose="02070309020205020404" pitchFamily="49" charset="0"/>
                <a:cs typeface="Courier New" panose="02070309020205020404" pitchFamily="49" charset="0"/>
              </a:rPr>
              <a:t>&gt;&gt;&gt; a = 3</a:t>
            </a:r>
          </a:p>
          <a:p>
            <a:r>
              <a:rPr lang="fr-FR" sz="4000" dirty="0">
                <a:latin typeface="Courier New" panose="02070309020205020404" pitchFamily="49" charset="0"/>
                <a:cs typeface="Courier New" panose="02070309020205020404" pitchFamily="49" charset="0"/>
              </a:rPr>
              <a:t>&gt;&gt;&gt; a = 'spam'</a:t>
            </a:r>
          </a:p>
        </p:txBody>
      </p:sp>
      <p:sp>
        <p:nvSpPr>
          <p:cNvPr id="8" name="ZoneTexte 7"/>
          <p:cNvSpPr txBox="1"/>
          <p:nvPr/>
        </p:nvSpPr>
        <p:spPr>
          <a:xfrm>
            <a:off x="6005945" y="3595255"/>
            <a:ext cx="644237" cy="923330"/>
          </a:xfrm>
          <a:prstGeom prst="rect">
            <a:avLst/>
          </a:prstGeom>
          <a:noFill/>
          <a:ln w="38100">
            <a:solidFill>
              <a:schemeClr val="tx1"/>
            </a:solidFill>
          </a:ln>
        </p:spPr>
        <p:txBody>
          <a:bodyPr wrap="square" rtlCol="0">
            <a:spAutoFit/>
          </a:bodyPr>
          <a:lstStyle/>
          <a:p>
            <a:pPr algn="ctr"/>
            <a:r>
              <a:rPr lang="fr-FR" sz="5400" dirty="0" smtClean="0">
                <a:latin typeface="Calibri" panose="020F0502020204030204" pitchFamily="34" charset="0"/>
              </a:rPr>
              <a:t>3</a:t>
            </a:r>
            <a:endParaRPr lang="fr-FR" sz="5400" dirty="0">
              <a:latin typeface="Calibri" panose="020F0502020204030204" pitchFamily="34" charset="0"/>
            </a:endParaRPr>
          </a:p>
        </p:txBody>
      </p:sp>
      <p:sp>
        <p:nvSpPr>
          <p:cNvPr id="9" name="ZoneTexte 8"/>
          <p:cNvSpPr txBox="1"/>
          <p:nvPr/>
        </p:nvSpPr>
        <p:spPr>
          <a:xfrm>
            <a:off x="1854778" y="3595255"/>
            <a:ext cx="1080654" cy="923330"/>
          </a:xfrm>
          <a:prstGeom prst="rect">
            <a:avLst/>
          </a:prstGeom>
          <a:noFill/>
        </p:spPr>
        <p:txBody>
          <a:bodyPr wrap="square" rtlCol="0">
            <a:spAutoFit/>
          </a:bodyPr>
          <a:lstStyle/>
          <a:p>
            <a:r>
              <a:rPr lang="fr-FR" sz="5400" dirty="0">
                <a:latin typeface="Calibri" panose="020F0502020204030204" pitchFamily="34" charset="0"/>
              </a:rPr>
              <a:t>a</a:t>
            </a:r>
            <a:endParaRPr lang="fr-FR" sz="5400" dirty="0" smtClean="0">
              <a:latin typeface="Calibri" panose="020F0502020204030204" pitchFamily="34" charset="0"/>
            </a:endParaRPr>
          </a:p>
        </p:txBody>
      </p:sp>
      <p:sp>
        <p:nvSpPr>
          <p:cNvPr id="12" name="Forme libre 11"/>
          <p:cNvSpPr/>
          <p:nvPr/>
        </p:nvSpPr>
        <p:spPr bwMode="auto">
          <a:xfrm>
            <a:off x="2348346" y="3400332"/>
            <a:ext cx="3595254" cy="776814"/>
          </a:xfrm>
          <a:custGeom>
            <a:avLst/>
            <a:gdLst>
              <a:gd name="connsiteX0" fmla="*/ 0 w 3366654"/>
              <a:gd name="connsiteY0" fmla="*/ 1144751 h 1144751"/>
              <a:gd name="connsiteX1" fmla="*/ 1371600 w 3366654"/>
              <a:gd name="connsiteY1" fmla="*/ 1751 h 1144751"/>
              <a:gd name="connsiteX2" fmla="*/ 3366654 w 3366654"/>
              <a:gd name="connsiteY2" fmla="*/ 936933 h 1144751"/>
              <a:gd name="connsiteX0" fmla="*/ 0 w 3366654"/>
              <a:gd name="connsiteY0" fmla="*/ 1103340 h 1103340"/>
              <a:gd name="connsiteX1" fmla="*/ 1799729 w 3366654"/>
              <a:gd name="connsiteY1" fmla="*/ 1904 h 1103340"/>
              <a:gd name="connsiteX2" fmla="*/ 3366654 w 3366654"/>
              <a:gd name="connsiteY2" fmla="*/ 895522 h 1103340"/>
              <a:gd name="connsiteX0" fmla="*/ 0 w 3366654"/>
              <a:gd name="connsiteY0" fmla="*/ 1103340 h 1103340"/>
              <a:gd name="connsiteX1" fmla="*/ 1799729 w 3366654"/>
              <a:gd name="connsiteY1" fmla="*/ 1904 h 1103340"/>
              <a:gd name="connsiteX2" fmla="*/ 3366654 w 3366654"/>
              <a:gd name="connsiteY2" fmla="*/ 895522 h 1103340"/>
              <a:gd name="connsiteX0" fmla="*/ 0 w 3366654"/>
              <a:gd name="connsiteY0" fmla="*/ 1101768 h 1101768"/>
              <a:gd name="connsiteX1" fmla="*/ 1799729 w 3366654"/>
              <a:gd name="connsiteY1" fmla="*/ 332 h 1101768"/>
              <a:gd name="connsiteX2" fmla="*/ 3366654 w 3366654"/>
              <a:gd name="connsiteY2" fmla="*/ 893950 h 1101768"/>
            </a:gdLst>
            <a:ahLst/>
            <a:cxnLst>
              <a:cxn ang="0">
                <a:pos x="connsiteX0" y="connsiteY0"/>
              </a:cxn>
              <a:cxn ang="0">
                <a:pos x="connsiteX1" y="connsiteY1"/>
              </a:cxn>
              <a:cxn ang="0">
                <a:pos x="connsiteX2" y="connsiteY2"/>
              </a:cxn>
            </a:cxnLst>
            <a:rect l="l" t="t" r="r" b="b"/>
            <a:pathLst>
              <a:path w="3366654" h="1101768">
                <a:moveTo>
                  <a:pt x="0" y="1101768"/>
                </a:moveTo>
                <a:cubicBezTo>
                  <a:pt x="405245" y="547586"/>
                  <a:pt x="1160778" y="14186"/>
                  <a:pt x="1799729" y="332"/>
                </a:cubicBezTo>
                <a:cubicBezTo>
                  <a:pt x="2438680" y="-13522"/>
                  <a:pt x="2649681" y="409041"/>
                  <a:pt x="3366654" y="893950"/>
                </a:cubicBezTo>
              </a:path>
            </a:pathLst>
          </a:custGeom>
          <a:noFill/>
          <a:ln w="38100" cap="flat" cmpd="sng" algn="ctr">
            <a:solidFill>
              <a:schemeClr val="tx1"/>
            </a:solidFill>
            <a:prstDash val="solid"/>
            <a:round/>
            <a:headEnd type="none" w="med" len="med"/>
            <a:tailEnd type="triangle" w="lg" len="lg"/>
          </a:ln>
          <a:effectLst/>
        </p:spPr>
        <p:txBody>
          <a:bodyPr rtlCol="0" anchor="ctr"/>
          <a:lstStyle/>
          <a:p>
            <a:pPr algn="ctr"/>
            <a:endParaRPr lang="fr-FR"/>
          </a:p>
        </p:txBody>
      </p:sp>
      <p:sp>
        <p:nvSpPr>
          <p:cNvPr id="10" name="ZoneTexte 9"/>
          <p:cNvSpPr txBox="1"/>
          <p:nvPr/>
        </p:nvSpPr>
        <p:spPr>
          <a:xfrm>
            <a:off x="5243678" y="4810726"/>
            <a:ext cx="2168770" cy="923330"/>
          </a:xfrm>
          <a:prstGeom prst="rect">
            <a:avLst/>
          </a:prstGeom>
          <a:noFill/>
          <a:ln w="38100">
            <a:solidFill>
              <a:schemeClr val="tx1"/>
            </a:solidFill>
          </a:ln>
        </p:spPr>
        <p:txBody>
          <a:bodyPr wrap="square" rtlCol="0">
            <a:spAutoFit/>
          </a:bodyPr>
          <a:lstStyle/>
          <a:p>
            <a:pPr algn="ctr"/>
            <a:r>
              <a:rPr lang="fr-FR" sz="5400" dirty="0">
                <a:latin typeface="Calibri" panose="020F0502020204030204" pitchFamily="34" charset="0"/>
                <a:cs typeface="Courier New" panose="02070309020205020404" pitchFamily="49" charset="0"/>
              </a:rPr>
              <a:t>'spam'</a:t>
            </a:r>
            <a:endParaRPr lang="fr-FR" sz="5400" dirty="0">
              <a:latin typeface="Calibri" panose="020F0502020204030204" pitchFamily="34" charset="0"/>
            </a:endParaRPr>
          </a:p>
        </p:txBody>
      </p:sp>
      <p:sp>
        <p:nvSpPr>
          <p:cNvPr id="13" name="Forme libre 12"/>
          <p:cNvSpPr/>
          <p:nvPr/>
        </p:nvSpPr>
        <p:spPr bwMode="auto">
          <a:xfrm>
            <a:off x="2321169" y="4255477"/>
            <a:ext cx="2872154" cy="1370054"/>
          </a:xfrm>
          <a:custGeom>
            <a:avLst/>
            <a:gdLst>
              <a:gd name="connsiteX0" fmla="*/ 0 w 2872154"/>
              <a:gd name="connsiteY0" fmla="*/ 0 h 1370054"/>
              <a:gd name="connsiteX1" fmla="*/ 1207477 w 2872154"/>
              <a:gd name="connsiteY1" fmla="*/ 1289538 h 1370054"/>
              <a:gd name="connsiteX2" fmla="*/ 2872154 w 2872154"/>
              <a:gd name="connsiteY2" fmla="*/ 1125415 h 1370054"/>
            </a:gdLst>
            <a:ahLst/>
            <a:cxnLst>
              <a:cxn ang="0">
                <a:pos x="connsiteX0" y="connsiteY0"/>
              </a:cxn>
              <a:cxn ang="0">
                <a:pos x="connsiteX1" y="connsiteY1"/>
              </a:cxn>
              <a:cxn ang="0">
                <a:pos x="connsiteX2" y="connsiteY2"/>
              </a:cxn>
            </a:cxnLst>
            <a:rect l="l" t="t" r="r" b="b"/>
            <a:pathLst>
              <a:path w="2872154" h="1370054">
                <a:moveTo>
                  <a:pt x="0" y="0"/>
                </a:moveTo>
                <a:cubicBezTo>
                  <a:pt x="364392" y="550984"/>
                  <a:pt x="728785" y="1101969"/>
                  <a:pt x="1207477" y="1289538"/>
                </a:cubicBezTo>
                <a:cubicBezTo>
                  <a:pt x="1686169" y="1477107"/>
                  <a:pt x="2279161" y="1301261"/>
                  <a:pt x="2872154" y="1125415"/>
                </a:cubicBezTo>
              </a:path>
            </a:pathLst>
          </a:custGeom>
          <a:noFill/>
          <a:ln w="38100" cap="flat" cmpd="sng" algn="ctr">
            <a:solidFill>
              <a:schemeClr val="tx1"/>
            </a:solidFill>
            <a:prstDash val="solid"/>
            <a:round/>
            <a:headEnd type="none" w="med" len="med"/>
            <a:tailEnd type="triangle" w="lg" len="lg"/>
          </a:ln>
          <a:effectLst/>
        </p:spPr>
        <p:txBody>
          <a:bodyPr rtlCol="0" anchor="ctr"/>
          <a:lstStyle/>
          <a:p>
            <a:pPr algn="ctr"/>
            <a:endParaRPr lang="fr-FR"/>
          </a:p>
        </p:txBody>
      </p:sp>
      <p:sp>
        <p:nvSpPr>
          <p:cNvPr id="14" name="ZoneTexte 13"/>
          <p:cNvSpPr txBox="1"/>
          <p:nvPr/>
        </p:nvSpPr>
        <p:spPr>
          <a:xfrm>
            <a:off x="4021326" y="2938667"/>
            <a:ext cx="585532" cy="923330"/>
          </a:xfrm>
          <a:prstGeom prst="rect">
            <a:avLst/>
          </a:prstGeom>
          <a:noFill/>
        </p:spPr>
        <p:txBody>
          <a:bodyPr wrap="square" rtlCol="0">
            <a:spAutoFit/>
          </a:bodyPr>
          <a:lstStyle/>
          <a:p>
            <a:r>
              <a:rPr lang="fr-FR" sz="5400" dirty="0" smtClean="0">
                <a:solidFill>
                  <a:srgbClr val="FF0000"/>
                </a:solidFill>
                <a:latin typeface="Calibri" panose="020F0502020204030204" pitchFamily="34" charset="0"/>
              </a:rPr>
              <a:t>X</a:t>
            </a:r>
            <a:endParaRPr lang="fr-FR" sz="54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122047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Effect transition="in" filter="fade">
                                      <p:cBhvr>
                                        <p:cTn id="41" dur="500"/>
                                        <p:tgtEl>
                                          <p:spTgt spid="2">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4"/>
                                        </p:tgtEl>
                                      </p:cBhvr>
                                    </p:animEffect>
                                    <p:set>
                                      <p:cBhvr>
                                        <p:cTn id="59" dur="1" fill="hold">
                                          <p:stCondLst>
                                            <p:cond delay="499"/>
                                          </p:stCondLst>
                                        </p:cTn>
                                        <p:tgtEl>
                                          <p:spTgt spid="14"/>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5" grpId="0" animBg="1"/>
      <p:bldP spid="7" grpId="0"/>
      <p:bldP spid="2" grpId="0"/>
      <p:bldP spid="8" grpId="0" animBg="1"/>
      <p:bldP spid="9" grpId="0"/>
      <p:bldP spid="12" grpId="0" animBg="1"/>
      <p:bldP spid="12" grpId="1" animBg="1"/>
      <p:bldP spid="10" grpId="0" animBg="1"/>
      <p:bldP spid="13" grpId="0" animBg="1"/>
      <p:bldP spid="14" grpId="0"/>
      <p:bldP spid="1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Typage </a:t>
            </a:r>
            <a:r>
              <a:rPr lang="fr-FR" dirty="0" smtClean="0"/>
              <a:t>dynamique (30s)</a:t>
            </a:r>
            <a:endParaRPr lang="fr-FR" dirty="0"/>
          </a:p>
        </p:txBody>
      </p:sp>
      <p:sp>
        <p:nvSpPr>
          <p:cNvPr id="3" name="Espace réservé du contenu 2"/>
          <p:cNvSpPr>
            <a:spLocks noGrp="1"/>
          </p:cNvSpPr>
          <p:nvPr>
            <p:ph idx="1"/>
          </p:nvPr>
        </p:nvSpPr>
        <p:spPr/>
        <p:txBody>
          <a:bodyPr/>
          <a:lstStyle/>
          <a:p>
            <a:r>
              <a:rPr lang="fr-FR" sz="2800" dirty="0" smtClean="0"/>
              <a:t>Le typage dynamique est une notion essentielle du Python et nous verrons dans la suite qu’il offre beaucoup de flexibilité et facilite grandement l’écriture des programmes. </a:t>
            </a:r>
          </a:p>
          <a:p>
            <a:r>
              <a:rPr lang="fr-FR" sz="2800" dirty="0" smtClean="0"/>
              <a:t>Dans cette vidéo, nous avons introduit la notion d’objet avec les variables et le typage dynamique. Dans la prochaine vidéo, nous introduirons les types de base,  et </a:t>
            </a:r>
            <a:r>
              <a:rPr lang="fr-FR" sz="2800" dirty="0"/>
              <a:t>les techniques de factorisation de code que sont les boucles, les fonctions et les modules</a:t>
            </a:r>
          </a:p>
          <a:p>
            <a:endParaRPr lang="fr-FR" sz="2800" dirty="0"/>
          </a:p>
        </p:txBody>
      </p:sp>
    </p:spTree>
    <p:extLst>
      <p:ext uri="{BB962C8B-B14F-4D97-AF65-F5344CB8AC3E}">
        <p14:creationId xmlns:p14="http://schemas.microsoft.com/office/powerpoint/2010/main" val="118494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elePresentationAL">
  <a:themeElements>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ePresentationA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none" w="med" len="med"/>
        </a:ln>
        <a:effec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fr-FR" sz="2400" b="0" i="0" u="none" strike="noStrike" cap="none" normalizeH="0" baseline="0" smtClean="0">
            <a:ln>
              <a:noFill/>
            </a:ln>
            <a:solidFill>
              <a:schemeClr val="tx1"/>
            </a:solidFill>
            <a:effectLst/>
            <a:latin typeface="Comic Sans MS" pitchFamily="66" charset="0"/>
          </a:defRPr>
        </a:defPPr>
      </a:lstStyle>
    </a:spDef>
    <a:lnDef>
      <a:spPr bwMode="auto">
        <a:noFill/>
        <a:ln w="38100" cap="flat" cmpd="sng" algn="ctr">
          <a:solidFill>
            <a:schemeClr val="tx1"/>
          </a:solidFill>
          <a:prstDash val="solid"/>
          <a:round/>
          <a:headEnd type="none" w="med" len="med"/>
          <a:tailEnd type="triangle" w="lg" len="lg"/>
        </a:ln>
        <a:effectLst/>
      </a:spPr>
      <a:bodyPr/>
      <a:lstStyle/>
    </a:lnDef>
  </a:objectDefaults>
  <a:extraClrSchemeLst>
    <a:extraClrScheme>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ePresentatio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ePresentatio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ePresentatio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ePresentatio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ePresentatio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ePresentatio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ePresentatio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ePresentatio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ePresentatio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ePresentatio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ePresentatio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70082</TotalTime>
  <Words>887</Words>
  <Application>Microsoft Office PowerPoint</Application>
  <PresentationFormat>Affichage à l'écran (4:3)</PresentationFormat>
  <Paragraphs>90</Paragraphs>
  <Slides>13</Slides>
  <Notes>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Comic Sans MS</vt:lpstr>
      <vt:lpstr>Courier New</vt:lpstr>
      <vt:lpstr>Wingdings</vt:lpstr>
      <vt:lpstr>modelePresentationAL</vt:lpstr>
      <vt:lpstr>Sujet de la semaine (18s)</vt:lpstr>
      <vt:lpstr>Résumé de la séquence (20s)</vt:lpstr>
      <vt:lpstr>Définition d’un objet(27s)</vt:lpstr>
      <vt:lpstr>Présentation PowerPoint</vt:lpstr>
      <vt:lpstr>En Python, tout est un objet (30s)</vt:lpstr>
      <vt:lpstr>Notion de variables (50s)</vt:lpstr>
      <vt:lpstr>Typage dynamique (20s)</vt:lpstr>
      <vt:lpstr>Présentation PowerPoint</vt:lpstr>
      <vt:lpstr>Typage dynamique (30s)</vt:lpstr>
      <vt:lpstr>Total : 4 minutes 46 secondes</vt:lpstr>
      <vt:lpstr>TRASH</vt:lpstr>
      <vt:lpstr>Résumé de la séquence (20s)</vt:lpstr>
      <vt:lpstr>Résumé de la séquence (27s)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Python</dc:title>
  <dc:creator>Arnaud Legout</dc:creator>
  <cp:lastModifiedBy>Arnaud Legout</cp:lastModifiedBy>
  <cp:revision>1816</cp:revision>
  <cp:lastPrinted>2013-12-02T15:29:04Z</cp:lastPrinted>
  <dcterms:created xsi:type="dcterms:W3CDTF">1601-01-01T00:00:00Z</dcterms:created>
  <dcterms:modified xsi:type="dcterms:W3CDTF">2014-07-11T16:17:51Z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