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
  </p:notesMasterIdLst>
  <p:handoutMasterIdLst>
    <p:handoutMasterId r:id="rId9"/>
  </p:handoutMasterIdLst>
  <p:sldIdLst>
    <p:sldId id="900" r:id="rId2"/>
    <p:sldId id="902" r:id="rId3"/>
    <p:sldId id="904" r:id="rId4"/>
    <p:sldId id="908" r:id="rId5"/>
    <p:sldId id="907" r:id="rId6"/>
    <p:sldId id="906" r:id="rId7"/>
  </p:sldIdLst>
  <p:sldSz cx="12192000" cy="6858000"/>
  <p:notesSz cx="7099300" cy="10234613"/>
  <p:defaultTextStyle>
    <a:defPPr>
      <a:defRPr lang="fr-FR"/>
    </a:defPPr>
    <a:lvl1pPr algn="l" rtl="0" fontAlgn="base">
      <a:spcBef>
        <a:spcPct val="0"/>
      </a:spcBef>
      <a:spcAft>
        <a:spcPct val="0"/>
      </a:spcAft>
      <a:defRPr sz="2400" kern="1200">
        <a:solidFill>
          <a:schemeClr val="tx1"/>
        </a:solidFill>
        <a:latin typeface="Comic Sans MS" pitchFamily="66" charset="0"/>
        <a:ea typeface="+mn-ea"/>
        <a:cs typeface="Arial" charset="0"/>
      </a:defRPr>
    </a:lvl1pPr>
    <a:lvl2pPr marL="457200" algn="l" rtl="0" fontAlgn="base">
      <a:spcBef>
        <a:spcPct val="0"/>
      </a:spcBef>
      <a:spcAft>
        <a:spcPct val="0"/>
      </a:spcAft>
      <a:defRPr sz="2400" kern="1200">
        <a:solidFill>
          <a:schemeClr val="tx1"/>
        </a:solidFill>
        <a:latin typeface="Comic Sans MS" pitchFamily="66" charset="0"/>
        <a:ea typeface="+mn-ea"/>
        <a:cs typeface="Arial" charset="0"/>
      </a:defRPr>
    </a:lvl2pPr>
    <a:lvl3pPr marL="914400" algn="l" rtl="0" fontAlgn="base">
      <a:spcBef>
        <a:spcPct val="0"/>
      </a:spcBef>
      <a:spcAft>
        <a:spcPct val="0"/>
      </a:spcAft>
      <a:defRPr sz="2400" kern="1200">
        <a:solidFill>
          <a:schemeClr val="tx1"/>
        </a:solidFill>
        <a:latin typeface="Comic Sans MS" pitchFamily="66" charset="0"/>
        <a:ea typeface="+mn-ea"/>
        <a:cs typeface="Arial" charset="0"/>
      </a:defRPr>
    </a:lvl3pPr>
    <a:lvl4pPr marL="1371600" algn="l" rtl="0" fontAlgn="base">
      <a:spcBef>
        <a:spcPct val="0"/>
      </a:spcBef>
      <a:spcAft>
        <a:spcPct val="0"/>
      </a:spcAft>
      <a:defRPr sz="2400" kern="1200">
        <a:solidFill>
          <a:schemeClr val="tx1"/>
        </a:solidFill>
        <a:latin typeface="Comic Sans MS" pitchFamily="66" charset="0"/>
        <a:ea typeface="+mn-ea"/>
        <a:cs typeface="Arial" charset="0"/>
      </a:defRPr>
    </a:lvl4pPr>
    <a:lvl5pPr marL="1828800" algn="l" rtl="0" fontAlgn="base">
      <a:spcBef>
        <a:spcPct val="0"/>
      </a:spcBef>
      <a:spcAft>
        <a:spcPct val="0"/>
      </a:spcAft>
      <a:defRPr sz="2400" kern="1200">
        <a:solidFill>
          <a:schemeClr val="tx1"/>
        </a:solidFill>
        <a:latin typeface="Comic Sans MS" pitchFamily="66" charset="0"/>
        <a:ea typeface="+mn-ea"/>
        <a:cs typeface="Arial" charset="0"/>
      </a:defRPr>
    </a:lvl5pPr>
    <a:lvl6pPr marL="2286000" algn="l" defTabSz="914400" rtl="0" eaLnBrk="1" latinLnBrk="0" hangingPunct="1">
      <a:defRPr sz="2400" kern="1200">
        <a:solidFill>
          <a:schemeClr val="tx1"/>
        </a:solidFill>
        <a:latin typeface="Comic Sans MS" pitchFamily="66" charset="0"/>
        <a:ea typeface="+mn-ea"/>
        <a:cs typeface="Arial" charset="0"/>
      </a:defRPr>
    </a:lvl6pPr>
    <a:lvl7pPr marL="2743200" algn="l" defTabSz="914400" rtl="0" eaLnBrk="1" latinLnBrk="0" hangingPunct="1">
      <a:defRPr sz="2400" kern="1200">
        <a:solidFill>
          <a:schemeClr val="tx1"/>
        </a:solidFill>
        <a:latin typeface="Comic Sans MS" pitchFamily="66" charset="0"/>
        <a:ea typeface="+mn-ea"/>
        <a:cs typeface="Arial" charset="0"/>
      </a:defRPr>
    </a:lvl7pPr>
    <a:lvl8pPr marL="3200400" algn="l" defTabSz="914400" rtl="0" eaLnBrk="1" latinLnBrk="0" hangingPunct="1">
      <a:defRPr sz="2400" kern="1200">
        <a:solidFill>
          <a:schemeClr val="tx1"/>
        </a:solidFill>
        <a:latin typeface="Comic Sans MS" pitchFamily="66" charset="0"/>
        <a:ea typeface="+mn-ea"/>
        <a:cs typeface="Arial" charset="0"/>
      </a:defRPr>
    </a:lvl8pPr>
    <a:lvl9pPr marL="3657600" algn="l" defTabSz="914400" rtl="0" eaLnBrk="1" latinLnBrk="0" hangingPunct="1">
      <a:defRPr sz="2400" kern="1200">
        <a:solidFill>
          <a:schemeClr val="tx1"/>
        </a:solidFill>
        <a:latin typeface="Comic Sans MS" pitchFamily="66" charset="0"/>
        <a:ea typeface="+mn-ea"/>
        <a:cs typeface="Arial" charset="0"/>
      </a:defRPr>
    </a:lvl9pPr>
  </p:defaultTextStyle>
  <p:extLst>
    <p:ext uri="{521415D9-36F7-43E2-AB2F-B90AF26B5E84}">
      <p14:sectionLst xmlns:p14="http://schemas.microsoft.com/office/powerpoint/2010/main">
        <p14:section name="Section par défaut" id="{28C650F0-13B2-49C9-9ED4-D40CD07835D6}">
          <p14:sldIdLst>
            <p14:sldId id="900"/>
            <p14:sldId id="902"/>
            <p14:sldId id="904"/>
            <p14:sldId id="908"/>
            <p14:sldId id="907"/>
            <p14:sldId id="90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FF0000"/>
    <a:srgbClr val="FF9900"/>
    <a:srgbClr val="619428"/>
    <a:srgbClr val="FFFF66"/>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4560" autoAdjust="0"/>
  </p:normalViewPr>
  <p:slideViewPr>
    <p:cSldViewPr snapToGrid="0">
      <p:cViewPr varScale="1">
        <p:scale>
          <a:sx n="63" d="100"/>
          <a:sy n="63" d="100"/>
        </p:scale>
        <p:origin x="816" y="66"/>
      </p:cViewPr>
      <p:guideLst>
        <p:guide orient="horz" pos="2160"/>
        <p:guide pos="3840"/>
      </p:guideLst>
    </p:cSldViewPr>
  </p:slideViewPr>
  <p:outlineViewPr>
    <p:cViewPr>
      <p:scale>
        <a:sx n="33" d="100"/>
        <a:sy n="33" d="100"/>
      </p:scale>
      <p:origin x="0" y="7056"/>
    </p:cViewPr>
  </p:outlineViewPr>
  <p:notesTextViewPr>
    <p:cViewPr>
      <p:scale>
        <a:sx n="100" d="100"/>
        <a:sy n="100" d="100"/>
      </p:scale>
      <p:origin x="0" y="0"/>
    </p:cViewPr>
  </p:notesTextViewPr>
  <p:sorterViewPr>
    <p:cViewPr>
      <p:scale>
        <a:sx n="75" d="100"/>
        <a:sy n="75" d="100"/>
      </p:scale>
      <p:origin x="0" y="10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819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r" defTabSz="990600">
              <a:spcBef>
                <a:spcPct val="0"/>
              </a:spcBef>
              <a:defRPr sz="1300">
                <a:latin typeface="Arial" charset="0"/>
                <a:cs typeface="+mn-cs"/>
              </a:defRPr>
            </a:lvl1pPr>
          </a:lstStyle>
          <a:p>
            <a:pPr>
              <a:defRPr/>
            </a:pPr>
            <a:endParaRPr lang="en-US"/>
          </a:p>
        </p:txBody>
      </p:sp>
      <p:sp>
        <p:nvSpPr>
          <p:cNvPr id="819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819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r" defTabSz="990600">
              <a:spcBef>
                <a:spcPct val="0"/>
              </a:spcBef>
              <a:defRPr sz="1300">
                <a:latin typeface="Arial" charset="0"/>
                <a:cs typeface="+mn-cs"/>
              </a:defRPr>
            </a:lvl1pPr>
          </a:lstStyle>
          <a:p>
            <a:pPr>
              <a:defRPr/>
            </a:pPr>
            <a:fld id="{8E060E81-8352-45F8-AF75-3C98C02BBE5D}" type="slidenum">
              <a:rPr lang="en-US"/>
              <a:pPr>
                <a:defRPr/>
              </a:pPr>
              <a:t>‹N°›</a:t>
            </a:fld>
            <a:endParaRPr lang="en-US"/>
          </a:p>
        </p:txBody>
      </p:sp>
    </p:spTree>
    <p:extLst>
      <p:ext uri="{BB962C8B-B14F-4D97-AF65-F5344CB8AC3E}">
        <p14:creationId xmlns:p14="http://schemas.microsoft.com/office/powerpoint/2010/main" val="4375526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921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r" defTabSz="990600">
              <a:spcBef>
                <a:spcPct val="0"/>
              </a:spcBef>
              <a:defRPr sz="1300">
                <a:latin typeface="Arial" charset="0"/>
                <a:cs typeface="+mn-cs"/>
              </a:defRPr>
            </a:lvl1pPr>
          </a:lstStyle>
          <a:p>
            <a:pPr>
              <a:defRPr/>
            </a:pPr>
            <a:endParaRPr lang="en-US"/>
          </a:p>
        </p:txBody>
      </p:sp>
      <p:sp>
        <p:nvSpPr>
          <p:cNvPr id="110596" name="Rectangle 4"/>
          <p:cNvSpPr>
            <a:spLocks noGrp="1" noRot="1" noChangeAspect="1" noChangeArrowheads="1" noTextEdit="1"/>
          </p:cNvSpPr>
          <p:nvPr>
            <p:ph type="sldImg" idx="2"/>
          </p:nvPr>
        </p:nvSpPr>
        <p:spPr bwMode="auto">
          <a:xfrm>
            <a:off x="141288" y="768350"/>
            <a:ext cx="68183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709613" y="4859338"/>
            <a:ext cx="5680075" cy="460692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p>
        </p:txBody>
      </p:sp>
      <p:sp>
        <p:nvSpPr>
          <p:cNvPr id="922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922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r" defTabSz="990600">
              <a:spcBef>
                <a:spcPct val="0"/>
              </a:spcBef>
              <a:defRPr sz="1300">
                <a:latin typeface="Arial" charset="0"/>
                <a:cs typeface="+mn-cs"/>
              </a:defRPr>
            </a:lvl1pPr>
          </a:lstStyle>
          <a:p>
            <a:pPr>
              <a:defRPr/>
            </a:pPr>
            <a:fld id="{9E8EB9F5-F2F7-4A48-A943-9B409357C15C}" type="slidenum">
              <a:rPr lang="en-US"/>
              <a:pPr>
                <a:defRPr/>
              </a:pPr>
              <a:t>‹N°›</a:t>
            </a:fld>
            <a:endParaRPr lang="en-US"/>
          </a:p>
        </p:txBody>
      </p:sp>
    </p:spTree>
    <p:extLst>
      <p:ext uri="{BB962C8B-B14F-4D97-AF65-F5344CB8AC3E}">
        <p14:creationId xmlns:p14="http://schemas.microsoft.com/office/powerpoint/2010/main" val="24894960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déclaration</a:t>
            </a:r>
            <a:r>
              <a:rPr lang="fr-FR" baseline="0" dirty="0" smtClean="0"/>
              <a:t> </a:t>
            </a:r>
            <a:r>
              <a:rPr lang="fr-FR" baseline="0" dirty="0" err="1" smtClean="0"/>
              <a:t>classmethod</a:t>
            </a:r>
            <a:r>
              <a:rPr lang="fr-FR" baseline="0" dirty="0" smtClean="0"/>
              <a:t> ou </a:t>
            </a:r>
            <a:r>
              <a:rPr lang="fr-FR" baseline="0" dirty="0" err="1" smtClean="0"/>
              <a:t>staticmethod</a:t>
            </a:r>
            <a:r>
              <a:rPr lang="fr-FR" baseline="0" dirty="0" smtClean="0"/>
              <a:t> peut-être loin de la méthode, ce qui rend la lecture difficile. </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1</a:t>
            </a:fld>
            <a:endParaRPr lang="en-US"/>
          </a:p>
        </p:txBody>
      </p:sp>
    </p:spTree>
    <p:extLst>
      <p:ext uri="{BB962C8B-B14F-4D97-AF65-F5344CB8AC3E}">
        <p14:creationId xmlns:p14="http://schemas.microsoft.com/office/powerpoint/2010/main" val="3741400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Cette</a:t>
            </a:r>
            <a:r>
              <a:rPr lang="fr-FR" baseline="0" dirty="0" smtClean="0"/>
              <a:t> syntaxe permet de rendre le type de la méthode explicite, et comme le décorateur doit être juste avant la déclaration de la fonction, ça rend également plus probable que le développeur n’oubliera pas de décorer la fonction.</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2</a:t>
            </a:fld>
            <a:endParaRPr lang="en-US"/>
          </a:p>
        </p:txBody>
      </p:sp>
    </p:spTree>
    <p:extLst>
      <p:ext uri="{BB962C8B-B14F-4D97-AF65-F5344CB8AC3E}">
        <p14:creationId xmlns:p14="http://schemas.microsoft.com/office/powerpoint/2010/main" val="117080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Voic</a:t>
            </a:r>
            <a:r>
              <a:rPr lang="fr-FR" baseline="0" dirty="0" smtClean="0"/>
              <a:t>i la syntaxe générale d’un décorateur. </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Il faut faire la distinction entre la syntaxe</a:t>
            </a:r>
            <a:r>
              <a:rPr lang="fr-FR" baseline="0" dirty="0" smtClean="0"/>
              <a:t> @</a:t>
            </a:r>
            <a:r>
              <a:rPr lang="fr-FR" baseline="0" dirty="0" err="1" smtClean="0"/>
              <a:t>decorateur</a:t>
            </a:r>
            <a:r>
              <a:rPr lang="fr-FR" baseline="0" dirty="0" smtClean="0"/>
              <a:t> qui est juste un raccourci pour écrire f  = </a:t>
            </a:r>
            <a:r>
              <a:rPr lang="fr-FR" baseline="0" dirty="0" err="1" smtClean="0"/>
              <a:t>decorateur</a:t>
            </a:r>
            <a:r>
              <a:rPr lang="fr-FR" baseline="0" dirty="0" smtClean="0"/>
              <a:t>(f) et la concept de </a:t>
            </a:r>
            <a:r>
              <a:rPr lang="fr-FR" baseline="0" dirty="0" err="1" smtClean="0"/>
              <a:t>decoration</a:t>
            </a:r>
            <a:r>
              <a:rPr lang="fr-FR" baseline="0" dirty="0" smtClean="0"/>
              <a:t>. La syntaxe est juste là pour rendre plus clair qu’une fonction est décorée, il n’y a rien de profond ici. Par contre, </a:t>
            </a:r>
          </a:p>
          <a:p>
            <a:pPr marL="0" marR="0" indent="0" algn="l" defTabSz="914400" rtl="0" eaLnBrk="0" fontAlgn="base" latinLnBrk="0" hangingPunct="0">
              <a:lnSpc>
                <a:spcPct val="100000"/>
              </a:lnSpc>
              <a:spcBef>
                <a:spcPct val="30000"/>
              </a:spcBef>
              <a:spcAft>
                <a:spcPct val="0"/>
              </a:spcAft>
              <a:buClrTx/>
              <a:buSzTx/>
              <a:buFontTx/>
              <a:buNone/>
              <a:tabLst/>
              <a:defRPr/>
            </a:pPr>
            <a:r>
              <a:rPr lang="fr-FR" baseline="0" dirty="0" smtClean="0"/>
              <a:t>La concept de décorateur est complexe et très puissant puisque l’on peut implémenter ses propres décorateurs. </a:t>
            </a:r>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3</a:t>
            </a:fld>
            <a:endParaRPr lang="en-US"/>
          </a:p>
        </p:txBody>
      </p:sp>
    </p:spTree>
    <p:extLst>
      <p:ext uri="{BB962C8B-B14F-4D97-AF65-F5344CB8AC3E}">
        <p14:creationId xmlns:p14="http://schemas.microsoft.com/office/powerpoint/2010/main" val="2593621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sz="1200" dirty="0" smtClean="0">
                <a:cs typeface="Courier New" panose="02070309020205020404" pitchFamily="49" charset="0"/>
              </a:rPr>
              <a:t>C’est un </a:t>
            </a:r>
            <a:r>
              <a:rPr lang="fr-FR" sz="1200" i="1" dirty="0" err="1" smtClean="0">
                <a:cs typeface="Courier New" panose="02070309020205020404" pitchFamily="49" charset="0"/>
              </a:rPr>
              <a:t>callable</a:t>
            </a:r>
            <a:r>
              <a:rPr lang="fr-FR" sz="1200" dirty="0" smtClean="0">
                <a:cs typeface="Courier New" panose="02070309020205020404" pitchFamily="49" charset="0"/>
              </a:rPr>
              <a:t> qui prend comme argument la fonction décorée et produit un </a:t>
            </a:r>
            <a:r>
              <a:rPr lang="fr-FR" sz="1200" i="1" dirty="0" err="1" smtClean="0">
                <a:cs typeface="Courier New" panose="02070309020205020404" pitchFamily="49" charset="0"/>
              </a:rPr>
              <a:t>callable</a:t>
            </a:r>
            <a:r>
              <a:rPr lang="fr-FR" sz="1200" dirty="0" smtClean="0">
                <a:cs typeface="Courier New" panose="02070309020205020404" pitchFamily="49" charset="0"/>
              </a:rPr>
              <a:t> qui prend le même nombre d’arguments que la fonction décorée !</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Un</a:t>
            </a:r>
            <a:r>
              <a:rPr lang="fr-FR" baseline="0" dirty="0" smtClean="0"/>
              <a:t> décorateur peut donc être une fonction ou une classe et retourner une fonction ou une classe. Souvent, le décorateur retourne directement l’objet décoré, mais il peut également retourner n’importe quel objet </a:t>
            </a:r>
            <a:r>
              <a:rPr lang="fr-FR" baseline="0" dirty="0" err="1" smtClean="0"/>
              <a:t>callable</a:t>
            </a:r>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4</a:t>
            </a:fld>
            <a:endParaRPr lang="en-US"/>
          </a:p>
        </p:txBody>
      </p:sp>
    </p:spTree>
    <p:extLst>
      <p:ext uri="{BB962C8B-B14F-4D97-AF65-F5344CB8AC3E}">
        <p14:creationId xmlns:p14="http://schemas.microsoft.com/office/powerpoint/2010/main" val="3737740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On ne donne</a:t>
            </a:r>
            <a:r>
              <a:rPr lang="fr-FR" baseline="0" dirty="0" smtClean="0"/>
              <a:t> ici que deux exemples courant d’implémentation, mais on peut imaginer autre chose, comme une fonction qui retourne une classe </a:t>
            </a:r>
            <a:r>
              <a:rPr lang="fr-FR" baseline="0" dirty="0" err="1" smtClean="0"/>
              <a:t>callable</a:t>
            </a:r>
            <a:r>
              <a:rPr lang="fr-FR" baseline="0" dirty="0" smtClean="0"/>
              <a:t>.</a:t>
            </a: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Si le décorateur est une fonction,</a:t>
            </a:r>
            <a:r>
              <a:rPr lang="fr-FR" baseline="0" dirty="0" smtClean="0"/>
              <a:t> il prend un fonction en argument et retourne une fonction qui prend (a, b) comme arguments</a:t>
            </a:r>
          </a:p>
          <a:p>
            <a:pPr marL="0" marR="0" indent="0" algn="l" defTabSz="914400" rtl="0" eaLnBrk="0" fontAlgn="base" latinLnBrk="0" hangingPunct="0">
              <a:lnSpc>
                <a:spcPct val="100000"/>
              </a:lnSpc>
              <a:spcBef>
                <a:spcPct val="30000"/>
              </a:spcBef>
              <a:spcAft>
                <a:spcPct val="0"/>
              </a:spcAft>
              <a:buClrTx/>
              <a:buSzTx/>
              <a:buFontTx/>
              <a:buNone/>
              <a:tabLst/>
              <a:defRPr/>
            </a:pPr>
            <a:r>
              <a:rPr lang="fr-FR" baseline="0" dirty="0" smtClean="0"/>
              <a:t>Si le décorateur est une classe, il prend la fonction dans son </a:t>
            </a:r>
            <a:r>
              <a:rPr lang="fr-FR" baseline="0" dirty="0" err="1" smtClean="0"/>
              <a:t>contructeur</a:t>
            </a:r>
            <a:r>
              <a:rPr lang="fr-FR" baseline="0" dirty="0" smtClean="0"/>
              <a:t> et l’instance retournée appelle __call__(self, a, b)</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5</a:t>
            </a:fld>
            <a:endParaRPr lang="en-US"/>
          </a:p>
        </p:txBody>
      </p:sp>
    </p:spTree>
    <p:extLst>
      <p:ext uri="{BB962C8B-B14F-4D97-AF65-F5344CB8AC3E}">
        <p14:creationId xmlns:p14="http://schemas.microsoft.com/office/powerpoint/2010/main" val="3320066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Si le décorateur est une fonction,</a:t>
            </a:r>
            <a:r>
              <a:rPr lang="fr-FR" baseline="0" dirty="0" smtClean="0"/>
              <a:t> il prend un fonction en argument et retourne une fonction qui prend (a, b) comme arguments</a:t>
            </a:r>
          </a:p>
          <a:p>
            <a:pPr marL="0" marR="0" indent="0" algn="l" defTabSz="914400" rtl="0" eaLnBrk="0" fontAlgn="base" latinLnBrk="0" hangingPunct="0">
              <a:lnSpc>
                <a:spcPct val="100000"/>
              </a:lnSpc>
              <a:spcBef>
                <a:spcPct val="30000"/>
              </a:spcBef>
              <a:spcAft>
                <a:spcPct val="0"/>
              </a:spcAft>
              <a:buClrTx/>
              <a:buSzTx/>
              <a:buFontTx/>
              <a:buNone/>
              <a:tabLst/>
              <a:defRPr/>
            </a:pPr>
            <a:r>
              <a:rPr lang="fr-FR" baseline="0" dirty="0" smtClean="0"/>
              <a:t>Si le décorateur est une classe, il prend la fonction dans son </a:t>
            </a:r>
            <a:r>
              <a:rPr lang="fr-FR" baseline="0" dirty="0" err="1" smtClean="0"/>
              <a:t>contructeur</a:t>
            </a:r>
            <a:r>
              <a:rPr lang="fr-FR" baseline="0" dirty="0" smtClean="0"/>
              <a:t> et l’instance retournée appelle __call__(self, a, b)</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6</a:t>
            </a:fld>
            <a:endParaRPr lang="en-US"/>
          </a:p>
        </p:txBody>
      </p:sp>
    </p:spTree>
    <p:extLst>
      <p:ext uri="{BB962C8B-B14F-4D97-AF65-F5344CB8AC3E}">
        <p14:creationId xmlns:p14="http://schemas.microsoft.com/office/powerpoint/2010/main" val="4176991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914400" y="1219201"/>
            <a:ext cx="10363200" cy="1470025"/>
          </a:xfrm>
        </p:spPr>
        <p:txBody>
          <a:bodyPr/>
          <a:lstStyle>
            <a:lvl1pPr>
              <a:defRPr/>
            </a:lvl1pPr>
          </a:lstStyle>
          <a:p>
            <a:r>
              <a:rPr lang="en-US"/>
              <a:t>Cliquez pour modifier le style du titre</a:t>
            </a:r>
          </a:p>
        </p:txBody>
      </p:sp>
      <p:sp>
        <p:nvSpPr>
          <p:cNvPr id="19459" name="Rectangle 3"/>
          <p:cNvSpPr>
            <a:spLocks noGrp="1" noChangeArrowheads="1"/>
          </p:cNvSpPr>
          <p:nvPr>
            <p:ph type="subTitle" idx="1"/>
          </p:nvPr>
        </p:nvSpPr>
        <p:spPr>
          <a:xfrm>
            <a:off x="1727200" y="3048000"/>
            <a:ext cx="8534400" cy="1752600"/>
          </a:xfrm>
        </p:spPr>
        <p:txBody>
          <a:bodyPr/>
          <a:lstStyle>
            <a:lvl1pPr marL="0" indent="0" algn="ctr">
              <a:buFont typeface="Wingdings" pitchFamily="2" charset="2"/>
              <a:buNone/>
              <a:defRPr/>
            </a:lvl1pPr>
          </a:lstStyle>
          <a:p>
            <a:r>
              <a:rPr lang="en-US"/>
              <a:t>Cliquez pour modifier le style des sous-titres du masque</a:t>
            </a:r>
          </a:p>
        </p:txBody>
      </p:sp>
      <p:sp>
        <p:nvSpPr>
          <p:cNvPr id="4" name="Rectangle 3"/>
          <p:cNvSpPr>
            <a:spLocks noGrp="1" noChangeArrowheads="1"/>
          </p:cNvSpPr>
          <p:nvPr>
            <p:ph type="ftr" sz="quarter" idx="10"/>
          </p:nvPr>
        </p:nvSpPr>
        <p:spPr>
          <a:xfrm>
            <a:off x="609600" y="6248400"/>
            <a:ext cx="3860800" cy="476250"/>
          </a:xfrm>
        </p:spPr>
        <p:txBody>
          <a:bodyPr/>
          <a:lstStyle>
            <a:lvl1pPr algn="ctr">
              <a:defRPr b="0">
                <a:solidFill>
                  <a:schemeClr val="tx1"/>
                </a:solidFill>
              </a:defRPr>
            </a:lvl1pPr>
          </a:lstStyle>
          <a:p>
            <a:pPr>
              <a:defRPr/>
            </a:pPr>
            <a:endParaRPr lang="fr-FR"/>
          </a:p>
        </p:txBody>
      </p:sp>
      <p:sp>
        <p:nvSpPr>
          <p:cNvPr id="5" name="Rectangle 4"/>
          <p:cNvSpPr>
            <a:spLocks noGrp="1" noChangeArrowheads="1"/>
          </p:cNvSpPr>
          <p:nvPr>
            <p:ph type="sldNum" sz="quarter" idx="11"/>
          </p:nvPr>
        </p:nvSpPr>
        <p:spPr>
          <a:xfrm>
            <a:off x="8737600" y="6245225"/>
            <a:ext cx="2844800" cy="476250"/>
          </a:xfrm>
        </p:spPr>
        <p:txBody>
          <a:bodyPr/>
          <a:lstStyle>
            <a:lvl1pPr>
              <a:defRPr>
                <a:solidFill>
                  <a:schemeClr val="tx1"/>
                </a:solidFill>
              </a:defRPr>
            </a:lvl1pPr>
          </a:lstStyle>
          <a:p>
            <a:pPr>
              <a:defRPr/>
            </a:pPr>
            <a:endParaRPr lang="en-US"/>
          </a:p>
        </p:txBody>
      </p:sp>
    </p:spTree>
    <p:extLst>
      <p:ext uri="{BB962C8B-B14F-4D97-AF65-F5344CB8AC3E}">
        <p14:creationId xmlns:p14="http://schemas.microsoft.com/office/powerpoint/2010/main" val="39521958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D6E1616C-77B1-438D-B2EA-D29B0C884C14}" type="slidenum">
              <a:rPr lang="fr-FR"/>
              <a:pPr>
                <a:defRPr/>
              </a:pPr>
              <a:t>‹N°›</a:t>
            </a:fld>
            <a:endParaRPr lang="fr-FR"/>
          </a:p>
        </p:txBody>
      </p:sp>
    </p:spTree>
    <p:extLst>
      <p:ext uri="{BB962C8B-B14F-4D97-AF65-F5344CB8AC3E}">
        <p14:creationId xmlns:p14="http://schemas.microsoft.com/office/powerpoint/2010/main" val="3205695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3735A2D-71D9-4948-95F9-256AFC1B9ACC}" type="slidenum">
              <a:rPr lang="fr-FR"/>
              <a:pPr>
                <a:defRPr/>
              </a:pPr>
              <a:t>‹N°›</a:t>
            </a:fld>
            <a:endParaRPr lang="fr-FR"/>
          </a:p>
        </p:txBody>
      </p:sp>
    </p:spTree>
    <p:extLst>
      <p:ext uri="{BB962C8B-B14F-4D97-AF65-F5344CB8AC3E}">
        <p14:creationId xmlns:p14="http://schemas.microsoft.com/office/powerpoint/2010/main" val="21088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1"/>
            <a:ext cx="53848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197600" y="1600201"/>
            <a:ext cx="53848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0CEE3430-F29F-48C3-A4A1-A73C5FF2C156}" type="slidenum">
              <a:rPr lang="fr-FR"/>
              <a:pPr>
                <a:defRPr/>
              </a:pPr>
              <a:t>‹N°›</a:t>
            </a:fld>
            <a:endParaRPr lang="fr-FR"/>
          </a:p>
        </p:txBody>
      </p:sp>
    </p:spTree>
    <p:extLst>
      <p:ext uri="{BB962C8B-B14F-4D97-AF65-F5344CB8AC3E}">
        <p14:creationId xmlns:p14="http://schemas.microsoft.com/office/powerpoint/2010/main" val="89262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Cliquez pour modifier le style du titre</a:t>
            </a:r>
            <a:endParaRPr lang="fr-FR" dirty="0"/>
          </a:p>
        </p:txBody>
      </p:sp>
      <p:sp>
        <p:nvSpPr>
          <p:cNvPr id="3" name="Espace réservé du contenu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5159C22-3937-41CD-B871-002FA589FB83}" type="slidenum">
              <a:rPr lang="fr-FR"/>
              <a:pPr>
                <a:defRPr/>
              </a:pPr>
              <a:t>‹N°›</a:t>
            </a:fld>
            <a:endParaRPr lang="fr-FR"/>
          </a:p>
        </p:txBody>
      </p:sp>
    </p:spTree>
    <p:extLst>
      <p:ext uri="{BB962C8B-B14F-4D97-AF65-F5344CB8AC3E}">
        <p14:creationId xmlns:p14="http://schemas.microsoft.com/office/powerpoint/2010/main" val="17903580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dirty="0" smtClean="0"/>
              <a:t>Cliquez pour modifier le style du titre</a:t>
            </a:r>
            <a:endParaRPr lang="fr-FR" dirty="0"/>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01B276A6-9051-4893-BB7A-369BEAC4FA3B}" type="slidenum">
              <a:rPr lang="fr-FR"/>
              <a:pPr>
                <a:defRPr/>
              </a:pPr>
              <a:t>‹N°›</a:t>
            </a:fld>
            <a:endParaRPr lang="fr-FR"/>
          </a:p>
        </p:txBody>
      </p:sp>
    </p:spTree>
    <p:extLst>
      <p:ext uri="{BB962C8B-B14F-4D97-AF65-F5344CB8AC3E}">
        <p14:creationId xmlns:p14="http://schemas.microsoft.com/office/powerpoint/2010/main" val="21709272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1BAE2302-58AC-4CEC-BA37-19329518E9E7}" type="slidenum">
              <a:rPr lang="fr-FR"/>
              <a:pPr>
                <a:defRPr/>
              </a:pPr>
              <a:t>‹N°›</a:t>
            </a:fld>
            <a:endParaRPr lang="fr-FR"/>
          </a:p>
        </p:txBody>
      </p:sp>
    </p:spTree>
    <p:extLst>
      <p:ext uri="{BB962C8B-B14F-4D97-AF65-F5344CB8AC3E}">
        <p14:creationId xmlns:p14="http://schemas.microsoft.com/office/powerpoint/2010/main" val="35730564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42C96F9A-7410-4AE4-BB6A-C396CA6D07E0}" type="slidenum">
              <a:rPr lang="fr-FR"/>
              <a:pPr>
                <a:defRPr/>
              </a:pPr>
              <a:t>‹N°›</a:t>
            </a:fld>
            <a:endParaRPr lang="fr-FR"/>
          </a:p>
        </p:txBody>
      </p:sp>
    </p:spTree>
    <p:extLst>
      <p:ext uri="{BB962C8B-B14F-4D97-AF65-F5344CB8AC3E}">
        <p14:creationId xmlns:p14="http://schemas.microsoft.com/office/powerpoint/2010/main" val="39606352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52BAF318-1520-4458-868A-5D6F98081BDB}" type="slidenum">
              <a:rPr lang="fr-FR"/>
              <a:pPr>
                <a:defRPr/>
              </a:pPr>
              <a:t>‹N°›</a:t>
            </a:fld>
            <a:endParaRPr lang="fr-FR"/>
          </a:p>
        </p:txBody>
      </p:sp>
    </p:spTree>
    <p:extLst>
      <p:ext uri="{BB962C8B-B14F-4D97-AF65-F5344CB8AC3E}">
        <p14:creationId xmlns:p14="http://schemas.microsoft.com/office/powerpoint/2010/main" val="12038565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BD5D413C-5156-4901-9037-4F52EF86BF1E}" type="slidenum">
              <a:rPr lang="fr-FR"/>
              <a:pPr>
                <a:defRPr/>
              </a:pPr>
              <a:t>‹N°›</a:t>
            </a:fld>
            <a:endParaRPr lang="fr-FR"/>
          </a:p>
        </p:txBody>
      </p:sp>
    </p:spTree>
    <p:extLst>
      <p:ext uri="{BB962C8B-B14F-4D97-AF65-F5344CB8AC3E}">
        <p14:creationId xmlns:p14="http://schemas.microsoft.com/office/powerpoint/2010/main" val="41434004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94D89600-A2C7-4CA0-8E18-C87971FB7FC2}" type="slidenum">
              <a:rPr lang="fr-FR"/>
              <a:pPr>
                <a:defRPr/>
              </a:pPr>
              <a:t>‹N°›</a:t>
            </a:fld>
            <a:endParaRPr lang="fr-FR"/>
          </a:p>
        </p:txBody>
      </p:sp>
    </p:spTree>
    <p:extLst>
      <p:ext uri="{BB962C8B-B14F-4D97-AF65-F5344CB8AC3E}">
        <p14:creationId xmlns:p14="http://schemas.microsoft.com/office/powerpoint/2010/main" val="21426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D496C56-D94D-4804-81B1-3DE9E36AFE47}" type="slidenum">
              <a:rPr lang="fr-FR"/>
              <a:pPr>
                <a:defRPr/>
              </a:pPr>
              <a:t>‹N°›</a:t>
            </a:fld>
            <a:endParaRPr lang="fr-FR"/>
          </a:p>
        </p:txBody>
      </p:sp>
    </p:spTree>
    <p:extLst>
      <p:ext uri="{BB962C8B-B14F-4D97-AF65-F5344CB8AC3E}">
        <p14:creationId xmlns:p14="http://schemas.microsoft.com/office/powerpoint/2010/main" val="4259596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dirty="0" smtClean="0"/>
              <a:t>Cliquez pour modifier le style du titre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6149" name="Rectangle 5"/>
          <p:cNvSpPr>
            <a:spLocks noGrp="1" noChangeArrowheads="1"/>
          </p:cNvSpPr>
          <p:nvPr>
            <p:ph type="ftr" sz="quarter" idx="3"/>
          </p:nvPr>
        </p:nvSpPr>
        <p:spPr bwMode="auto">
          <a:xfrm>
            <a:off x="1" y="6521450"/>
            <a:ext cx="5289551" cy="336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b="1">
                <a:solidFill>
                  <a:srgbClr val="3333CC"/>
                </a:solidFill>
                <a:latin typeface="Calibri" pitchFamily="34" charset="0"/>
                <a:cs typeface="Calibri" pitchFamily="34" charset="0"/>
              </a:defRPr>
            </a:lvl1pPr>
          </a:lstStyle>
          <a:p>
            <a:pPr>
              <a:defRPr/>
            </a:pPr>
            <a:endParaRPr lang="en-US" dirty="0"/>
          </a:p>
        </p:txBody>
      </p:sp>
      <p:sp>
        <p:nvSpPr>
          <p:cNvPr id="6150" name="Rectangle 6"/>
          <p:cNvSpPr>
            <a:spLocks noGrp="1" noChangeArrowheads="1"/>
          </p:cNvSpPr>
          <p:nvPr>
            <p:ph type="sldNum" sz="quarter" idx="4"/>
          </p:nvPr>
        </p:nvSpPr>
        <p:spPr bwMode="auto">
          <a:xfrm>
            <a:off x="10363200" y="6248400"/>
            <a:ext cx="1219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2000">
                <a:solidFill>
                  <a:srgbClr val="3333CC"/>
                </a:solidFill>
                <a:latin typeface="Calibri" pitchFamily="34" charset="0"/>
                <a:cs typeface="Calibri" pitchFamily="34" charset="0"/>
              </a:defRPr>
            </a:lvl1pPr>
          </a:lstStyle>
          <a:p>
            <a:pPr>
              <a:defRPr/>
            </a:pPr>
            <a:fld id="{6D52B0D0-7391-4ACE-994A-BDC0DCFE03EA}" type="slidenum">
              <a:rPr lang="fr-FR" smtClean="0"/>
              <a:pPr>
                <a:defRPr/>
              </a:pPr>
              <a:t>‹N°›</a:t>
            </a:fld>
            <a:endParaRPr lang="fr-FR" dirty="0"/>
          </a:p>
        </p:txBody>
      </p:sp>
    </p:spTree>
  </p:cSld>
  <p:clrMap bg1="lt1" tx1="dk1" bg2="lt2" tx2="dk2" accent1="accent1" accent2="accent2" accent3="accent3" accent4="accent4" accent5="accent5" accent6="accent6" hlink="hlink" folHlink="folHlink"/>
  <p:sldLayoutIdLst>
    <p:sldLayoutId id="2147484553" r:id="rId1"/>
    <p:sldLayoutId id="2147484542" r:id="rId2"/>
    <p:sldLayoutId id="2147484543" r:id="rId3"/>
    <p:sldLayoutId id="2147484544" r:id="rId4"/>
    <p:sldLayoutId id="2147484545" r:id="rId5"/>
    <p:sldLayoutId id="2147484546" r:id="rId6"/>
    <p:sldLayoutId id="2147484547" r:id="rId7"/>
    <p:sldLayoutId id="2147484548" r:id="rId8"/>
    <p:sldLayoutId id="2147484549" r:id="rId9"/>
    <p:sldLayoutId id="2147484550" r:id="rId10"/>
    <p:sldLayoutId id="2147484551" r:id="rId11"/>
    <p:sldLayoutId id="2147484552"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rgbClr val="3333CC"/>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3333CC"/>
          </a:solidFill>
          <a:latin typeface="Comic Sans MS" pitchFamily="66" charset="0"/>
        </a:defRPr>
      </a:lvl2pPr>
      <a:lvl3pPr algn="ctr" rtl="0" eaLnBrk="0" fontAlgn="base" hangingPunct="0">
        <a:spcBef>
          <a:spcPct val="0"/>
        </a:spcBef>
        <a:spcAft>
          <a:spcPct val="0"/>
        </a:spcAft>
        <a:defRPr sz="4400">
          <a:solidFill>
            <a:srgbClr val="3333CC"/>
          </a:solidFill>
          <a:latin typeface="Comic Sans MS" pitchFamily="66" charset="0"/>
        </a:defRPr>
      </a:lvl3pPr>
      <a:lvl4pPr algn="ctr" rtl="0" eaLnBrk="0" fontAlgn="base" hangingPunct="0">
        <a:spcBef>
          <a:spcPct val="0"/>
        </a:spcBef>
        <a:spcAft>
          <a:spcPct val="0"/>
        </a:spcAft>
        <a:defRPr sz="4400">
          <a:solidFill>
            <a:srgbClr val="3333CC"/>
          </a:solidFill>
          <a:latin typeface="Comic Sans MS" pitchFamily="66" charset="0"/>
        </a:defRPr>
      </a:lvl4pPr>
      <a:lvl5pPr algn="ctr" rtl="0" eaLnBrk="0" fontAlgn="base" hangingPunct="0">
        <a:spcBef>
          <a:spcPct val="0"/>
        </a:spcBef>
        <a:spcAft>
          <a:spcPct val="0"/>
        </a:spcAft>
        <a:defRPr sz="4400">
          <a:solidFill>
            <a:srgbClr val="3333CC"/>
          </a:solidFill>
          <a:latin typeface="Comic Sans MS" pitchFamily="66" charset="0"/>
        </a:defRPr>
      </a:lvl5pPr>
      <a:lvl6pPr marL="457200" algn="ctr" rtl="0" fontAlgn="base">
        <a:spcBef>
          <a:spcPct val="0"/>
        </a:spcBef>
        <a:spcAft>
          <a:spcPct val="0"/>
        </a:spcAft>
        <a:defRPr sz="4400">
          <a:solidFill>
            <a:srgbClr val="3333CC"/>
          </a:solidFill>
          <a:latin typeface="Comic Sans MS" pitchFamily="66" charset="0"/>
        </a:defRPr>
      </a:lvl6pPr>
      <a:lvl7pPr marL="914400" algn="ctr" rtl="0" fontAlgn="base">
        <a:spcBef>
          <a:spcPct val="0"/>
        </a:spcBef>
        <a:spcAft>
          <a:spcPct val="0"/>
        </a:spcAft>
        <a:defRPr sz="4400">
          <a:solidFill>
            <a:srgbClr val="3333CC"/>
          </a:solidFill>
          <a:latin typeface="Comic Sans MS" pitchFamily="66" charset="0"/>
        </a:defRPr>
      </a:lvl7pPr>
      <a:lvl8pPr marL="1371600" algn="ctr" rtl="0" fontAlgn="base">
        <a:spcBef>
          <a:spcPct val="0"/>
        </a:spcBef>
        <a:spcAft>
          <a:spcPct val="0"/>
        </a:spcAft>
        <a:defRPr sz="4400">
          <a:solidFill>
            <a:srgbClr val="3333CC"/>
          </a:solidFill>
          <a:latin typeface="Comic Sans MS" pitchFamily="66" charset="0"/>
        </a:defRPr>
      </a:lvl8pPr>
      <a:lvl9pPr marL="1828800" algn="ctr" rtl="0" fontAlgn="base">
        <a:spcBef>
          <a:spcPct val="0"/>
        </a:spcBef>
        <a:spcAft>
          <a:spcPct val="0"/>
        </a:spcAft>
        <a:defRPr sz="4400">
          <a:solidFill>
            <a:srgbClr val="3333CC"/>
          </a:solidFill>
          <a:latin typeface="Comic Sans MS" pitchFamily="66" charset="0"/>
        </a:defRPr>
      </a:lvl9pPr>
    </p:titleStyle>
    <p:bodyStyle>
      <a:lvl1pPr marL="342900" indent="-342900" algn="l" rtl="0" eaLnBrk="0" fontAlgn="base" hangingPunct="0">
        <a:spcBef>
          <a:spcPct val="20000"/>
        </a:spcBef>
        <a:spcAft>
          <a:spcPct val="0"/>
        </a:spcAft>
        <a:buFont typeface="Wingdings" pitchFamily="2" charset="2"/>
        <a:buChar char="q"/>
        <a:defRPr sz="3200">
          <a:solidFill>
            <a:schemeClr val="tx1"/>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7565" y="377687"/>
            <a:ext cx="11184835" cy="5748477"/>
          </a:xfrm>
        </p:spPr>
        <p:txBody>
          <a:bodyPr/>
          <a:lstStyle/>
          <a:p>
            <a:pPr marL="0" indent="0">
              <a:buNone/>
            </a:pPr>
            <a:r>
              <a:rPr lang="en-US" sz="3600" dirty="0">
                <a:solidFill>
                  <a:srgbClr val="FFC000"/>
                </a:solidFill>
                <a:latin typeface="Courier New" panose="02070309020205020404" pitchFamily="49" charset="0"/>
                <a:cs typeface="Courier New" panose="02070309020205020404" pitchFamily="49" charset="0"/>
              </a:rPr>
              <a:t>class</a:t>
            </a:r>
            <a:r>
              <a:rPr lang="en-US" sz="3600" dirty="0">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C</a:t>
            </a:r>
            <a:r>
              <a:rPr lang="en-US" sz="3600" dirty="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f</a:t>
            </a:r>
            <a:r>
              <a:rPr lang="en-US" sz="3600" dirty="0">
                <a:latin typeface="Courier New" panose="02070309020205020404" pitchFamily="49" charset="0"/>
                <a:cs typeface="Courier New" panose="02070309020205020404" pitchFamily="49" charset="0"/>
              </a:rPr>
              <a:t>(c):</a:t>
            </a:r>
          </a:p>
          <a:p>
            <a:pPr marL="0" indent="0">
              <a:buNone/>
            </a:pPr>
            <a:r>
              <a:rPr lang="en-US" sz="3600" dirty="0">
                <a:latin typeface="Courier New" panose="02070309020205020404" pitchFamily="49" charset="0"/>
                <a:cs typeface="Courier New" panose="02070309020205020404" pitchFamily="49" charset="0"/>
              </a:rPr>
              <a:t>        </a:t>
            </a:r>
            <a:r>
              <a:rPr lang="en-US" sz="3600" dirty="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g</a:t>
            </a:r>
            <a:r>
              <a:rPr lang="en-US" sz="3600" dirty="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h</a:t>
            </a:r>
            <a:r>
              <a:rPr lang="en-US" sz="3600" dirty="0">
                <a:latin typeface="Courier New" panose="02070309020205020404" pitchFamily="49" charset="0"/>
                <a:cs typeface="Courier New" panose="02070309020205020404" pitchFamily="49" charset="0"/>
              </a:rPr>
              <a:t>(self):</a:t>
            </a:r>
          </a:p>
          <a:p>
            <a:pPr marL="0" indent="0">
              <a:buNone/>
            </a:pPr>
            <a:r>
              <a:rPr lang="en-US" sz="3600" dirty="0">
                <a:latin typeface="Courier New" panose="02070309020205020404" pitchFamily="49" charset="0"/>
                <a:cs typeface="Courier New" panose="02070309020205020404" pitchFamily="49" charset="0"/>
              </a:rPr>
              <a:t>        </a:t>
            </a:r>
            <a:r>
              <a:rPr lang="en-US" sz="3600" dirty="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latin typeface="Courier New" panose="02070309020205020404" pitchFamily="49" charset="0"/>
                <a:cs typeface="Courier New" panose="02070309020205020404" pitchFamily="49" charset="0"/>
              </a:rPr>
              <a:t>    f = </a:t>
            </a:r>
            <a:r>
              <a:rPr lang="en-US" sz="3600" dirty="0" err="1">
                <a:solidFill>
                  <a:srgbClr val="7030A0"/>
                </a:solidFill>
                <a:latin typeface="Courier New" panose="02070309020205020404" pitchFamily="49" charset="0"/>
                <a:cs typeface="Courier New" panose="02070309020205020404" pitchFamily="49" charset="0"/>
              </a:rPr>
              <a:t>classmethod</a:t>
            </a:r>
            <a:r>
              <a:rPr lang="en-US" sz="3600" dirty="0">
                <a:latin typeface="Courier New" panose="02070309020205020404" pitchFamily="49" charset="0"/>
                <a:cs typeface="Courier New" panose="02070309020205020404" pitchFamily="49" charset="0"/>
              </a:rPr>
              <a:t>(f)</a:t>
            </a:r>
          </a:p>
          <a:p>
            <a:pPr marL="0" indent="0">
              <a:buNone/>
            </a:pPr>
            <a:r>
              <a:rPr lang="en-US" sz="3600" dirty="0">
                <a:latin typeface="Courier New" panose="02070309020205020404" pitchFamily="49" charset="0"/>
                <a:cs typeface="Courier New" panose="02070309020205020404" pitchFamily="49" charset="0"/>
              </a:rPr>
              <a:t>    g = </a:t>
            </a:r>
            <a:r>
              <a:rPr lang="en-US" sz="3600" dirty="0" err="1">
                <a:solidFill>
                  <a:srgbClr val="7030A0"/>
                </a:solidFill>
                <a:latin typeface="Courier New" panose="02070309020205020404" pitchFamily="49" charset="0"/>
                <a:cs typeface="Courier New" panose="02070309020205020404" pitchFamily="49" charset="0"/>
              </a:rPr>
              <a:t>staticmethod</a:t>
            </a:r>
            <a:r>
              <a:rPr lang="en-US" sz="3600" dirty="0">
                <a:latin typeface="Courier New" panose="02070309020205020404" pitchFamily="49" charset="0"/>
                <a:cs typeface="Courier New" panose="02070309020205020404" pitchFamily="49" charset="0"/>
              </a:rPr>
              <a:t>(g)</a:t>
            </a:r>
            <a:endParaRPr lang="fr-FR"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884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701"/>
                            </p:stCondLst>
                            <p:childTnLst>
                              <p:par>
                                <p:cTn id="12" presetID="1" presetClass="entr" presetSubtype="0" fill="hold" nodeType="afterEffect">
                                  <p:stCondLst>
                                    <p:cond delay="0"/>
                                  </p:stCondLst>
                                  <p:iterate type="lt">
                                    <p:tmAbs val="100"/>
                                  </p:iterate>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iterate type="lt">
                                    <p:tmAbs val="100"/>
                                  </p:iterate>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par>
                          <p:cTn id="18" fill="hold">
                            <p:stCondLst>
                              <p:cond delay="601"/>
                            </p:stCondLst>
                            <p:childTnLst>
                              <p:par>
                                <p:cTn id="19" presetID="1" presetClass="entr" presetSubtype="0" fill="hold" nodeType="afterEffect">
                                  <p:stCondLst>
                                    <p:cond delay="0"/>
                                  </p:stCondLst>
                                  <p:iterate type="lt">
                                    <p:tmAbs val="100"/>
                                  </p:iterate>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iterate type="lt">
                                    <p:tmAbs val="100"/>
                                  </p:iterate>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par>
                          <p:cTn id="25" fill="hold">
                            <p:stCondLst>
                              <p:cond delay="1001"/>
                            </p:stCondLst>
                            <p:childTnLst>
                              <p:par>
                                <p:cTn id="26" presetID="1" presetClass="entr" presetSubtype="0" fill="hold" nodeType="afterEffect">
                                  <p:stCondLst>
                                    <p:cond delay="0"/>
                                  </p:stCondLst>
                                  <p:iterate type="lt">
                                    <p:tmAbs val="100"/>
                                  </p:iterate>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iterate type="lt">
                                    <p:tmAbs val="100"/>
                                  </p:iterate>
                                  <p:childTnLst>
                                    <p:set>
                                      <p:cBhvr>
                                        <p:cTn id="3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iterate type="lt">
                                    <p:tmAbs val="100"/>
                                  </p:iterate>
                                  <p:childTnLst>
                                    <p:set>
                                      <p:cBhvr>
                                        <p:cTn id="3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7565" y="377687"/>
            <a:ext cx="11184835" cy="5748477"/>
          </a:xfrm>
        </p:spPr>
        <p:txBody>
          <a:bodyPr/>
          <a:lstStyle/>
          <a:p>
            <a:pPr marL="0" indent="0">
              <a:buNone/>
            </a:pPr>
            <a:r>
              <a:rPr lang="en-US" sz="3600" dirty="0">
                <a:solidFill>
                  <a:srgbClr val="FFC000"/>
                </a:solidFill>
                <a:latin typeface="Courier New" panose="02070309020205020404" pitchFamily="49" charset="0"/>
                <a:cs typeface="Courier New" panose="02070309020205020404" pitchFamily="49" charset="0"/>
              </a:rPr>
              <a:t>class</a:t>
            </a:r>
            <a:r>
              <a:rPr lang="en-US" sz="3600" dirty="0">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C</a:t>
            </a:r>
            <a:r>
              <a:rPr lang="en-US" sz="3600" dirty="0" smtClean="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   @</a:t>
            </a:r>
            <a:r>
              <a:rPr lang="en-US" sz="3600" dirty="0" err="1">
                <a:solidFill>
                  <a:srgbClr val="7030A0"/>
                </a:solidFill>
                <a:latin typeface="Courier New" panose="02070309020205020404" pitchFamily="49" charset="0"/>
                <a:cs typeface="Courier New" panose="02070309020205020404" pitchFamily="49" charset="0"/>
              </a:rPr>
              <a:t>classmethod</a:t>
            </a:r>
            <a:endParaRPr lang="en-US" sz="3600" dirty="0">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f</a:t>
            </a:r>
            <a:r>
              <a:rPr lang="en-US" sz="3600" dirty="0">
                <a:latin typeface="Courier New" panose="02070309020205020404" pitchFamily="49" charset="0"/>
                <a:cs typeface="Courier New" panose="02070309020205020404" pitchFamily="49" charset="0"/>
              </a:rPr>
              <a:t>(c):</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solidFill>
                  <a:srgbClr val="FFC000"/>
                </a:solidFill>
                <a:latin typeface="Courier New" panose="02070309020205020404" pitchFamily="49" charset="0"/>
                <a:cs typeface="Courier New" panose="02070309020205020404" pitchFamily="49" charset="0"/>
              </a:rPr>
              <a:t> </a:t>
            </a:r>
            <a:r>
              <a:rPr lang="en-US" sz="3600" dirty="0" smtClean="0">
                <a:solidFill>
                  <a:srgbClr val="FFC000"/>
                </a:solidFill>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a:t>
            </a:r>
            <a:r>
              <a:rPr lang="en-US" sz="3600" dirty="0" err="1">
                <a:solidFill>
                  <a:srgbClr val="7030A0"/>
                </a:solidFill>
                <a:latin typeface="Courier New" panose="02070309020205020404" pitchFamily="49" charset="0"/>
                <a:cs typeface="Courier New" panose="02070309020205020404" pitchFamily="49" charset="0"/>
              </a:rPr>
              <a:t>staticmethod</a:t>
            </a:r>
            <a:endParaRPr lang="en-US" sz="3600" dirty="0">
              <a:solidFill>
                <a:srgbClr val="FFC000"/>
              </a:solidFill>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g</a:t>
            </a:r>
            <a:r>
              <a:rPr lang="en-US" sz="3600" dirty="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h</a:t>
            </a:r>
            <a:r>
              <a:rPr lang="en-US" sz="3600" dirty="0">
                <a:latin typeface="Courier New" panose="02070309020205020404" pitchFamily="49" charset="0"/>
                <a:cs typeface="Courier New" panose="02070309020205020404" pitchFamily="49" charset="0"/>
              </a:rPr>
              <a:t>(self):</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solidFill>
                  <a:srgbClr val="FFC000"/>
                </a:solidFill>
                <a:latin typeface="Courier New" panose="02070309020205020404" pitchFamily="49" charset="0"/>
                <a:cs typeface="Courier New" panose="02070309020205020404" pitchFamily="49" charset="0"/>
              </a:rPr>
              <a:t>pass</a:t>
            </a:r>
            <a:endParaRPr lang="en-US" sz="3600" dirty="0">
              <a:solidFill>
                <a:srgbClr val="FFC000"/>
              </a:solidFill>
              <a:latin typeface="Courier New" panose="02070309020205020404" pitchFamily="49" charset="0"/>
              <a:cs typeface="Courier New" panose="02070309020205020404" pitchFamily="49" charset="0"/>
            </a:endParaRPr>
          </a:p>
        </p:txBody>
      </p:sp>
      <p:sp>
        <p:nvSpPr>
          <p:cNvPr id="2" name="Rectangle 1"/>
          <p:cNvSpPr/>
          <p:nvPr/>
        </p:nvSpPr>
        <p:spPr bwMode="auto">
          <a:xfrm>
            <a:off x="1371600" y="1005840"/>
            <a:ext cx="3825240" cy="685800"/>
          </a:xfrm>
          <a:prstGeom prst="rect">
            <a:avLst/>
          </a:prstGeom>
          <a:noFill/>
          <a:ln w="38100" cap="flat" cmpd="sng" algn="ctr">
            <a:solidFill>
              <a:srgbClr val="FF0000"/>
            </a:solidFill>
            <a:prstDash val="solid"/>
            <a:round/>
            <a:headEnd type="none" w="med" len="med"/>
            <a:tailEnd type="triangle" w="lg" len="lg"/>
          </a:ln>
          <a:effectLst/>
        </p:spPr>
        <p:txBody>
          <a:bodyPr rtlCol="0" anchor="ctr"/>
          <a:lstStyle/>
          <a:p>
            <a:pPr algn="ctr"/>
            <a:endParaRPr lang="fr-FR"/>
          </a:p>
        </p:txBody>
      </p:sp>
      <p:sp>
        <p:nvSpPr>
          <p:cNvPr id="4" name="Rectangle 3"/>
          <p:cNvSpPr/>
          <p:nvPr/>
        </p:nvSpPr>
        <p:spPr bwMode="auto">
          <a:xfrm>
            <a:off x="1371600" y="2985225"/>
            <a:ext cx="3825240" cy="685800"/>
          </a:xfrm>
          <a:prstGeom prst="rect">
            <a:avLst/>
          </a:prstGeom>
          <a:noFill/>
          <a:ln w="38100" cap="flat" cmpd="sng" algn="ctr">
            <a:solidFill>
              <a:srgbClr val="FF0000"/>
            </a:solidFill>
            <a:prstDash val="solid"/>
            <a:round/>
            <a:headEnd type="none" w="med" len="med"/>
            <a:tailEnd type="triangle" w="lg" len="lg"/>
          </a:ln>
          <a:effectLst/>
        </p:spPr>
        <p:txBody>
          <a:bodyPr rtlCol="0" anchor="ctr"/>
          <a:lstStyle/>
          <a:p>
            <a:pPr algn="ctr"/>
            <a:endParaRPr lang="fr-FR"/>
          </a:p>
        </p:txBody>
      </p:sp>
    </p:spTree>
    <p:extLst>
      <p:ext uri="{BB962C8B-B14F-4D97-AF65-F5344CB8AC3E}">
        <p14:creationId xmlns:p14="http://schemas.microsoft.com/office/powerpoint/2010/main" val="164099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701"/>
                            </p:stCondLst>
                            <p:childTnLst>
                              <p:par>
                                <p:cTn id="12" presetID="1" presetClass="entr" presetSubtype="0" fill="hold" nodeType="afterEffect">
                                  <p:stCondLst>
                                    <p:cond delay="0"/>
                                  </p:stCondLst>
                                  <p:iterate type="lt">
                                    <p:tmAbs val="100"/>
                                  </p:iterate>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iterate type="lt">
                                    <p:tmAbs val="100"/>
                                  </p:iterate>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iterate type="lt">
                                    <p:tmAbs val="100"/>
                                  </p:iterate>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par>
                          <p:cTn id="22" fill="hold">
                            <p:stCondLst>
                              <p:cond delay="601"/>
                            </p:stCondLst>
                            <p:childTnLst>
                              <p:par>
                                <p:cTn id="23" presetID="1" presetClass="entr" presetSubtype="0" fill="hold" nodeType="afterEffect">
                                  <p:stCondLst>
                                    <p:cond delay="0"/>
                                  </p:stCondLst>
                                  <p:iterate type="lt">
                                    <p:tmAbs val="100"/>
                                  </p:iterate>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iterate type="lt">
                                    <p:tmAbs val="100"/>
                                  </p:iterate>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iterate type="lt">
                                    <p:tmAbs val="100"/>
                                  </p:iterate>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par>
                          <p:cTn id="33" fill="hold">
                            <p:stCondLst>
                              <p:cond delay="1001"/>
                            </p:stCondLst>
                            <p:childTnLst>
                              <p:par>
                                <p:cTn id="34" presetID="1" presetClass="entr" presetSubtype="0" fill="hold" nodeType="afterEffect">
                                  <p:stCondLst>
                                    <p:cond delay="0"/>
                                  </p:stCondLst>
                                  <p:iterate type="lt">
                                    <p:tmAbs val="100"/>
                                  </p:iterate>
                                  <p:childTnLst>
                                    <p:set>
                                      <p:cBhvr>
                                        <p:cTn id="3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9600" y="548641"/>
            <a:ext cx="10972800" cy="5577524"/>
          </a:xfrm>
        </p:spPr>
        <p:txBody>
          <a:bodyPr/>
          <a:lstStyle/>
          <a:p>
            <a:pPr marL="0" indent="0">
              <a:buNone/>
            </a:pPr>
            <a:r>
              <a:rPr lang="fr-FR" sz="3600" dirty="0" smtClean="0">
                <a:latin typeface="Courier New" panose="02070309020205020404" pitchFamily="49" charset="0"/>
                <a:cs typeface="Courier New" panose="02070309020205020404" pitchFamily="49" charset="0"/>
              </a:rPr>
              <a:t>@</a:t>
            </a:r>
            <a:r>
              <a:rPr lang="fr-FR" sz="3600" dirty="0" err="1" smtClean="0">
                <a:latin typeface="Courier New" panose="02070309020205020404" pitchFamily="49" charset="0"/>
                <a:cs typeface="Courier New" panose="02070309020205020404" pitchFamily="49" charset="0"/>
              </a:rPr>
              <a:t>decorateur</a:t>
            </a:r>
            <a:endParaRPr lang="fr-FR" sz="3600" dirty="0" smtClean="0">
              <a:latin typeface="Courier New" panose="02070309020205020404" pitchFamily="49" charset="0"/>
              <a:cs typeface="Courier New" panose="02070309020205020404" pitchFamily="49" charset="0"/>
            </a:endParaRPr>
          </a:p>
          <a:p>
            <a:pPr marL="0" indent="0">
              <a:buNone/>
            </a:pPr>
            <a:r>
              <a:rPr lang="fr-FR" sz="3600" dirty="0" err="1" smtClean="0">
                <a:latin typeface="Courier New" panose="02070309020205020404" pitchFamily="49" charset="0"/>
                <a:cs typeface="Courier New" panose="02070309020205020404" pitchFamily="49" charset="0"/>
              </a:rPr>
              <a:t>def</a:t>
            </a:r>
            <a:r>
              <a:rPr lang="fr-FR" sz="3600" dirty="0" smtClean="0">
                <a:latin typeface="Courier New" panose="02070309020205020404" pitchFamily="49" charset="0"/>
                <a:cs typeface="Courier New" panose="02070309020205020404" pitchFamily="49" charset="0"/>
              </a:rPr>
              <a:t> f():</a:t>
            </a:r>
          </a:p>
          <a:p>
            <a:pPr marL="0" indent="0">
              <a:buNone/>
            </a:pP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pass</a:t>
            </a:r>
            <a:endParaRPr lang="fr-FR" sz="3600" dirty="0" smtClean="0">
              <a:latin typeface="Courier New" panose="02070309020205020404" pitchFamily="49" charset="0"/>
              <a:cs typeface="Courier New" panose="02070309020205020404" pitchFamily="49" charset="0"/>
            </a:endParaRPr>
          </a:p>
          <a:p>
            <a:pPr marL="0" indent="0">
              <a:buNone/>
            </a:pPr>
            <a:endParaRPr lang="fr-FR" sz="3600" dirty="0">
              <a:latin typeface="Courier New" panose="02070309020205020404" pitchFamily="49" charset="0"/>
              <a:cs typeface="Courier New" panose="02070309020205020404" pitchFamily="49" charset="0"/>
            </a:endParaRPr>
          </a:p>
          <a:p>
            <a:pPr marL="0" indent="0">
              <a:buNone/>
            </a:pPr>
            <a:r>
              <a:rPr lang="fr-FR" sz="3600" dirty="0" smtClean="0">
                <a:cs typeface="Courier New" panose="02070309020205020404" pitchFamily="49" charset="0"/>
              </a:rPr>
              <a:t>C’est équivalent à </a:t>
            </a:r>
          </a:p>
          <a:p>
            <a:pPr marL="0" indent="0">
              <a:buNone/>
            </a:pPr>
            <a:endParaRPr lang="fr-FR" sz="3600" dirty="0" smtClean="0">
              <a:latin typeface="Courier New" panose="02070309020205020404" pitchFamily="49" charset="0"/>
              <a:cs typeface="Courier New" panose="02070309020205020404" pitchFamily="49" charset="0"/>
            </a:endParaRPr>
          </a:p>
          <a:p>
            <a:pPr marL="0" indent="0">
              <a:buNone/>
            </a:pPr>
            <a:r>
              <a:rPr lang="fr-FR" sz="3600" dirty="0" err="1" smtClean="0">
                <a:latin typeface="Courier New" panose="02070309020205020404" pitchFamily="49" charset="0"/>
                <a:cs typeface="Courier New" panose="02070309020205020404" pitchFamily="49" charset="0"/>
              </a:rPr>
              <a:t>def</a:t>
            </a:r>
            <a:r>
              <a:rPr lang="fr-FR" sz="3600" dirty="0" smtClean="0">
                <a:latin typeface="Courier New" panose="02070309020205020404" pitchFamily="49" charset="0"/>
                <a:cs typeface="Courier New" panose="02070309020205020404" pitchFamily="49" charset="0"/>
              </a:rPr>
              <a:t> f():</a:t>
            </a:r>
          </a:p>
          <a:p>
            <a:pPr marL="0" indent="0">
              <a:buNone/>
            </a:pP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pass</a:t>
            </a:r>
            <a:endParaRPr lang="fr-FR" sz="3600" dirty="0" smtClean="0">
              <a:latin typeface="Courier New" panose="02070309020205020404" pitchFamily="49" charset="0"/>
              <a:cs typeface="Courier New" panose="02070309020205020404" pitchFamily="49" charset="0"/>
            </a:endParaRPr>
          </a:p>
          <a:p>
            <a:pPr marL="0" indent="0">
              <a:buNone/>
            </a:pPr>
            <a:r>
              <a:rPr lang="fr-FR" sz="3600" dirty="0" smtClean="0">
                <a:latin typeface="Courier New" panose="02070309020205020404" pitchFamily="49" charset="0"/>
                <a:cs typeface="Courier New" panose="02070309020205020404" pitchFamily="49" charset="0"/>
              </a:rPr>
              <a:t>f = </a:t>
            </a:r>
            <a:r>
              <a:rPr lang="fr-FR" sz="3600" dirty="0" err="1" smtClean="0">
                <a:latin typeface="Courier New" panose="02070309020205020404" pitchFamily="49" charset="0"/>
                <a:cs typeface="Courier New" panose="02070309020205020404" pitchFamily="49" charset="0"/>
              </a:rPr>
              <a:t>decorateur</a:t>
            </a:r>
            <a:r>
              <a:rPr lang="fr-FR" sz="3600" dirty="0" smtClean="0">
                <a:latin typeface="Courier New" panose="02070309020205020404" pitchFamily="49" charset="0"/>
                <a:cs typeface="Courier New" panose="02070309020205020404" pitchFamily="49" charset="0"/>
              </a:rPr>
              <a:t>(f)</a:t>
            </a:r>
            <a:endParaRPr lang="fr-FR"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9570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Effect transition="in" filter="fade">
                                      <p:cBhvr>
                                        <p:cTn id="11" dur="500"/>
                                        <p:tgtEl>
                                          <p:spTgt spid="3">
                                            <p:txEl>
                                              <p:pRg st="6" end="6"/>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Effect transition="in" filter="fade">
                                      <p:cBhvr>
                                        <p:cTn id="14" dur="500"/>
                                        <p:tgtEl>
                                          <p:spTgt spid="3">
                                            <p:txEl>
                                              <p:pRg st="7" end="7"/>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9600" y="548641"/>
            <a:ext cx="10826044" cy="5997438"/>
          </a:xfrm>
        </p:spPr>
        <p:txBody>
          <a:bodyPr/>
          <a:lstStyle/>
          <a:p>
            <a:pPr marL="0" indent="0">
              <a:buNone/>
            </a:pPr>
            <a:r>
              <a:rPr lang="fr-FR" sz="4400" dirty="0">
                <a:cs typeface="Courier New" panose="02070309020205020404" pitchFamily="49" charset="0"/>
              </a:rPr>
              <a:t>C</a:t>
            </a:r>
            <a:r>
              <a:rPr lang="fr-FR" sz="4400" dirty="0" smtClean="0">
                <a:cs typeface="Courier New" panose="02070309020205020404" pitchFamily="49" charset="0"/>
              </a:rPr>
              <a:t>’est </a:t>
            </a:r>
            <a:r>
              <a:rPr lang="fr-FR" sz="4400" dirty="0">
                <a:cs typeface="Courier New" panose="02070309020205020404" pitchFamily="49" charset="0"/>
              </a:rPr>
              <a:t>quoi un </a:t>
            </a:r>
            <a:r>
              <a:rPr lang="fr-FR" sz="4400" i="1" dirty="0" err="1">
                <a:cs typeface="Courier New" panose="02070309020205020404" pitchFamily="49" charset="0"/>
              </a:rPr>
              <a:t>callable</a:t>
            </a:r>
            <a:r>
              <a:rPr lang="fr-FR" sz="4400" dirty="0">
                <a:cs typeface="Courier New" panose="02070309020205020404" pitchFamily="49" charset="0"/>
              </a:rPr>
              <a:t> ?</a:t>
            </a:r>
          </a:p>
          <a:p>
            <a:pPr marL="0" indent="0">
              <a:buNone/>
            </a:pPr>
            <a:r>
              <a:rPr lang="fr-FR" sz="4000" dirty="0">
                <a:cs typeface="Courier New" panose="02070309020205020404" pitchFamily="49" charset="0"/>
              </a:rPr>
              <a:t>C’est un objet </a:t>
            </a:r>
            <a:r>
              <a:rPr lang="fr-FR" sz="4000" dirty="0">
                <a:latin typeface="Courier New" panose="02070309020205020404" pitchFamily="49" charset="0"/>
                <a:cs typeface="Courier New" panose="02070309020205020404" pitchFamily="49" charset="0"/>
              </a:rPr>
              <a:t>O</a:t>
            </a:r>
            <a:r>
              <a:rPr lang="fr-FR" sz="4000" dirty="0">
                <a:cs typeface="Courier New" panose="02070309020205020404" pitchFamily="49" charset="0"/>
              </a:rPr>
              <a:t> que l’on peut appeler avec </a:t>
            </a:r>
            <a:r>
              <a:rPr lang="fr-FR" sz="4000" dirty="0">
                <a:latin typeface="Courier New" panose="02070309020205020404" pitchFamily="49" charset="0"/>
                <a:cs typeface="Courier New" panose="02070309020205020404" pitchFamily="49" charset="0"/>
              </a:rPr>
              <a:t>O()</a:t>
            </a:r>
          </a:p>
          <a:p>
            <a:pPr lvl="1">
              <a:buFont typeface="Arial" panose="020B0604020202020204" pitchFamily="34" charset="0"/>
              <a:buChar char="•"/>
            </a:pPr>
            <a:r>
              <a:rPr lang="fr-FR" sz="3600" dirty="0" smtClean="0">
                <a:cs typeface="Courier New" panose="02070309020205020404" pitchFamily="49" charset="0"/>
              </a:rPr>
              <a:t>fonction </a:t>
            </a:r>
            <a:r>
              <a:rPr lang="fr-FR" sz="3600" dirty="0">
                <a:cs typeface="Courier New" panose="02070309020205020404" pitchFamily="49" charset="0"/>
              </a:rPr>
              <a:t>ou </a:t>
            </a:r>
            <a:r>
              <a:rPr lang="fr-FR" sz="3600" dirty="0" smtClean="0">
                <a:cs typeface="Courier New" panose="02070309020205020404" pitchFamily="49" charset="0"/>
              </a:rPr>
              <a:t>classe </a:t>
            </a:r>
            <a:r>
              <a:rPr lang="fr-FR" sz="3600" dirty="0">
                <a:cs typeface="Courier New" panose="02070309020205020404" pitchFamily="49" charset="0"/>
              </a:rPr>
              <a:t>qui implémente </a:t>
            </a:r>
            <a:r>
              <a:rPr lang="fr-FR" sz="3600" dirty="0">
                <a:latin typeface="Courier New" panose="02070309020205020404" pitchFamily="49" charset="0"/>
                <a:cs typeface="Courier New" panose="02070309020205020404" pitchFamily="49" charset="0"/>
              </a:rPr>
              <a:t>__call__</a:t>
            </a:r>
            <a:endParaRPr lang="fr-FR" dirty="0">
              <a:latin typeface="Courier New" panose="02070309020205020404" pitchFamily="49" charset="0"/>
              <a:cs typeface="Courier New" panose="02070309020205020404" pitchFamily="49" charset="0"/>
            </a:endParaRPr>
          </a:p>
          <a:p>
            <a:pPr marL="0" indent="0">
              <a:buNone/>
            </a:pPr>
            <a:r>
              <a:rPr lang="fr-FR" sz="4400" dirty="0" smtClean="0">
                <a:cs typeface="Courier New" panose="02070309020205020404" pitchFamily="49" charset="0"/>
              </a:rPr>
              <a:t>C’est quoi un décorateur ?</a:t>
            </a:r>
          </a:p>
          <a:p>
            <a:pPr marL="0" indent="0">
              <a:buNone/>
            </a:pPr>
            <a:r>
              <a:rPr lang="fr-FR" sz="4000" dirty="0" smtClean="0">
                <a:latin typeface="Courier New" panose="02070309020205020404" pitchFamily="49" charset="0"/>
                <a:cs typeface="Courier New" panose="02070309020205020404" pitchFamily="49" charset="0"/>
              </a:rPr>
              <a:t>f(a, b) &lt;=&gt; </a:t>
            </a:r>
            <a:endParaRPr lang="fr-FR" sz="4000" dirty="0">
              <a:latin typeface="Courier New" panose="02070309020205020404" pitchFamily="49" charset="0"/>
              <a:cs typeface="Courier New" panose="02070309020205020404" pitchFamily="49" charset="0"/>
            </a:endParaRPr>
          </a:p>
          <a:p>
            <a:pPr marL="0" indent="0">
              <a:buNone/>
            </a:pPr>
            <a:endParaRPr lang="fr-FR" sz="4000" dirty="0">
              <a:solidFill>
                <a:srgbClr val="3333CC"/>
              </a:solidFill>
              <a:cs typeface="Courier New" panose="02070309020205020404" pitchFamily="49" charset="0"/>
            </a:endParaRPr>
          </a:p>
          <a:p>
            <a:pPr marL="0" indent="0">
              <a:buNone/>
            </a:pPr>
            <a:endParaRPr lang="fr-FR" sz="4000" dirty="0" smtClean="0">
              <a:solidFill>
                <a:srgbClr val="3333CC"/>
              </a:solidFill>
              <a:cs typeface="Courier New" panose="02070309020205020404" pitchFamily="49" charset="0"/>
            </a:endParaRPr>
          </a:p>
          <a:p>
            <a:pPr marL="0" indent="0">
              <a:buNone/>
            </a:pPr>
            <a:endParaRPr lang="fr-FR" sz="4000" dirty="0">
              <a:solidFill>
                <a:srgbClr val="3333CC"/>
              </a:solidFill>
              <a:cs typeface="Courier New" panose="02070309020205020404" pitchFamily="49" charset="0"/>
            </a:endParaRPr>
          </a:p>
          <a:p>
            <a:pPr marL="0" indent="0">
              <a:buNone/>
            </a:pPr>
            <a:endParaRPr lang="fr-FR" sz="4000" dirty="0" smtClean="0">
              <a:solidFill>
                <a:srgbClr val="3333CC"/>
              </a:solidFill>
              <a:cs typeface="Courier New" panose="02070309020205020404" pitchFamily="49" charset="0"/>
            </a:endParaRPr>
          </a:p>
        </p:txBody>
      </p:sp>
      <p:sp>
        <p:nvSpPr>
          <p:cNvPr id="5" name="Accolade fermante 4"/>
          <p:cNvSpPr/>
          <p:nvPr/>
        </p:nvSpPr>
        <p:spPr bwMode="auto">
          <a:xfrm rot="5400000">
            <a:off x="2392601" y="3112156"/>
            <a:ext cx="521910" cy="3850849"/>
          </a:xfrm>
          <a:prstGeom prst="rightBrace">
            <a:avLst/>
          </a:prstGeom>
          <a:noFill/>
          <a:ln w="38100" cap="flat" cmpd="sng" algn="ctr">
            <a:solidFill>
              <a:srgbClr val="FF0000"/>
            </a:solidFill>
            <a:prstDash val="solid"/>
            <a:round/>
            <a:headEnd type="none" w="med" len="med"/>
            <a:tailEnd type="none" w="lg" len="lg"/>
          </a:ln>
          <a:effectLst/>
        </p:spPr>
        <p:txBody>
          <a:bodyPr rtlCol="0" anchor="ctr"/>
          <a:lstStyle/>
          <a:p>
            <a:pPr algn="ctr"/>
            <a:endParaRPr lang="fr-FR">
              <a:solidFill>
                <a:srgbClr val="FF0000"/>
              </a:solidFill>
            </a:endParaRPr>
          </a:p>
        </p:txBody>
      </p:sp>
      <p:sp>
        <p:nvSpPr>
          <p:cNvPr id="6" name="ZoneTexte 5"/>
          <p:cNvSpPr txBox="1"/>
          <p:nvPr/>
        </p:nvSpPr>
        <p:spPr>
          <a:xfrm>
            <a:off x="2653556" y="6012488"/>
            <a:ext cx="3443781" cy="707886"/>
          </a:xfrm>
          <a:prstGeom prst="rect">
            <a:avLst/>
          </a:prstGeom>
          <a:noFill/>
        </p:spPr>
        <p:txBody>
          <a:bodyPr wrap="square" rtlCol="0">
            <a:spAutoFit/>
          </a:bodyPr>
          <a:lstStyle/>
          <a:p>
            <a:r>
              <a:rPr lang="fr-FR" sz="4000" dirty="0" smtClean="0">
                <a:solidFill>
                  <a:srgbClr val="FF0000"/>
                </a:solidFill>
                <a:latin typeface="Courier New" panose="02070309020205020404" pitchFamily="49" charset="0"/>
                <a:cs typeface="Courier New" panose="02070309020205020404" pitchFamily="49" charset="0"/>
              </a:rPr>
              <a:t>O</a:t>
            </a:r>
            <a:r>
              <a:rPr lang="fr-FR" sz="4000" dirty="0" smtClean="0">
                <a:solidFill>
                  <a:srgbClr val="00B050"/>
                </a:solidFill>
                <a:latin typeface="Courier New" panose="02070309020205020404" pitchFamily="49" charset="0"/>
                <a:cs typeface="Courier New" panose="02070309020205020404" pitchFamily="49" charset="0"/>
              </a:rPr>
              <a:t>(a, b)</a:t>
            </a:r>
            <a:endParaRPr lang="fr-FR" sz="4000" dirty="0">
              <a:solidFill>
                <a:srgbClr val="00B050"/>
              </a:solidFill>
              <a:latin typeface="Courier New" panose="02070309020205020404" pitchFamily="49" charset="0"/>
              <a:cs typeface="Courier New" panose="02070309020205020404" pitchFamily="49" charset="0"/>
            </a:endParaRPr>
          </a:p>
        </p:txBody>
      </p:sp>
      <p:sp>
        <p:nvSpPr>
          <p:cNvPr id="7" name="Accolade fermante 6"/>
          <p:cNvSpPr/>
          <p:nvPr/>
        </p:nvSpPr>
        <p:spPr bwMode="auto">
          <a:xfrm rot="5400000">
            <a:off x="5336180" y="4296643"/>
            <a:ext cx="521910" cy="1485825"/>
          </a:xfrm>
          <a:prstGeom prst="rightBrace">
            <a:avLst/>
          </a:prstGeom>
          <a:noFill/>
          <a:ln w="38100" cap="flat" cmpd="sng" algn="ctr">
            <a:solidFill>
              <a:srgbClr val="00B050"/>
            </a:solidFill>
            <a:prstDash val="solid"/>
            <a:round/>
            <a:headEnd type="none" w="med" len="med"/>
            <a:tailEnd type="none" w="lg" len="lg"/>
          </a:ln>
          <a:effectLst/>
        </p:spPr>
        <p:txBody>
          <a:bodyPr rtlCol="0" anchor="ctr"/>
          <a:lstStyle/>
          <a:p>
            <a:pPr algn="ctr"/>
            <a:endParaRPr lang="fr-FR"/>
          </a:p>
        </p:txBody>
      </p:sp>
      <p:cxnSp>
        <p:nvCxnSpPr>
          <p:cNvPr id="9" name="Connecteur droit avec flèche 8"/>
          <p:cNvCxnSpPr/>
          <p:nvPr/>
        </p:nvCxnSpPr>
        <p:spPr bwMode="auto">
          <a:xfrm>
            <a:off x="2750181" y="5422710"/>
            <a:ext cx="124178" cy="722489"/>
          </a:xfrm>
          <a:prstGeom prst="straightConnector1">
            <a:avLst/>
          </a:prstGeom>
          <a:noFill/>
          <a:ln w="38100" cap="flat" cmpd="sng" algn="ctr">
            <a:solidFill>
              <a:schemeClr val="tx1"/>
            </a:solidFill>
            <a:prstDash val="solid"/>
            <a:round/>
            <a:headEnd type="none" w="med" len="med"/>
            <a:tailEnd type="triangle" w="lg" len="lg"/>
          </a:ln>
          <a:effectLst/>
        </p:spPr>
      </p:cxnSp>
      <p:cxnSp>
        <p:nvCxnSpPr>
          <p:cNvPr id="12" name="Connecteur droit avec flèche 11"/>
          <p:cNvCxnSpPr/>
          <p:nvPr/>
        </p:nvCxnSpPr>
        <p:spPr bwMode="auto">
          <a:xfrm flipH="1">
            <a:off x="4116137" y="5329543"/>
            <a:ext cx="1343378" cy="815656"/>
          </a:xfrm>
          <a:prstGeom prst="straightConnector1">
            <a:avLst/>
          </a:prstGeom>
          <a:noFill/>
          <a:ln w="38100" cap="flat" cmpd="sng" algn="ctr">
            <a:solidFill>
              <a:schemeClr val="tx1"/>
            </a:solidFill>
            <a:prstDash val="solid"/>
            <a:round/>
            <a:headEnd type="none" w="med" len="med"/>
            <a:tailEnd type="triangle" w="lg" len="lg"/>
          </a:ln>
          <a:effectLst/>
        </p:spPr>
      </p:cxnSp>
      <p:sp>
        <p:nvSpPr>
          <p:cNvPr id="17" name="ZoneTexte 16"/>
          <p:cNvSpPr txBox="1"/>
          <p:nvPr/>
        </p:nvSpPr>
        <p:spPr>
          <a:xfrm>
            <a:off x="609600" y="4164293"/>
            <a:ext cx="6170714" cy="707886"/>
          </a:xfrm>
          <a:prstGeom prst="rect">
            <a:avLst/>
          </a:prstGeom>
          <a:noFill/>
        </p:spPr>
        <p:txBody>
          <a:bodyPr wrap="square" rtlCol="0">
            <a:spAutoFit/>
          </a:bodyPr>
          <a:lstStyle/>
          <a:p>
            <a:pPr marL="0" indent="0">
              <a:buNone/>
            </a:pPr>
            <a:r>
              <a:rPr lang="fr-FR" sz="4000" dirty="0" err="1">
                <a:latin typeface="Courier New" panose="02070309020205020404" pitchFamily="49" charset="0"/>
                <a:cs typeface="Courier New" panose="02070309020205020404" pitchFamily="49" charset="0"/>
              </a:rPr>
              <a:t>decorateur</a:t>
            </a:r>
            <a:r>
              <a:rPr lang="fr-FR" sz="4000" dirty="0">
                <a:latin typeface="Courier New" panose="02070309020205020404" pitchFamily="49" charset="0"/>
                <a:cs typeface="Courier New" panose="02070309020205020404" pitchFamily="49" charset="0"/>
              </a:rPr>
              <a:t>(f)(a, b)</a:t>
            </a:r>
          </a:p>
        </p:txBody>
      </p:sp>
    </p:spTree>
    <p:extLst>
      <p:ext uri="{BB962C8B-B14F-4D97-AF65-F5344CB8AC3E}">
        <p14:creationId xmlns:p14="http://schemas.microsoft.com/office/powerpoint/2010/main" val="16102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9600" y="548641"/>
            <a:ext cx="11582400" cy="3733799"/>
          </a:xfrm>
        </p:spPr>
        <p:txBody>
          <a:bodyPr/>
          <a:lstStyle/>
          <a:p>
            <a:pPr marL="0" indent="0">
              <a:buNone/>
            </a:pPr>
            <a:r>
              <a:rPr lang="fr-FR" sz="4400" dirty="0" smtClean="0">
                <a:cs typeface="Courier New" panose="02070309020205020404" pitchFamily="49" charset="0"/>
              </a:rPr>
              <a:t>Comment implémenter un décorateur </a:t>
            </a:r>
            <a:r>
              <a:rPr lang="fr-FR" sz="4400" dirty="0" smtClean="0">
                <a:cs typeface="Courier New" panose="02070309020205020404" pitchFamily="49" charset="0"/>
              </a:rPr>
              <a:t>? </a:t>
            </a:r>
            <a:endParaRPr lang="fr-FR" sz="4400" dirty="0" smtClean="0">
              <a:cs typeface="Courier New" panose="02070309020205020404" pitchFamily="49" charset="0"/>
            </a:endParaRPr>
          </a:p>
          <a:p>
            <a:pPr marL="0" indent="0">
              <a:buNone/>
            </a:pPr>
            <a:r>
              <a:rPr lang="fr-FR" sz="3600" dirty="0" smtClean="0">
                <a:cs typeface="Courier New" panose="02070309020205020404" pitchFamily="49" charset="0"/>
              </a:rPr>
              <a:t>Soit une fonction </a:t>
            </a:r>
            <a:r>
              <a:rPr lang="fr-FR" sz="3600" dirty="0" err="1" smtClean="0">
                <a:latin typeface="Courier New" panose="02070309020205020404" pitchFamily="49" charset="0"/>
                <a:cs typeface="Courier New" panose="02070309020205020404" pitchFamily="49" charset="0"/>
              </a:rPr>
              <a:t>decorateur</a:t>
            </a:r>
            <a:r>
              <a:rPr lang="fr-FR" sz="3600" dirty="0" smtClean="0">
                <a:cs typeface="Courier New" panose="02070309020205020404" pitchFamily="49" charset="0"/>
              </a:rPr>
              <a:t> qui prend comme argument une fonction et retourne une fonction</a:t>
            </a:r>
          </a:p>
          <a:p>
            <a:pPr marL="0" indent="0">
              <a:buNone/>
            </a:pPr>
            <a:r>
              <a:rPr lang="fr-FR" sz="3600" dirty="0" smtClean="0">
                <a:cs typeface="Courier New" panose="02070309020205020404" pitchFamily="49" charset="0"/>
              </a:rPr>
              <a:t>Soit </a:t>
            </a:r>
            <a:r>
              <a:rPr lang="fr-FR" sz="3600" dirty="0">
                <a:cs typeface="Courier New" panose="02070309020205020404" pitchFamily="49" charset="0"/>
              </a:rPr>
              <a:t>u</a:t>
            </a:r>
            <a:r>
              <a:rPr lang="fr-FR" sz="3600" dirty="0" smtClean="0">
                <a:cs typeface="Courier New" panose="02070309020205020404" pitchFamily="49" charset="0"/>
              </a:rPr>
              <a:t>ne classe </a:t>
            </a:r>
            <a:r>
              <a:rPr lang="fr-FR" sz="3600" dirty="0" err="1" smtClean="0">
                <a:latin typeface="Courier New" panose="02070309020205020404" pitchFamily="49" charset="0"/>
                <a:cs typeface="Courier New" panose="02070309020205020404" pitchFamily="49" charset="0"/>
              </a:rPr>
              <a:t>decorateur</a:t>
            </a:r>
            <a:r>
              <a:rPr lang="fr-FR" sz="3600" dirty="0" smtClean="0">
                <a:cs typeface="Courier New" panose="02070309020205020404" pitchFamily="49" charset="0"/>
              </a:rPr>
              <a:t> qui implémente les méthodes </a:t>
            </a:r>
          </a:p>
          <a:p>
            <a:pPr lvl="2">
              <a:buFont typeface="Arial" panose="020B0604020202020204" pitchFamily="34" charset="0"/>
              <a:buChar char="•"/>
            </a:pPr>
            <a:r>
              <a:rPr lang="fr-FR" sz="3200" dirty="0" smtClean="0">
                <a:latin typeface="Courier New" panose="02070309020205020404" pitchFamily="49" charset="0"/>
                <a:cs typeface="Courier New" panose="02070309020205020404" pitchFamily="49" charset="0"/>
              </a:rPr>
              <a:t>__</a:t>
            </a:r>
            <a:r>
              <a:rPr lang="fr-FR" sz="3200" dirty="0" err="1" smtClean="0">
                <a:latin typeface="Courier New" panose="02070309020205020404" pitchFamily="49" charset="0"/>
                <a:cs typeface="Courier New" panose="02070309020205020404" pitchFamily="49" charset="0"/>
              </a:rPr>
              <a:t>init</a:t>
            </a:r>
            <a:r>
              <a:rPr lang="fr-FR" sz="3200" dirty="0" smtClean="0">
                <a:latin typeface="Courier New" panose="02070309020205020404" pitchFamily="49" charset="0"/>
                <a:cs typeface="Courier New" panose="02070309020205020404" pitchFamily="49" charset="0"/>
              </a:rPr>
              <a:t>__() </a:t>
            </a:r>
            <a:r>
              <a:rPr lang="fr-FR" sz="3200" dirty="0" smtClean="0">
                <a:cs typeface="Courier New" panose="02070309020205020404" pitchFamily="49" charset="0"/>
              </a:rPr>
              <a:t>qui reçoit la fonction</a:t>
            </a:r>
          </a:p>
          <a:p>
            <a:pPr lvl="2">
              <a:buFont typeface="Arial" panose="020B0604020202020204" pitchFamily="34" charset="0"/>
              <a:buChar char="•"/>
            </a:pPr>
            <a:r>
              <a:rPr lang="fr-FR" sz="3200" dirty="0" smtClean="0">
                <a:latin typeface="Courier New" panose="02070309020205020404" pitchFamily="49" charset="0"/>
                <a:cs typeface="Courier New" panose="02070309020205020404" pitchFamily="49" charset="0"/>
              </a:rPr>
              <a:t>__call__() </a:t>
            </a:r>
            <a:r>
              <a:rPr lang="fr-FR" sz="3200" dirty="0" smtClean="0">
                <a:cs typeface="Courier New" panose="02070309020205020404" pitchFamily="49" charset="0"/>
              </a:rPr>
              <a:t>qui reçoit les arguments de la fonction</a:t>
            </a:r>
          </a:p>
          <a:p>
            <a:pPr marL="914400" lvl="2" indent="0">
              <a:buNone/>
            </a:pPr>
            <a:endParaRPr lang="fr-FR" sz="3200" dirty="0">
              <a:cs typeface="Courier New" panose="02070309020205020404" pitchFamily="49" charset="0"/>
            </a:endParaRPr>
          </a:p>
        </p:txBody>
      </p:sp>
      <p:sp>
        <p:nvSpPr>
          <p:cNvPr id="2" name="ZoneTexte 1"/>
          <p:cNvSpPr txBox="1"/>
          <p:nvPr/>
        </p:nvSpPr>
        <p:spPr>
          <a:xfrm>
            <a:off x="121920" y="4549676"/>
            <a:ext cx="4236720" cy="2308324"/>
          </a:xfrm>
          <a:prstGeom prst="rect">
            <a:avLst/>
          </a:prstGeom>
          <a:noFill/>
        </p:spPr>
        <p:txBody>
          <a:bodyPr wrap="square" rtlCol="0">
            <a:spAutoFit/>
          </a:bodyPr>
          <a:lstStyle/>
          <a:p>
            <a:pPr marL="0" indent="0">
              <a:buNone/>
            </a:pPr>
            <a:r>
              <a:rPr lang="fr-FR" sz="3600" dirty="0">
                <a:latin typeface="Courier New" panose="02070309020205020404" pitchFamily="49" charset="0"/>
                <a:cs typeface="Courier New" panose="02070309020205020404" pitchFamily="49" charset="0"/>
              </a:rPr>
              <a:t>@</a:t>
            </a:r>
            <a:r>
              <a:rPr lang="fr-FR" sz="3600" dirty="0" err="1">
                <a:latin typeface="Courier New" panose="02070309020205020404" pitchFamily="49" charset="0"/>
                <a:cs typeface="Courier New" panose="02070309020205020404" pitchFamily="49" charset="0"/>
              </a:rPr>
              <a:t>decorateur</a:t>
            </a:r>
            <a:endParaRPr lang="fr-FR" sz="3600" dirty="0">
              <a:latin typeface="Courier New" panose="02070309020205020404" pitchFamily="49" charset="0"/>
              <a:cs typeface="Courier New" panose="02070309020205020404" pitchFamily="49" charset="0"/>
            </a:endParaRPr>
          </a:p>
          <a:p>
            <a:pPr marL="0" indent="0">
              <a:buNone/>
            </a:pPr>
            <a:r>
              <a:rPr lang="fr-FR" sz="3600" dirty="0" err="1">
                <a:latin typeface="Courier New" panose="02070309020205020404" pitchFamily="49" charset="0"/>
                <a:cs typeface="Courier New" panose="02070309020205020404" pitchFamily="49" charset="0"/>
              </a:rPr>
              <a:t>def</a:t>
            </a:r>
            <a:r>
              <a:rPr lang="fr-FR" sz="3600" dirty="0">
                <a:latin typeface="Courier New" panose="02070309020205020404" pitchFamily="49" charset="0"/>
                <a:cs typeface="Courier New" panose="02070309020205020404" pitchFamily="49" charset="0"/>
              </a:rPr>
              <a:t> </a:t>
            </a:r>
            <a:r>
              <a:rPr lang="fr-FR" sz="3600" dirty="0" smtClean="0">
                <a:latin typeface="Courier New" panose="02070309020205020404" pitchFamily="49" charset="0"/>
                <a:cs typeface="Courier New" panose="02070309020205020404" pitchFamily="49" charset="0"/>
              </a:rPr>
              <a:t>f(a, b):</a:t>
            </a:r>
            <a:endParaRPr lang="fr-FR" sz="3600" dirty="0">
              <a:latin typeface="Courier New" panose="02070309020205020404" pitchFamily="49" charset="0"/>
              <a:cs typeface="Courier New" panose="02070309020205020404" pitchFamily="49" charset="0"/>
            </a:endParaRPr>
          </a:p>
          <a:p>
            <a:pPr marL="0" indent="0">
              <a:buNone/>
            </a:pPr>
            <a:r>
              <a:rPr lang="fr-FR" sz="3600" dirty="0">
                <a:latin typeface="Courier New" panose="02070309020205020404" pitchFamily="49" charset="0"/>
                <a:cs typeface="Courier New" panose="02070309020205020404" pitchFamily="49" charset="0"/>
              </a:rPr>
              <a:t>    </a:t>
            </a:r>
            <a:r>
              <a:rPr lang="fr-FR" sz="3600" dirty="0" err="1">
                <a:latin typeface="Courier New" panose="02070309020205020404" pitchFamily="49" charset="0"/>
                <a:cs typeface="Courier New" panose="02070309020205020404" pitchFamily="49" charset="0"/>
              </a:rPr>
              <a:t>pass</a:t>
            </a:r>
            <a:endParaRPr lang="fr-FR" sz="3600" dirty="0">
              <a:latin typeface="Courier New" panose="02070309020205020404" pitchFamily="49" charset="0"/>
              <a:cs typeface="Courier New" panose="02070309020205020404" pitchFamily="49" charset="0"/>
            </a:endParaRPr>
          </a:p>
          <a:p>
            <a:endParaRPr lang="fr-FR" sz="3600" dirty="0"/>
          </a:p>
        </p:txBody>
      </p:sp>
      <p:sp>
        <p:nvSpPr>
          <p:cNvPr id="4" name="ZoneTexte 3"/>
          <p:cNvSpPr txBox="1"/>
          <p:nvPr/>
        </p:nvSpPr>
        <p:spPr>
          <a:xfrm>
            <a:off x="3991751" y="4549676"/>
            <a:ext cx="7132320" cy="1754326"/>
          </a:xfrm>
          <a:prstGeom prst="rect">
            <a:avLst/>
          </a:prstGeom>
          <a:noFill/>
        </p:spPr>
        <p:txBody>
          <a:bodyPr wrap="square" rtlCol="0">
            <a:spAutoFit/>
          </a:bodyPr>
          <a:lstStyle/>
          <a:p>
            <a:pPr marL="0" indent="0">
              <a:buNone/>
            </a:pPr>
            <a:r>
              <a:rPr lang="fr-FR" sz="3600" dirty="0" smtClean="0">
                <a:latin typeface="Courier New" panose="02070309020205020404" pitchFamily="49" charset="0"/>
                <a:cs typeface="Courier New" panose="02070309020205020404" pitchFamily="49" charset="0"/>
              </a:rPr>
              <a:t>f(a, b)</a:t>
            </a:r>
          </a:p>
          <a:p>
            <a:pPr marL="0" indent="0">
              <a:buNone/>
            </a:pPr>
            <a:r>
              <a:rPr lang="fr-FR" sz="3600" dirty="0">
                <a:latin typeface="Calibri" panose="020F0502020204030204" pitchFamily="34" charset="0"/>
                <a:cs typeface="Courier New" panose="02070309020205020404" pitchFamily="49" charset="0"/>
              </a:rPr>
              <a:t>e</a:t>
            </a:r>
            <a:r>
              <a:rPr lang="fr-FR" sz="3600" dirty="0" smtClean="0">
                <a:latin typeface="Calibri" panose="020F0502020204030204" pitchFamily="34" charset="0"/>
                <a:cs typeface="Courier New" panose="02070309020205020404" pitchFamily="49" charset="0"/>
              </a:rPr>
              <a:t>st </a:t>
            </a:r>
            <a:r>
              <a:rPr lang="fr-FR" sz="3600" dirty="0" err="1" smtClean="0">
                <a:latin typeface="Calibri" panose="020F0502020204030204" pitchFamily="34" charset="0"/>
                <a:cs typeface="Courier New" panose="02070309020205020404" pitchFamily="49" charset="0"/>
              </a:rPr>
              <a:t>équivallent</a:t>
            </a:r>
            <a:r>
              <a:rPr lang="fr-FR" sz="3600" dirty="0" smtClean="0">
                <a:latin typeface="Calibri" panose="020F0502020204030204" pitchFamily="34" charset="0"/>
                <a:cs typeface="Courier New" panose="02070309020205020404" pitchFamily="49" charset="0"/>
              </a:rPr>
              <a:t> à</a:t>
            </a:r>
            <a:endParaRPr lang="fr-FR" sz="3600" dirty="0" smtClean="0">
              <a:latin typeface="Calibri" panose="020F0502020204030204" pitchFamily="34" charset="0"/>
            </a:endParaRPr>
          </a:p>
          <a:p>
            <a:pPr marL="0" indent="0">
              <a:buNone/>
            </a:pPr>
            <a:r>
              <a:rPr lang="fr-FR" sz="3600" dirty="0" err="1" smtClean="0">
                <a:latin typeface="Courier New" panose="02070309020205020404" pitchFamily="49" charset="0"/>
                <a:cs typeface="Courier New" panose="02070309020205020404" pitchFamily="49" charset="0"/>
              </a:rPr>
              <a:t>decorateur</a:t>
            </a:r>
            <a:r>
              <a:rPr lang="fr-FR" sz="3600" dirty="0" smtClean="0">
                <a:latin typeface="Courier New" panose="02070309020205020404" pitchFamily="49" charset="0"/>
                <a:cs typeface="Courier New" panose="02070309020205020404" pitchFamily="49" charset="0"/>
              </a:rPr>
              <a:t>(f)(a, b)</a:t>
            </a:r>
            <a:endParaRPr lang="fr-FR" sz="3600" dirty="0">
              <a:latin typeface="Courier New" panose="02070309020205020404" pitchFamily="49" charset="0"/>
              <a:cs typeface="Courier New" panose="02070309020205020404" pitchFamily="49" charset="0"/>
            </a:endParaRPr>
          </a:p>
        </p:txBody>
      </p:sp>
      <p:cxnSp>
        <p:nvCxnSpPr>
          <p:cNvPr id="6" name="Connecteur droit 5"/>
          <p:cNvCxnSpPr/>
          <p:nvPr/>
        </p:nvCxnSpPr>
        <p:spPr bwMode="auto">
          <a:xfrm flipH="1">
            <a:off x="3725332" y="4549676"/>
            <a:ext cx="11291" cy="1851377"/>
          </a:xfrm>
          <a:prstGeom prst="line">
            <a:avLst/>
          </a:prstGeom>
          <a:noFill/>
          <a:ln w="38100" cap="flat" cmpd="sng" algn="ctr">
            <a:solidFill>
              <a:schemeClr val="accent3">
                <a:lumMod val="65000"/>
              </a:schemeClr>
            </a:solidFill>
            <a:prstDash val="solid"/>
            <a:round/>
            <a:headEnd type="none" w="med" len="med"/>
            <a:tailEnd type="none" w="lg" len="lg"/>
          </a:ln>
          <a:effectLst/>
        </p:spPr>
      </p:cxnSp>
    </p:spTree>
    <p:extLst>
      <p:ext uri="{BB962C8B-B14F-4D97-AF65-F5344CB8AC3E}">
        <p14:creationId xmlns:p14="http://schemas.microsoft.com/office/powerpoint/2010/main" val="4103699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9600" y="548641"/>
            <a:ext cx="9877778" cy="3733799"/>
          </a:xfrm>
        </p:spPr>
        <p:txBody>
          <a:bodyPr/>
          <a:lstStyle/>
          <a:p>
            <a:pPr marL="0" indent="0">
              <a:buNone/>
            </a:pPr>
            <a:r>
              <a:rPr lang="fr-FR" sz="4400" dirty="0" smtClean="0">
                <a:cs typeface="Courier New" panose="02070309020205020404" pitchFamily="49" charset="0"/>
              </a:rPr>
              <a:t>On peut également décorer les classes</a:t>
            </a:r>
          </a:p>
          <a:p>
            <a:pPr marL="0" indent="0">
              <a:buNone/>
            </a:pPr>
            <a:r>
              <a:rPr lang="fr-FR" sz="4000" dirty="0" smtClean="0">
                <a:cs typeface="Courier New" panose="02070309020205020404" pitchFamily="49" charset="0"/>
              </a:rPr>
              <a:t>C’est comme un décorateur de fonction, mais le décorateur prend comme argument une classe</a:t>
            </a:r>
            <a:endParaRPr lang="fr-FR" sz="3200" dirty="0">
              <a:cs typeface="Courier New" panose="02070309020205020404" pitchFamily="49" charset="0"/>
            </a:endParaRPr>
          </a:p>
        </p:txBody>
      </p:sp>
      <p:sp>
        <p:nvSpPr>
          <p:cNvPr id="2" name="ZoneTexte 1"/>
          <p:cNvSpPr txBox="1"/>
          <p:nvPr/>
        </p:nvSpPr>
        <p:spPr>
          <a:xfrm>
            <a:off x="212964" y="3405277"/>
            <a:ext cx="7362962" cy="2862322"/>
          </a:xfrm>
          <a:prstGeom prst="rect">
            <a:avLst/>
          </a:prstGeom>
          <a:noFill/>
        </p:spPr>
        <p:txBody>
          <a:bodyPr wrap="square" rtlCol="0">
            <a:spAutoFit/>
          </a:bodyPr>
          <a:lstStyle/>
          <a:p>
            <a:pPr marL="0" indent="0">
              <a:buNone/>
            </a:pPr>
            <a:r>
              <a:rPr lang="fr-FR" sz="3600" dirty="0">
                <a:latin typeface="Courier New" panose="02070309020205020404" pitchFamily="49" charset="0"/>
                <a:cs typeface="Courier New" panose="02070309020205020404" pitchFamily="49" charset="0"/>
              </a:rPr>
              <a:t>@</a:t>
            </a:r>
            <a:r>
              <a:rPr lang="fr-FR" sz="3600" dirty="0" err="1">
                <a:latin typeface="Courier New" panose="02070309020205020404" pitchFamily="49" charset="0"/>
                <a:cs typeface="Courier New" panose="02070309020205020404" pitchFamily="49" charset="0"/>
              </a:rPr>
              <a:t>decorateur</a:t>
            </a:r>
            <a:endParaRPr lang="fr-FR" sz="3600" dirty="0">
              <a:latin typeface="Courier New" panose="02070309020205020404" pitchFamily="49" charset="0"/>
              <a:cs typeface="Courier New" panose="02070309020205020404" pitchFamily="49" charset="0"/>
            </a:endParaRPr>
          </a:p>
          <a:p>
            <a:pPr marL="0" indent="0">
              <a:buNone/>
            </a:pPr>
            <a:r>
              <a:rPr lang="fr-FR" sz="3600" dirty="0" smtClean="0">
                <a:latin typeface="Courier New" panose="02070309020205020404" pitchFamily="49" charset="0"/>
                <a:cs typeface="Courier New" panose="02070309020205020404" pitchFamily="49" charset="0"/>
              </a:rPr>
              <a:t>class  C:</a:t>
            </a:r>
            <a:endParaRPr lang="fr-FR" sz="3600" dirty="0">
              <a:latin typeface="Courier New" panose="02070309020205020404" pitchFamily="49" charset="0"/>
              <a:cs typeface="Courier New" panose="02070309020205020404" pitchFamily="49" charset="0"/>
            </a:endParaRPr>
          </a:p>
          <a:p>
            <a:pPr marL="0" indent="0">
              <a:buNone/>
            </a:pPr>
            <a:r>
              <a:rPr lang="fr-FR" sz="3600" dirty="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def</a:t>
            </a:r>
            <a:r>
              <a:rPr lang="fr-FR" sz="3600" dirty="0" smtClean="0">
                <a:latin typeface="Courier New" panose="02070309020205020404" pitchFamily="49" charset="0"/>
                <a:cs typeface="Courier New" panose="02070309020205020404" pitchFamily="49" charset="0"/>
              </a:rPr>
              <a:t> __</a:t>
            </a:r>
            <a:r>
              <a:rPr lang="fr-FR" sz="3600" dirty="0" err="1" smtClean="0">
                <a:latin typeface="Courier New" panose="02070309020205020404" pitchFamily="49" charset="0"/>
                <a:cs typeface="Courier New" panose="02070309020205020404" pitchFamily="49" charset="0"/>
              </a:rPr>
              <a:t>init</a:t>
            </a:r>
            <a:r>
              <a:rPr lang="fr-FR" sz="3600" dirty="0" smtClean="0">
                <a:latin typeface="Courier New" panose="02070309020205020404" pitchFamily="49" charset="0"/>
                <a:cs typeface="Courier New" panose="02070309020205020404" pitchFamily="49" charset="0"/>
              </a:rPr>
              <a:t>__(self, a):</a:t>
            </a:r>
          </a:p>
          <a:p>
            <a:pPr marL="0" indent="0">
              <a:buNone/>
            </a:pPr>
            <a:r>
              <a:rPr lang="fr-FR" sz="3600" dirty="0">
                <a:latin typeface="Courier New" panose="02070309020205020404" pitchFamily="49" charset="0"/>
                <a:cs typeface="Courier New" panose="02070309020205020404" pitchFamily="49" charset="0"/>
              </a:rPr>
              <a:t> </a:t>
            </a: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pass</a:t>
            </a:r>
            <a:endParaRPr lang="fr-FR" sz="3600" dirty="0">
              <a:latin typeface="Courier New" panose="02070309020205020404" pitchFamily="49" charset="0"/>
              <a:cs typeface="Courier New" panose="02070309020205020404" pitchFamily="49" charset="0"/>
            </a:endParaRPr>
          </a:p>
          <a:p>
            <a:endParaRPr lang="fr-FR" sz="3600" dirty="0"/>
          </a:p>
        </p:txBody>
      </p:sp>
      <p:sp>
        <p:nvSpPr>
          <p:cNvPr id="4" name="ZoneTexte 3"/>
          <p:cNvSpPr txBox="1"/>
          <p:nvPr/>
        </p:nvSpPr>
        <p:spPr>
          <a:xfrm>
            <a:off x="7575926" y="3405277"/>
            <a:ext cx="7132320" cy="1754326"/>
          </a:xfrm>
          <a:prstGeom prst="rect">
            <a:avLst/>
          </a:prstGeom>
          <a:noFill/>
        </p:spPr>
        <p:txBody>
          <a:bodyPr wrap="square" rtlCol="0">
            <a:spAutoFit/>
          </a:bodyPr>
          <a:lstStyle/>
          <a:p>
            <a:pPr marL="0" indent="0">
              <a:buNone/>
            </a:pPr>
            <a:r>
              <a:rPr lang="fr-FR" sz="3600" dirty="0" smtClean="0">
                <a:latin typeface="Courier New" panose="02070309020205020404" pitchFamily="49" charset="0"/>
                <a:cs typeface="Courier New" panose="02070309020205020404" pitchFamily="49" charset="0"/>
              </a:rPr>
              <a:t>C(1)</a:t>
            </a:r>
          </a:p>
          <a:p>
            <a:pPr marL="0" indent="0">
              <a:buNone/>
            </a:pPr>
            <a:r>
              <a:rPr lang="fr-FR" sz="3600" dirty="0">
                <a:latin typeface="Calibri" panose="020F0502020204030204" pitchFamily="34" charset="0"/>
                <a:cs typeface="Courier New" panose="02070309020205020404" pitchFamily="49" charset="0"/>
              </a:rPr>
              <a:t>e</a:t>
            </a:r>
            <a:r>
              <a:rPr lang="fr-FR" sz="3600" dirty="0" smtClean="0">
                <a:latin typeface="Calibri" panose="020F0502020204030204" pitchFamily="34" charset="0"/>
                <a:cs typeface="Courier New" panose="02070309020205020404" pitchFamily="49" charset="0"/>
              </a:rPr>
              <a:t>st </a:t>
            </a:r>
            <a:r>
              <a:rPr lang="fr-FR" sz="3600" dirty="0" err="1" smtClean="0">
                <a:latin typeface="Calibri" panose="020F0502020204030204" pitchFamily="34" charset="0"/>
                <a:cs typeface="Courier New" panose="02070309020205020404" pitchFamily="49" charset="0"/>
              </a:rPr>
              <a:t>équivallent</a:t>
            </a:r>
            <a:r>
              <a:rPr lang="fr-FR" sz="3600" dirty="0" smtClean="0">
                <a:latin typeface="Calibri" panose="020F0502020204030204" pitchFamily="34" charset="0"/>
                <a:cs typeface="Courier New" panose="02070309020205020404" pitchFamily="49" charset="0"/>
              </a:rPr>
              <a:t> à</a:t>
            </a:r>
            <a:endParaRPr lang="fr-FR" sz="3600" dirty="0" smtClean="0">
              <a:latin typeface="Calibri" panose="020F0502020204030204" pitchFamily="34" charset="0"/>
            </a:endParaRPr>
          </a:p>
          <a:p>
            <a:pPr marL="0" indent="0">
              <a:buNone/>
            </a:pPr>
            <a:r>
              <a:rPr lang="fr-FR" sz="3600" dirty="0" err="1" smtClean="0">
                <a:latin typeface="Courier New" panose="02070309020205020404" pitchFamily="49" charset="0"/>
                <a:cs typeface="Courier New" panose="02070309020205020404" pitchFamily="49" charset="0"/>
              </a:rPr>
              <a:t>decorateur</a:t>
            </a:r>
            <a:r>
              <a:rPr lang="fr-FR" sz="3600" dirty="0" smtClean="0">
                <a:latin typeface="Courier New" panose="02070309020205020404" pitchFamily="49" charset="0"/>
                <a:cs typeface="Courier New" panose="02070309020205020404" pitchFamily="49" charset="0"/>
              </a:rPr>
              <a:t>(C)(1)</a:t>
            </a:r>
            <a:endParaRPr lang="fr-FR" sz="3600" dirty="0">
              <a:latin typeface="Courier New" panose="02070309020205020404" pitchFamily="49" charset="0"/>
              <a:cs typeface="Courier New" panose="02070309020205020404" pitchFamily="49" charset="0"/>
            </a:endParaRPr>
          </a:p>
        </p:txBody>
      </p:sp>
      <p:cxnSp>
        <p:nvCxnSpPr>
          <p:cNvPr id="5" name="Connecteur droit 4"/>
          <p:cNvCxnSpPr/>
          <p:nvPr/>
        </p:nvCxnSpPr>
        <p:spPr bwMode="auto">
          <a:xfrm flipH="1">
            <a:off x="7564635" y="3405277"/>
            <a:ext cx="11291" cy="1851377"/>
          </a:xfrm>
          <a:prstGeom prst="line">
            <a:avLst/>
          </a:prstGeom>
          <a:noFill/>
          <a:ln w="38100" cap="flat" cmpd="sng" algn="ctr">
            <a:solidFill>
              <a:schemeClr val="accent3">
                <a:lumMod val="65000"/>
              </a:schemeClr>
            </a:solidFill>
            <a:prstDash val="solid"/>
            <a:round/>
            <a:headEnd type="none" w="med" len="med"/>
            <a:tailEnd type="none" w="lg" len="lg"/>
          </a:ln>
          <a:effectLst/>
        </p:spPr>
      </p:cxnSp>
    </p:spTree>
    <p:extLst>
      <p:ext uri="{BB962C8B-B14F-4D97-AF65-F5344CB8AC3E}">
        <p14:creationId xmlns:p14="http://schemas.microsoft.com/office/powerpoint/2010/main" val="1009089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heme/theme1.xml><?xml version="1.0" encoding="utf-8"?>
<a:theme xmlns:a="http://schemas.openxmlformats.org/drawingml/2006/main" name="modelePresentationAL">
  <a:themeElements>
    <a:clrScheme name="modelePresentatio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ePresentationA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chemeClr val="tx1"/>
          </a:solidFill>
          <a:prstDash val="solid"/>
          <a:round/>
          <a:headEnd type="none" w="med" len="med"/>
          <a:tailEnd type="triangle" w="lg" len="lg"/>
        </a:ln>
        <a:effectLst/>
      </a:spPr>
      <a:bodyPr rtlCol="0" anchor="ctr"/>
      <a:lstStyle>
        <a:defPPr algn="ctr">
          <a:defRPr/>
        </a:defPPr>
      </a:lstStyle>
    </a:spDef>
    <a:lnDef>
      <a:spPr bwMode="auto">
        <a:noFill/>
        <a:ln w="38100" cap="flat" cmpd="sng" algn="ctr">
          <a:solidFill>
            <a:schemeClr val="tx1"/>
          </a:solidFill>
          <a:prstDash val="solid"/>
          <a:round/>
          <a:headEnd type="none" w="med" len="med"/>
          <a:tailEnd type="triangle" w="lg" len="lg"/>
        </a:ln>
        <a:effectLst/>
      </a:spPr>
      <a:bodyPr/>
      <a:lstStyle/>
    </a:lnDef>
  </a:objectDefaults>
  <a:extraClrSchemeLst>
    <a:extraClrScheme>
      <a:clrScheme name="modelePresentatio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ePresentatio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ePresentatio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ePresentatio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ePresentatio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ePresentatio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ePresentatio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ePresentatio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ePresentatio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ePresentatio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ePresentatio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ePresentatio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71915</TotalTime>
  <Words>568</Words>
  <Application>Microsoft Office PowerPoint</Application>
  <PresentationFormat>Grand écran</PresentationFormat>
  <Paragraphs>77</Paragraphs>
  <Slides>6</Slides>
  <Notes>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vt:i4>
      </vt:variant>
    </vt:vector>
  </HeadingPairs>
  <TitlesOfParts>
    <vt:vector size="12" baseType="lpstr">
      <vt:lpstr>Arial</vt:lpstr>
      <vt:lpstr>Calibri</vt:lpstr>
      <vt:lpstr>Comic Sans MS</vt:lpstr>
      <vt:lpstr>Courier New</vt:lpstr>
      <vt:lpstr>Wingdings</vt:lpstr>
      <vt:lpstr>modelePresentationAL</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Python</dc:title>
  <dc:creator>Arnaud Legout</dc:creator>
  <cp:lastModifiedBy>Arnaud Legout</cp:lastModifiedBy>
  <cp:revision>1918</cp:revision>
  <cp:lastPrinted>2013-12-02T15:29:04Z</cp:lastPrinted>
  <dcterms:created xsi:type="dcterms:W3CDTF">1601-01-01T00:00:00Z</dcterms:created>
  <dcterms:modified xsi:type="dcterms:W3CDTF">2014-09-07T11:38:51Z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