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888" r:id="rId2"/>
    <p:sldId id="279" r:id="rId3"/>
    <p:sldId id="296" r:id="rId4"/>
    <p:sldId id="297" r:id="rId5"/>
    <p:sldId id="658" r:id="rId6"/>
    <p:sldId id="298" r:id="rId7"/>
    <p:sldId id="294" r:id="rId8"/>
    <p:sldId id="889" r:id="rId9"/>
    <p:sldId id="890" r:id="rId10"/>
    <p:sldId id="891" r:id="rId11"/>
    <p:sldId id="892" r:id="rId12"/>
    <p:sldId id="893" r:id="rId13"/>
    <p:sldId id="894" r:id="rId14"/>
    <p:sldId id="895" r:id="rId15"/>
    <p:sldId id="896" r:id="rId16"/>
    <p:sldId id="897" r:id="rId17"/>
    <p:sldId id="898" r:id="rId18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88"/>
            <p14:sldId id="279"/>
            <p14:sldId id="296"/>
            <p14:sldId id="297"/>
            <p14:sldId id="658"/>
            <p14:sldId id="298"/>
            <p14:sldId id="294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46" d="100"/>
          <a:sy n="46" d="100"/>
        </p:scale>
        <p:origin x="25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Immutable est un néologisme</a:t>
            </a:r>
            <a:r>
              <a:rPr lang="fr-FR" baseline="0" dirty="0" smtClean="0"/>
              <a:t> (immuable en français), mais il permet </a:t>
            </a:r>
          </a:p>
          <a:p>
            <a:r>
              <a:rPr lang="fr-FR" baseline="0" dirty="0" smtClean="0"/>
              <a:t>Un </a:t>
            </a:r>
            <a:r>
              <a:rPr lang="fr-FR" baseline="0" smtClean="0"/>
              <a:t>meilleur parallèle avec la doc anglaise.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0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Shallow</a:t>
            </a:r>
            <a:r>
              <a:rPr lang="fr-FR" dirty="0" smtClean="0"/>
              <a:t> copie</a:t>
            </a:r>
            <a:r>
              <a:rPr lang="fr-FR" baseline="0" dirty="0" smtClean="0"/>
              <a:t> ne copie pas les éléments de la séquence, mais pointe vers ceux de S</a:t>
            </a:r>
          </a:p>
          <a:p>
            <a:r>
              <a:rPr lang="fr-FR" baseline="0" dirty="0" smtClean="0"/>
              <a:t>Donc </a:t>
            </a:r>
          </a:p>
          <a:p>
            <a:r>
              <a:rPr lang="fr-FR" baseline="0" dirty="0" smtClean="0"/>
              <a:t>a=[[]]</a:t>
            </a:r>
          </a:p>
          <a:p>
            <a:r>
              <a:rPr lang="fr-FR" baseline="0" dirty="0" smtClean="0"/>
              <a:t>b=a*3</a:t>
            </a:r>
          </a:p>
          <a:p>
            <a:r>
              <a:rPr lang="fr-FR" baseline="0" dirty="0" smtClean="0"/>
              <a:t>a[0].append(10)</a:t>
            </a:r>
          </a:p>
          <a:p>
            <a:r>
              <a:rPr lang="fr-FR" baseline="0" dirty="0" err="1" smtClean="0"/>
              <a:t>print</a:t>
            </a:r>
            <a:r>
              <a:rPr lang="fr-FR" baseline="0" dirty="0" smtClean="0"/>
              <a:t> b</a:t>
            </a:r>
          </a:p>
          <a:p>
            <a:r>
              <a:rPr lang="fr-FR" baseline="0" dirty="0" smtClean="0"/>
              <a:t>[[10], [10], [10]]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reparle des </a:t>
            </a:r>
            <a:r>
              <a:rPr lang="fr-FR" baseline="0" dirty="0" err="1" smtClean="0"/>
              <a:t>shallow</a:t>
            </a:r>
            <a:r>
              <a:rPr lang="fr-FR" baseline="0" dirty="0" smtClean="0"/>
              <a:t> copy dans la partie référence partagée (vers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 83)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&gt;&gt;&gt;S=‘HELLO’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S[-1]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'O'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S[-2]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'L'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S[-2:]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'LO'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S[-2:-1]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'L‘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S[0:1]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'H'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S[2:]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'LLO'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S[:-3]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'HE'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S[3:100]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'LO'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&gt;&gt;&gt; S[100]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string index out of range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4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sz="2800" dirty="0" smtClean="0">
                <a:solidFill>
                  <a:schemeClr val="bg1">
                    <a:lumMod val="75000"/>
                  </a:schemeClr>
                </a:solidFill>
              </a:rPr>
              <a:t>Nombres</a:t>
            </a:r>
          </a:p>
          <a:p>
            <a:pPr lvl="1"/>
            <a:r>
              <a:rPr lang="fr-FR" sz="24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long,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2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bool</a:t>
            </a:r>
            <a:endParaRPr lang="fr-FR" sz="2400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solidFill>
                  <a:srgbClr val="FF0000"/>
                </a:solidFill>
              </a:rPr>
              <a:t>Types séquence</a:t>
            </a:r>
          </a:p>
          <a:p>
            <a:pPr lvl="1"/>
            <a:r>
              <a:rPr lang="fr-FR" sz="2400" dirty="0" smtClean="0">
                <a:solidFill>
                  <a:srgbClr val="FF0000"/>
                </a:solidFill>
              </a:rPr>
              <a:t>Mutable :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bytearray</a:t>
            </a:r>
            <a:endParaRPr lang="fr-FR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sz="2400" dirty="0" smtClean="0">
                <a:solidFill>
                  <a:srgbClr val="FF0000"/>
                </a:solidFill>
              </a:rPr>
              <a:t>Immutable : </a:t>
            </a:r>
            <a:r>
              <a:rPr lang="fr-F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unicode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fr-FR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Modification des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525963"/>
          </a:xfrm>
        </p:spPr>
        <p:txBody>
          <a:bodyPr/>
          <a:lstStyle/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L[2:]=[6,7,8,'alice']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[4, 'bob', 6, 7, 8, '</a:t>
            </a:r>
            <a:r>
              <a:rPr lang="fr-F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L[1:4]=[]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[4, 8, '</a:t>
            </a:r>
            <a:r>
              <a:rPr lang="fr-F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fr-FR" sz="2400" dirty="0" smtClean="0">
                <a:solidFill>
                  <a:srgbClr val="FF0000"/>
                </a:solidFill>
                <a:cs typeface="Courier New" pitchFamily="49" charset="0"/>
              </a:rPr>
              <a:t>Attention</a:t>
            </a:r>
          </a:p>
          <a:p>
            <a:pPr lvl="1"/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L[i] = L2 </a:t>
            </a:r>
            <a:r>
              <a:rPr lang="fr-FR" sz="2000" dirty="0" smtClean="0">
                <a:solidFill>
                  <a:srgbClr val="000000"/>
                </a:solidFill>
                <a:cs typeface="Courier New" pitchFamily="49" charset="0"/>
              </a:rPr>
              <a:t>insère la liste L2 à la place de l’élément i de L</a:t>
            </a:r>
          </a:p>
          <a:p>
            <a:pPr lvl="1"/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L[</a:t>
            </a:r>
            <a:r>
              <a:rPr lang="fr-FR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i:j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L2 </a:t>
            </a:r>
            <a:r>
              <a:rPr lang="fr-FR" sz="2000" dirty="0" smtClean="0">
                <a:solidFill>
                  <a:srgbClr val="000000"/>
                </a:solidFill>
                <a:cs typeface="Courier New" pitchFamily="49" charset="0"/>
              </a:rPr>
              <a:t>insère tous les éléments de la liste L2 à la position i après avoir supprimé les éléments i jusqu’à j-1 dans L</a:t>
            </a:r>
          </a:p>
        </p:txBody>
      </p:sp>
    </p:spTree>
    <p:extLst>
      <p:ext uri="{BB962C8B-B14F-4D97-AF65-F5344CB8AC3E}">
        <p14:creationId xmlns:p14="http://schemas.microsoft.com/office/powerpoint/2010/main" val="38345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des </a:t>
            </a:r>
            <a:r>
              <a:rPr lang="fr-FR" dirty="0" smtClean="0"/>
              <a:t>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 = 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3, 4, 5</a:t>
            </a: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lvl="0" indent="0">
              <a:buNone/>
            </a:pPr>
            <a:r>
              <a:rPr lang="fr-FR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3, 4, 5]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L[2:4] = [10,11,12,13]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10, 11, 12, 13, 5]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L[3] = [3,4]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10, [3, 4], 12, 13, 5]</a:t>
            </a:r>
          </a:p>
        </p:txBody>
      </p:sp>
    </p:spTree>
    <p:extLst>
      <p:ext uri="{BB962C8B-B14F-4D97-AF65-F5344CB8AC3E}">
        <p14:creationId xmlns:p14="http://schemas.microsoft.com/office/powerpoint/2010/main" val="36797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r>
              <a:rPr lang="fr-FR" dirty="0" smtClean="0"/>
              <a:t>Toutes les méthodes sur les séquences</a:t>
            </a:r>
          </a:p>
          <a:p>
            <a:r>
              <a:rPr lang="fr-FR" dirty="0" smtClean="0"/>
              <a:t>Des méthodes spécifiques aux types mutables (</a:t>
            </a:r>
            <a:r>
              <a:rPr lang="fr-FR" dirty="0" smtClean="0">
                <a:solidFill>
                  <a:srgbClr val="FF0000"/>
                </a:solidFill>
              </a:rPr>
              <a:t>modifications </a:t>
            </a:r>
            <a:r>
              <a:rPr lang="fr-FR" dirty="0" err="1" smtClean="0">
                <a:solidFill>
                  <a:srgbClr val="FF0000"/>
                </a:solidFill>
              </a:rPr>
              <a:t>in-place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fr-FR" dirty="0" smtClean="0"/>
              <a:t> ajoute x à la fin de L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(L2)</a:t>
            </a:r>
            <a:r>
              <a:rPr lang="fr-FR" dirty="0" smtClean="0"/>
              <a:t>  ajoute chaque élément de la liste L2 à la fin de L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i,x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dirty="0" smtClean="0"/>
              <a:t> ajoute x </a:t>
            </a:r>
            <a:r>
              <a:rPr lang="fr-FR" dirty="0"/>
              <a:t>à</a:t>
            </a:r>
            <a:r>
              <a:rPr lang="fr-FR" dirty="0" smtClean="0"/>
              <a:t> la position i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L.sort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 </a:t>
            </a:r>
            <a:r>
              <a:rPr lang="fr-FR" dirty="0" smtClean="0"/>
              <a:t>trie L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L.reverse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fr-FR" dirty="0" smtClean="0"/>
              <a:t>renverse les éléments de L</a:t>
            </a:r>
          </a:p>
        </p:txBody>
      </p:sp>
    </p:spTree>
    <p:extLst>
      <p:ext uri="{BB962C8B-B14F-4D97-AF65-F5344CB8AC3E}">
        <p14:creationId xmlns:p14="http://schemas.microsoft.com/office/powerpoint/2010/main" val="26895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(i)</a:t>
            </a:r>
            <a:r>
              <a:rPr lang="fr-FR" dirty="0" smtClean="0"/>
              <a:t> supprime l’élément à la position i, si i n’est pas fourni, supprime le dernier élément. La fonction retourne l’élément supprimé</a:t>
            </a:r>
          </a:p>
          <a:p>
            <a:pPr lvl="2"/>
            <a:r>
              <a:rPr lang="fr-FR" dirty="0" smtClean="0"/>
              <a:t>Utilisé pour faire une pile d’éléments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L.remove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fr-FR" dirty="0" smtClean="0"/>
              <a:t> supprime la première occurrence de x dans L. S’il n’y a pas de x, une exception est retournée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L[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i:j:k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fr-FR" dirty="0" smtClean="0"/>
              <a:t>supprime tous les éléments entre i et j-1 par pas de k éléments, si i=j supprime l’élément 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sur 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L=[2,4,1,6,3]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L.append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(9)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[2, 4, 1, 6, 3, 9]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L.extend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([1,2])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[2, 4, 1, 6, 3, 9, 1, 2]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[2, 4, 1, 6, 3, 9, 1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sur 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L.remove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[2, 4, 6, 3, 9, 1]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L.sort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[1, 2, 3, 4, 6, 9]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L.reverse</a:t>
            </a: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[9, 6, 4, 3, 2, 1]</a:t>
            </a:r>
          </a:p>
          <a:p>
            <a:r>
              <a:rPr lang="fr-FR" dirty="0" smtClean="0"/>
              <a:t>Sujets avancés que l’on verra plus tard</a:t>
            </a:r>
          </a:p>
          <a:p>
            <a:pPr lvl="1"/>
            <a:r>
              <a:rPr lang="fr-FR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ilter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fr-FR" dirty="0" smtClean="0"/>
              <a:t>Compréhension de listes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1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91016"/>
            <a:ext cx="8686800" cy="4525963"/>
          </a:xfrm>
        </p:spPr>
        <p:txBody>
          <a:bodyPr/>
          <a:lstStyle/>
          <a:p>
            <a:r>
              <a:rPr lang="fr-FR" dirty="0" smtClean="0"/>
              <a:t>Comme des listes, mais </a:t>
            </a:r>
            <a:r>
              <a:rPr lang="fr-FR" dirty="0" smtClean="0">
                <a:solidFill>
                  <a:srgbClr val="FF0000"/>
                </a:solidFill>
              </a:rPr>
              <a:t>immutables</a:t>
            </a:r>
          </a:p>
          <a:p>
            <a:pPr lvl="1"/>
            <a:r>
              <a:rPr lang="fr-FR" dirty="0" smtClean="0"/>
              <a:t>Les fonctions faisant des modifications </a:t>
            </a:r>
            <a:r>
              <a:rPr lang="fr-FR" dirty="0" err="1" smtClean="0"/>
              <a:t>in-place</a:t>
            </a:r>
            <a:r>
              <a:rPr lang="fr-FR" dirty="0" smtClean="0"/>
              <a:t> ne s’appliquent donc pas aux </a:t>
            </a:r>
            <a:r>
              <a:rPr lang="fr-FR" dirty="0" err="1" smtClean="0"/>
              <a:t>tuples</a:t>
            </a:r>
            <a:endParaRPr lang="fr-FR" dirty="0" smtClean="0"/>
          </a:p>
          <a:p>
            <a:pPr lvl="1"/>
            <a:r>
              <a:rPr lang="fr-FR" dirty="0" smtClean="0"/>
              <a:t>Syntaxe pour un </a:t>
            </a:r>
            <a:r>
              <a:rPr lang="fr-FR" dirty="0" err="1" smtClean="0"/>
              <a:t>tuple</a:t>
            </a:r>
            <a:r>
              <a:rPr lang="fr-FR" dirty="0" smtClean="0"/>
              <a:t> vide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T = ()</a:t>
            </a:r>
          </a:p>
          <a:p>
            <a:pPr lvl="1"/>
            <a:r>
              <a:rPr lang="fr-FR" dirty="0" smtClean="0"/>
              <a:t>Syntaxe pour un singleton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T = (4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fr-FR" dirty="0" smtClean="0"/>
              <a:t>ou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 = 4</a:t>
            </a:r>
            <a:r>
              <a:rPr lang="fr-FR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/>
              <a:t>Attention (4) est un entier et (4,) est un </a:t>
            </a:r>
            <a:r>
              <a:rPr lang="fr-FR" dirty="0" err="1" smtClean="0"/>
              <a:t>tuple</a:t>
            </a:r>
            <a:endParaRPr lang="fr-FR" dirty="0" smtClean="0"/>
          </a:p>
          <a:p>
            <a:pPr lvl="1"/>
            <a:r>
              <a:rPr lang="fr-FR" dirty="0" smtClean="0"/>
              <a:t>Syntaxe pour plusieurs éléments</a:t>
            </a:r>
          </a:p>
          <a:p>
            <a:pPr lvl="2"/>
            <a:r>
              <a:rPr lang="fr-FR" dirty="0" smtClean="0">
                <a:latin typeface="Courier New" pitchFamily="49" charset="0"/>
                <a:cs typeface="Courier New" pitchFamily="49" charset="0"/>
              </a:rPr>
              <a:t>T = (3,5,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smtClean="0"/>
              <a:t>ou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 =  3, 5, 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fr-FR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>
                <a:solidFill>
                  <a:srgbClr val="FF0000"/>
                </a:solidFill>
              </a:rPr>
              <a:t>On peut omettre les ()</a:t>
            </a:r>
          </a:p>
        </p:txBody>
      </p:sp>
    </p:spTree>
    <p:extLst>
      <p:ext uri="{BB962C8B-B14F-4D97-AF65-F5344CB8AC3E}">
        <p14:creationId xmlns:p14="http://schemas.microsoft.com/office/powerpoint/2010/main" val="8311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316" y="1600200"/>
            <a:ext cx="9023685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T = (1, 2, 3, 4, 5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(1, 2, 3, 4, 5)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T[3]=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most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recent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call last):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File "&lt;pyshell#216&gt;", line 1, in &lt;module&gt;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    T[3]=5</a:t>
            </a:r>
          </a:p>
          <a:p>
            <a:pPr marL="0" indent="0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: '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object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does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not support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item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assignment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L=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[1, 2, 3, 4, 5]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L[3]=5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T=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(L)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&gt;&gt;&gt; T</a:t>
            </a:r>
          </a:p>
          <a:p>
            <a:pPr marL="0" indent="0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(1, 2, 3, 5, 5)</a:t>
            </a:r>
          </a:p>
        </p:txBody>
      </p:sp>
    </p:spTree>
    <p:extLst>
      <p:ext uri="{BB962C8B-B14F-4D97-AF65-F5344CB8AC3E}">
        <p14:creationId xmlns:p14="http://schemas.microsoft.com/office/powerpoint/2010/main" val="34091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séquences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23027" cy="4525963"/>
          </a:xfrm>
        </p:spPr>
        <p:txBody>
          <a:bodyPr/>
          <a:lstStyle/>
          <a:p>
            <a:r>
              <a:rPr lang="fr-FR" dirty="0" smtClean="0"/>
              <a:t>Liste finie d’éléments ordonnés qui sont indexés par des entiers</a:t>
            </a:r>
          </a:p>
          <a:p>
            <a:pPr lvl="1"/>
            <a:r>
              <a:rPr lang="fr-FR" dirty="0" smtClean="0"/>
              <a:t>Les indices commencent à 0</a:t>
            </a:r>
          </a:p>
          <a:p>
            <a:r>
              <a:rPr lang="fr-FR" dirty="0" smtClean="0"/>
              <a:t>Mutable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bytearray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smtClean="0"/>
              <a:t>Immutable</a:t>
            </a:r>
          </a:p>
          <a:p>
            <a:pPr lvl="1"/>
            <a:r>
              <a:rPr lang="fr-FR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unicode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buffer,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xrange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87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communes à toutes les séquences 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23027" cy="4525963"/>
          </a:xfrm>
        </p:spPr>
        <p:txBody>
          <a:bodyPr/>
          <a:lstStyle/>
          <a:p>
            <a:r>
              <a:rPr lang="fr-FR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 S</a:t>
            </a:r>
          </a:p>
          <a:p>
            <a:pPr lvl="1"/>
            <a:r>
              <a:rPr lang="fr-FR" dirty="0" err="1" smtClean="0"/>
              <a:t>True</a:t>
            </a:r>
            <a:r>
              <a:rPr lang="fr-FR" dirty="0" smtClean="0"/>
              <a:t> si un élément de S est égal à x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x not in S</a:t>
            </a:r>
          </a:p>
          <a:p>
            <a:pPr lvl="1"/>
            <a:r>
              <a:rPr lang="fr-FR" dirty="0" err="1" smtClean="0"/>
              <a:t>True</a:t>
            </a:r>
            <a:r>
              <a:rPr lang="fr-FR" dirty="0" smtClean="0"/>
              <a:t> si aucun élément de S est égal à x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S+T</a:t>
            </a:r>
          </a:p>
          <a:p>
            <a:pPr lvl="1"/>
            <a:r>
              <a:rPr lang="fr-FR" dirty="0" smtClean="0"/>
              <a:t>Retourne une nouvelle séquence qui est la concaténation de S et T</a:t>
            </a:r>
          </a:p>
        </p:txBody>
      </p:sp>
    </p:spTree>
    <p:extLst>
      <p:ext uri="{BB962C8B-B14F-4D97-AF65-F5344CB8AC3E}">
        <p14:creationId xmlns:p14="http://schemas.microsoft.com/office/powerpoint/2010/main" val="1570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communes à toutes les séquences 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23027" cy="4525963"/>
          </a:xfrm>
        </p:spPr>
        <p:txBody>
          <a:bodyPr/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S[i]</a:t>
            </a:r>
          </a:p>
          <a:p>
            <a:pPr lvl="1"/>
            <a:r>
              <a:rPr lang="fr-FR" dirty="0" smtClean="0"/>
              <a:t>Retourne l’élément i</a:t>
            </a: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(S) </a:t>
            </a:r>
          </a:p>
          <a:p>
            <a:pPr lvl="1"/>
            <a:r>
              <a:rPr lang="fr-FR" dirty="0" smtClean="0"/>
              <a:t>donne la taille en nombre d’éléments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in(S)</a:t>
            </a:r>
            <a:r>
              <a:rPr lang="fr-FR" dirty="0" smtClean="0"/>
              <a:t> (</a:t>
            </a:r>
            <a:r>
              <a:rPr lang="fr-FR" dirty="0" err="1" smtClean="0"/>
              <a:t>resp</a:t>
            </a:r>
            <a:r>
              <a:rPr lang="fr-FR" dirty="0" smtClean="0"/>
              <a:t>.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max(S)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Retourne le plus petit (</a:t>
            </a:r>
            <a:r>
              <a:rPr lang="fr-FR" dirty="0" err="1" smtClean="0"/>
              <a:t>resp</a:t>
            </a:r>
            <a:r>
              <a:rPr lang="fr-FR" dirty="0" smtClean="0"/>
              <a:t>. le plus grand) élément de S</a:t>
            </a:r>
          </a:p>
        </p:txBody>
      </p:sp>
    </p:spTree>
    <p:extLst>
      <p:ext uri="{BB962C8B-B14F-4D97-AF65-F5344CB8AC3E}">
        <p14:creationId xmlns:p14="http://schemas.microsoft.com/office/powerpoint/2010/main" val="8622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communes à toutes les séquences 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23027" cy="4525963"/>
          </a:xfrm>
        </p:spPr>
        <p:txBody>
          <a:bodyPr/>
          <a:lstStyle/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S.index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lvl="1"/>
            <a:r>
              <a:rPr lang="fr-FR" dirty="0" smtClean="0"/>
              <a:t>Retourne l’indice de la première occurrence de a dans S</a:t>
            </a:r>
          </a:p>
          <a:p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S.count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pPr lvl="1"/>
            <a:r>
              <a:rPr lang="fr-FR" dirty="0" smtClean="0"/>
              <a:t>Retourne le nombre d’occurrences de a dans S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S*n</a:t>
            </a:r>
            <a:r>
              <a:rPr lang="fr-FR" dirty="0" smtClean="0"/>
              <a:t> </a:t>
            </a:r>
            <a:r>
              <a:rPr lang="fr-FR" dirty="0"/>
              <a:t>ou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n*S</a:t>
            </a:r>
          </a:p>
          <a:p>
            <a:pPr lvl="1"/>
            <a:r>
              <a:rPr lang="fr-FR" dirty="0"/>
              <a:t>Retourne une nouvelle séquence qui est la concaténation de n </a:t>
            </a:r>
            <a:r>
              <a:rPr lang="fr-FR" dirty="0" err="1">
                <a:solidFill>
                  <a:srgbClr val="FF0000"/>
                </a:solidFill>
              </a:rPr>
              <a:t>shallow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copies de 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88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communes à toutes les séquences 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r>
              <a:rPr lang="fr-FR" dirty="0" err="1" smtClean="0">
                <a:solidFill>
                  <a:srgbClr val="FF0000"/>
                </a:solidFill>
              </a:rPr>
              <a:t>Slicing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S[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i:j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fr-FR" dirty="0" smtClean="0"/>
              <a:t> retourne </a:t>
            </a:r>
            <a:r>
              <a:rPr lang="fr-FR" dirty="0" smtClean="0">
                <a:solidFill>
                  <a:srgbClr val="FF0000"/>
                </a:solidFill>
              </a:rPr>
              <a:t>une nouvelle séquence </a:t>
            </a:r>
            <a:r>
              <a:rPr lang="fr-FR" dirty="0" smtClean="0"/>
              <a:t>de même type prenant tous les éléments de l’indice i à l’indice j-1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S[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i:j:k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fr-FR" dirty="0" smtClean="0"/>
              <a:t> retourne </a:t>
            </a:r>
            <a:r>
              <a:rPr lang="fr-FR" dirty="0" smtClean="0">
                <a:solidFill>
                  <a:srgbClr val="FF0000"/>
                </a:solidFill>
              </a:rPr>
              <a:t>une nouvelle séquence </a:t>
            </a:r>
            <a:r>
              <a:rPr lang="fr-FR" dirty="0" smtClean="0"/>
              <a:t>de même type prenant tous les éléments de l’indice i à l’indice j-1, par sauts de k éléments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77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Slicing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734243"/>
              </p:ext>
            </p:extLst>
          </p:nvPr>
        </p:nvGraphicFramePr>
        <p:xfrm>
          <a:off x="772064" y="2032954"/>
          <a:ext cx="7676145" cy="674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229"/>
                <a:gridCol w="1535229"/>
                <a:gridCol w="1535229"/>
                <a:gridCol w="1535229"/>
                <a:gridCol w="1535229"/>
              </a:tblGrid>
              <a:tr h="674586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fr-FR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fr-FR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fr-FR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fr-FR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fr-FR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81981" y="2768279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80102" y="2768278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632857" y="2768277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176985" y="2768276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721113" y="2768275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680854" y="1445561"/>
            <a:ext cx="46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-1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184728" y="2768274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176985" y="1445561"/>
            <a:ext cx="537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-2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592599" y="1445561"/>
            <a:ext cx="55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-3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039844" y="1445560"/>
            <a:ext cx="55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-4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81981" y="1445561"/>
            <a:ext cx="543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-5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81981" y="3229944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[: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184728" y="3229944"/>
            <a:ext cx="38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:]</a:t>
            </a:r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951251" y="3460776"/>
            <a:ext cx="5963954" cy="3477875"/>
            <a:chOff x="2985649" y="3229939"/>
            <a:chExt cx="5963954" cy="3477875"/>
          </a:xfrm>
        </p:grpSpPr>
        <p:sp>
          <p:nvSpPr>
            <p:cNvPr id="21" name="ZoneTexte 20"/>
            <p:cNvSpPr txBox="1"/>
            <p:nvPr/>
          </p:nvSpPr>
          <p:spPr>
            <a:xfrm>
              <a:off x="2985649" y="3229939"/>
              <a:ext cx="3244969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smtClean="0">
                  <a:latin typeface="Courier New" pitchFamily="49" charset="0"/>
                  <a:cs typeface="Courier New" pitchFamily="49" charset="0"/>
                </a:rPr>
                <a:t>&gt;&gt;&gt;S</a:t>
              </a:r>
              <a:r>
                <a:rPr lang="fr-FR" sz="2000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fr-FR" sz="2000" dirty="0" smtClean="0">
                  <a:latin typeface="Courier New" pitchFamily="49" charset="0"/>
                  <a:cs typeface="Courier New" pitchFamily="49" charset="0"/>
                </a:rPr>
                <a:t>'HELLO</a:t>
              </a:r>
              <a:r>
                <a:rPr lang="fr-FR" sz="2000" dirty="0">
                  <a:latin typeface="Courier New" pitchFamily="49" charset="0"/>
                  <a:cs typeface="Courier New" pitchFamily="49" charset="0"/>
                </a:rPr>
                <a:t>'</a:t>
              </a:r>
              <a:endParaRPr lang="fr-FR" sz="20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&gt;&gt;&gt; S[-1]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&gt;&gt;&gt; S[-2]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&gt;&gt;&gt; S[-2:]</a:t>
              </a:r>
            </a:p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&gt;&gt;&gt; S[-2:-1]</a:t>
              </a:r>
            </a:p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&gt;&gt;&gt; S[0:1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&gt;&gt;&gt; S[2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:]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&gt;&gt;&gt; S[:-3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&gt;&gt;&gt; S[3:100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&gt;&gt;&gt; S[100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fr-FR" sz="20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20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144690" y="3460776"/>
              <a:ext cx="4804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20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Permet de créer une liste de n’importe quels objets</a:t>
            </a:r>
          </a:p>
          <a:p>
            <a:pPr lvl="1"/>
            <a:r>
              <a:rPr lang="fr-FR" dirty="0" smtClean="0"/>
              <a:t>Techniquement, c’est un tableau de pointeurs vers les objets</a:t>
            </a:r>
          </a:p>
          <a:p>
            <a:pPr lvl="1"/>
            <a:r>
              <a:rPr lang="fr-FR" dirty="0" smtClean="0"/>
              <a:t>Les listes sont dynamiques, de taille variable</a:t>
            </a:r>
          </a:p>
          <a:p>
            <a:pPr lvl="1"/>
            <a:r>
              <a:rPr lang="fr-FR" dirty="0" smtClean="0"/>
              <a:t>Comme une liste est un objet, on peut avoir une liste de listes</a:t>
            </a:r>
          </a:p>
        </p:txBody>
      </p:sp>
    </p:spTree>
    <p:extLst>
      <p:ext uri="{BB962C8B-B14F-4D97-AF65-F5344CB8AC3E}">
        <p14:creationId xmlns:p14="http://schemas.microsoft.com/office/powerpoint/2010/main" val="11539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L=[]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L=[4,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'bob',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4.3, True]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[4,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'bob',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4.3, True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L[2]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L[3]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L[0] = L[0]+6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&gt;&gt;&gt; L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[10,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'bob',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4.3, True]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2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65441</TotalTime>
  <Words>1199</Words>
  <Application>Microsoft Office PowerPoint</Application>
  <PresentationFormat>Affichage à l'écran (4:3)</PresentationFormat>
  <Paragraphs>204</Paragraphs>
  <Slides>17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Comic Sans MS</vt:lpstr>
      <vt:lpstr>Courier New</vt:lpstr>
      <vt:lpstr>Wingdings</vt:lpstr>
      <vt:lpstr>modelePresentationAL</vt:lpstr>
      <vt:lpstr>Types de base</vt:lpstr>
      <vt:lpstr>Les séquences</vt:lpstr>
      <vt:lpstr>Fonctions communes à toutes les séquences S</vt:lpstr>
      <vt:lpstr>Fonctions communes à toutes les séquences S</vt:lpstr>
      <vt:lpstr>Fonctions communes à toutes les séquences S</vt:lpstr>
      <vt:lpstr>Fonctions communes à toutes les séquences S</vt:lpstr>
      <vt:lpstr>Slicing</vt:lpstr>
      <vt:lpstr>Les listes</vt:lpstr>
      <vt:lpstr>Les listes</vt:lpstr>
      <vt:lpstr>Modification des listes</vt:lpstr>
      <vt:lpstr>Modification des listes</vt:lpstr>
      <vt:lpstr>Méthodes sur les listes</vt:lpstr>
      <vt:lpstr>Méthodes sur les listes</vt:lpstr>
      <vt:lpstr>Méthodes sur les listes</vt:lpstr>
      <vt:lpstr>Méthodes sur les listes</vt:lpstr>
      <vt:lpstr>Les tuples</vt:lpstr>
      <vt:lpstr>Les tuples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1738</cp:revision>
  <cp:lastPrinted>2013-12-02T15:29:04Z</cp:lastPrinted>
  <dcterms:created xsi:type="dcterms:W3CDTF">1601-01-01T00:00:00Z</dcterms:created>
  <dcterms:modified xsi:type="dcterms:W3CDTF">2014-06-18T19:48:02Z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