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3"/>
  </p:notesMasterIdLst>
  <p:handoutMasterIdLst>
    <p:handoutMasterId r:id="rId114"/>
  </p:handoutMasterIdLst>
  <p:sldIdLst>
    <p:sldId id="893" r:id="rId2"/>
    <p:sldId id="265" r:id="rId3"/>
    <p:sldId id="891" r:id="rId4"/>
    <p:sldId id="271" r:id="rId5"/>
    <p:sldId id="275" r:id="rId6"/>
    <p:sldId id="276" r:id="rId7"/>
    <p:sldId id="582" r:id="rId8"/>
    <p:sldId id="583" r:id="rId9"/>
    <p:sldId id="277" r:id="rId10"/>
    <p:sldId id="278" r:id="rId11"/>
    <p:sldId id="632" r:id="rId12"/>
    <p:sldId id="633" r:id="rId13"/>
    <p:sldId id="634" r:id="rId14"/>
    <p:sldId id="635" r:id="rId15"/>
    <p:sldId id="888" r:id="rId16"/>
    <p:sldId id="279" r:id="rId17"/>
    <p:sldId id="296" r:id="rId18"/>
    <p:sldId id="297" r:id="rId19"/>
    <p:sldId id="658" r:id="rId20"/>
    <p:sldId id="298" r:id="rId21"/>
    <p:sldId id="294" r:id="rId22"/>
    <p:sldId id="293" r:id="rId23"/>
    <p:sldId id="478" r:id="rId24"/>
    <p:sldId id="302" r:id="rId25"/>
    <p:sldId id="304" r:id="rId26"/>
    <p:sldId id="306" r:id="rId27"/>
    <p:sldId id="305" r:id="rId28"/>
    <p:sldId id="311" r:id="rId29"/>
    <p:sldId id="313" r:id="rId30"/>
    <p:sldId id="312" r:id="rId31"/>
    <p:sldId id="315" r:id="rId32"/>
    <p:sldId id="316" r:id="rId33"/>
    <p:sldId id="885" r:id="rId34"/>
    <p:sldId id="886" r:id="rId35"/>
    <p:sldId id="887" r:id="rId36"/>
    <p:sldId id="314" r:id="rId37"/>
    <p:sldId id="317" r:id="rId38"/>
    <p:sldId id="620" r:id="rId39"/>
    <p:sldId id="622" r:id="rId40"/>
    <p:sldId id="625" r:id="rId41"/>
    <p:sldId id="621" r:id="rId42"/>
    <p:sldId id="624" r:id="rId43"/>
    <p:sldId id="623" r:id="rId44"/>
    <p:sldId id="616" r:id="rId45"/>
    <p:sldId id="627" r:id="rId46"/>
    <p:sldId id="629" r:id="rId47"/>
    <p:sldId id="631" r:id="rId48"/>
    <p:sldId id="626" r:id="rId49"/>
    <p:sldId id="630" r:id="rId50"/>
    <p:sldId id="617" r:id="rId51"/>
    <p:sldId id="618" r:id="rId52"/>
    <p:sldId id="619" r:id="rId53"/>
    <p:sldId id="318" r:id="rId54"/>
    <p:sldId id="325" r:id="rId55"/>
    <p:sldId id="326" r:id="rId56"/>
    <p:sldId id="327" r:id="rId57"/>
    <p:sldId id="320" r:id="rId58"/>
    <p:sldId id="323" r:id="rId59"/>
    <p:sldId id="324" r:id="rId60"/>
    <p:sldId id="328" r:id="rId61"/>
    <p:sldId id="331" r:id="rId62"/>
    <p:sldId id="332" r:id="rId63"/>
    <p:sldId id="889" r:id="rId64"/>
    <p:sldId id="650" r:id="rId65"/>
    <p:sldId id="651" r:id="rId66"/>
    <p:sldId id="652" r:id="rId67"/>
    <p:sldId id="654" r:id="rId68"/>
    <p:sldId id="655" r:id="rId69"/>
    <p:sldId id="656" r:id="rId70"/>
    <p:sldId id="653" r:id="rId71"/>
    <p:sldId id="644" r:id="rId72"/>
    <p:sldId id="334" r:id="rId73"/>
    <p:sldId id="645" r:id="rId74"/>
    <p:sldId id="892" r:id="rId75"/>
    <p:sldId id="659" r:id="rId76"/>
    <p:sldId id="660" r:id="rId77"/>
    <p:sldId id="661" r:id="rId78"/>
    <p:sldId id="330" r:id="rId79"/>
    <p:sldId id="335" r:id="rId80"/>
    <p:sldId id="479" r:id="rId81"/>
    <p:sldId id="329" r:id="rId82"/>
    <p:sldId id="336" r:id="rId83"/>
    <p:sldId id="337" r:id="rId84"/>
    <p:sldId id="338" r:id="rId85"/>
    <p:sldId id="339" r:id="rId86"/>
    <p:sldId id="340" r:id="rId87"/>
    <p:sldId id="341" r:id="rId88"/>
    <p:sldId id="890" r:id="rId89"/>
    <p:sldId id="640" r:id="rId90"/>
    <p:sldId id="641" r:id="rId91"/>
    <p:sldId id="642" r:id="rId92"/>
    <p:sldId id="643" r:id="rId93"/>
    <p:sldId id="809" r:id="rId94"/>
    <p:sldId id="282" r:id="rId95"/>
    <p:sldId id="283" r:id="rId96"/>
    <p:sldId id="284" r:id="rId97"/>
    <p:sldId id="285" r:id="rId98"/>
    <p:sldId id="286" r:id="rId99"/>
    <p:sldId id="287" r:id="rId100"/>
    <p:sldId id="288" r:id="rId101"/>
    <p:sldId id="604" r:id="rId102"/>
    <p:sldId id="289" r:id="rId103"/>
    <p:sldId id="345" r:id="rId104"/>
    <p:sldId id="601" r:id="rId105"/>
    <p:sldId id="602" r:id="rId106"/>
    <p:sldId id="603" r:id="rId107"/>
    <p:sldId id="290" r:id="rId108"/>
    <p:sldId id="291" r:id="rId109"/>
    <p:sldId id="301" r:id="rId110"/>
    <p:sldId id="292" r:id="rId111"/>
    <p:sldId id="873" r:id="rId112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893"/>
            <p14:sldId id="265"/>
            <p14:sldId id="891"/>
            <p14:sldId id="271"/>
            <p14:sldId id="275"/>
            <p14:sldId id="276"/>
            <p14:sldId id="582"/>
            <p14:sldId id="583"/>
            <p14:sldId id="277"/>
            <p14:sldId id="278"/>
            <p14:sldId id="632"/>
            <p14:sldId id="633"/>
            <p14:sldId id="634"/>
            <p14:sldId id="635"/>
            <p14:sldId id="888"/>
            <p14:sldId id="279"/>
            <p14:sldId id="296"/>
            <p14:sldId id="297"/>
            <p14:sldId id="658"/>
            <p14:sldId id="298"/>
            <p14:sldId id="294"/>
            <p14:sldId id="293"/>
            <p14:sldId id="478"/>
            <p14:sldId id="302"/>
            <p14:sldId id="304"/>
            <p14:sldId id="306"/>
            <p14:sldId id="305"/>
            <p14:sldId id="311"/>
            <p14:sldId id="313"/>
            <p14:sldId id="312"/>
            <p14:sldId id="315"/>
            <p14:sldId id="316"/>
            <p14:sldId id="885"/>
            <p14:sldId id="886"/>
            <p14:sldId id="887"/>
            <p14:sldId id="314"/>
            <p14:sldId id="317"/>
            <p14:sldId id="620"/>
            <p14:sldId id="622"/>
            <p14:sldId id="625"/>
            <p14:sldId id="621"/>
            <p14:sldId id="624"/>
            <p14:sldId id="623"/>
            <p14:sldId id="616"/>
            <p14:sldId id="627"/>
            <p14:sldId id="629"/>
            <p14:sldId id="631"/>
            <p14:sldId id="626"/>
            <p14:sldId id="630"/>
            <p14:sldId id="617"/>
            <p14:sldId id="618"/>
            <p14:sldId id="619"/>
            <p14:sldId id="318"/>
            <p14:sldId id="325"/>
            <p14:sldId id="326"/>
            <p14:sldId id="327"/>
            <p14:sldId id="320"/>
            <p14:sldId id="323"/>
            <p14:sldId id="324"/>
            <p14:sldId id="328"/>
            <p14:sldId id="331"/>
            <p14:sldId id="332"/>
            <p14:sldId id="889"/>
            <p14:sldId id="650"/>
            <p14:sldId id="651"/>
            <p14:sldId id="652"/>
            <p14:sldId id="654"/>
            <p14:sldId id="655"/>
            <p14:sldId id="656"/>
            <p14:sldId id="653"/>
            <p14:sldId id="644"/>
            <p14:sldId id="334"/>
            <p14:sldId id="645"/>
            <p14:sldId id="892"/>
            <p14:sldId id="659"/>
            <p14:sldId id="660"/>
            <p14:sldId id="661"/>
            <p14:sldId id="330"/>
            <p14:sldId id="335"/>
            <p14:sldId id="479"/>
            <p14:sldId id="329"/>
            <p14:sldId id="336"/>
            <p14:sldId id="337"/>
            <p14:sldId id="338"/>
            <p14:sldId id="339"/>
            <p14:sldId id="340"/>
            <p14:sldId id="341"/>
            <p14:sldId id="890"/>
            <p14:sldId id="640"/>
            <p14:sldId id="641"/>
            <p14:sldId id="642"/>
            <p14:sldId id="643"/>
            <p14:sldId id="809"/>
            <p14:sldId id="282"/>
            <p14:sldId id="283"/>
            <p14:sldId id="284"/>
            <p14:sldId id="285"/>
            <p14:sldId id="286"/>
            <p14:sldId id="287"/>
            <p14:sldId id="288"/>
            <p14:sldId id="604"/>
            <p14:sldId id="289"/>
            <p14:sldId id="345"/>
            <p14:sldId id="601"/>
            <p14:sldId id="602"/>
            <p14:sldId id="603"/>
            <p14:sldId id="290"/>
            <p14:sldId id="291"/>
            <p14:sldId id="301"/>
            <p14:sldId id="292"/>
            <p14:sldId id="8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2118" autoAdjust="0"/>
  </p:normalViewPr>
  <p:slideViewPr>
    <p:cSldViewPr snapToGrid="0">
      <p:cViewPr varScale="1">
        <p:scale>
          <a:sx n="46" d="100"/>
          <a:sy n="46" d="100"/>
        </p:scale>
        <p:origin x="189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Immutable est un néologisme</a:t>
            </a:r>
            <a:r>
              <a:rPr lang="fr-FR" baseline="0" dirty="0" smtClean="0"/>
              <a:t> (immuable en français), mais il permet </a:t>
            </a:r>
          </a:p>
          <a:p>
            <a:r>
              <a:rPr lang="fr-FR" baseline="0" dirty="0" smtClean="0"/>
              <a:t>Un meilleur parallèle avec la doc anglaise.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Documentation sur tous les </a:t>
            </a:r>
            <a:r>
              <a:rPr lang="fr-FR" baseline="0" dirty="0" err="1" smtClean="0"/>
              <a:t>built</a:t>
            </a:r>
            <a:r>
              <a:rPr lang="fr-FR" baseline="0" dirty="0" smtClean="0"/>
              <a:t>-in types dans </a:t>
            </a:r>
          </a:p>
          <a:p>
            <a:r>
              <a:rPr lang="fr-FR" dirty="0" smtClean="0"/>
              <a:t>https://docs.python.org/2/library/stdtypes.html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40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84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Shallow</a:t>
            </a:r>
            <a:r>
              <a:rPr lang="fr-FR" dirty="0" smtClean="0"/>
              <a:t> copie</a:t>
            </a:r>
            <a:r>
              <a:rPr lang="fr-FR" baseline="0" dirty="0" smtClean="0"/>
              <a:t> ne copie pas les éléments de la séquence, mais pointe vers ceux de S</a:t>
            </a:r>
          </a:p>
          <a:p>
            <a:r>
              <a:rPr lang="fr-FR" baseline="0" dirty="0" smtClean="0"/>
              <a:t>Donc </a:t>
            </a:r>
          </a:p>
          <a:p>
            <a:r>
              <a:rPr lang="fr-FR" baseline="0" dirty="0" smtClean="0"/>
              <a:t>a=[[]]</a:t>
            </a:r>
          </a:p>
          <a:p>
            <a:r>
              <a:rPr lang="fr-FR" baseline="0" dirty="0" smtClean="0"/>
              <a:t>b=a*3</a:t>
            </a:r>
          </a:p>
          <a:p>
            <a:r>
              <a:rPr lang="fr-FR" baseline="0" dirty="0" smtClean="0"/>
              <a:t>a[0].append(10)</a:t>
            </a:r>
          </a:p>
          <a:p>
            <a:r>
              <a:rPr lang="fr-FR" baseline="0" dirty="0" err="1" smtClean="0"/>
              <a:t>print</a:t>
            </a:r>
            <a:r>
              <a:rPr lang="fr-FR" baseline="0" dirty="0" smtClean="0"/>
              <a:t> b</a:t>
            </a:r>
          </a:p>
          <a:p>
            <a:r>
              <a:rPr lang="fr-FR" baseline="0" dirty="0" smtClean="0"/>
              <a:t>[[10], [10], [10]]</a:t>
            </a:r>
          </a:p>
          <a:p>
            <a:endParaRPr lang="fr-FR" baseline="0" dirty="0" smtClean="0"/>
          </a:p>
          <a:p>
            <a:r>
              <a:rPr lang="fr-FR" baseline="0" dirty="0" smtClean="0"/>
              <a:t>On reparle des </a:t>
            </a:r>
            <a:r>
              <a:rPr lang="fr-FR" baseline="0" dirty="0" err="1" smtClean="0"/>
              <a:t>shallow</a:t>
            </a:r>
            <a:r>
              <a:rPr lang="fr-FR" baseline="0" dirty="0" smtClean="0"/>
              <a:t> copy dans la partie référence partagée (vers </a:t>
            </a:r>
            <a:r>
              <a:rPr lang="fr-FR" baseline="0" dirty="0" err="1" smtClean="0"/>
              <a:t>slide</a:t>
            </a:r>
            <a:r>
              <a:rPr lang="fr-FR" baseline="0" dirty="0" smtClean="0"/>
              <a:t> 83)</a:t>
            </a:r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22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&gt;&gt;&gt;S=‘HELLO’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&gt;&gt;&gt; S[-1]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'O'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&gt;&gt;&gt; S[-2]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'L'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&gt;&gt;&gt; S[-2:]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'LO'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&gt;&gt;&gt; S[-2:-1]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'L‘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&gt;&gt;&gt; S[0:1]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'H'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&gt;&gt;&gt; S[2:]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'LLO'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&gt;&gt;&gt; S[:-3]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'HE'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&gt;&gt;&gt; S[3:100]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'LO'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&gt;&gt;&gt; S[100]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: string index out of range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84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4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À ne plus utiliser, utiliser </a:t>
            </a:r>
            <a:r>
              <a:rPr lang="fr-FR" dirty="0" err="1" smtClean="0"/>
              <a:t>str.format</a:t>
            </a:r>
            <a:r>
              <a:rPr lang="fr-FR" dirty="0" smtClean="0"/>
              <a:t>() à la place qui est standard en python</a:t>
            </a:r>
            <a:r>
              <a:rPr lang="fr-FR" baseline="0" dirty="0" smtClean="0"/>
              <a:t> 2 et 3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89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Python utilise</a:t>
            </a:r>
            <a:r>
              <a:rPr lang="fr-FR" baseline="0" dirty="0" smtClean="0"/>
              <a:t> un typage dynamique, mais aussi un typage fort</a:t>
            </a:r>
          </a:p>
          <a:p>
            <a:r>
              <a:rPr lang="fr-FR" baseline="0" dirty="0" err="1" smtClean="0"/>
              <a:t>str</a:t>
            </a:r>
            <a:r>
              <a:rPr lang="fr-FR" baseline="0" dirty="0" smtClean="0"/>
              <a:t> + </a:t>
            </a:r>
            <a:r>
              <a:rPr lang="fr-FR" baseline="0" dirty="0" err="1" smtClean="0"/>
              <a:t>int</a:t>
            </a:r>
            <a:r>
              <a:rPr lang="fr-FR" baseline="0" dirty="0" smtClean="0"/>
              <a:t> retourne une erreur</a:t>
            </a:r>
          </a:p>
          <a:p>
            <a:r>
              <a:rPr lang="fr-FR" baseline="0" dirty="0" smtClean="0"/>
              <a:t>Il faut écrire </a:t>
            </a:r>
          </a:p>
          <a:p>
            <a:r>
              <a:rPr lang="fr-FR" baseline="0" dirty="0" err="1" smtClean="0"/>
              <a:t>str</a:t>
            </a:r>
            <a:r>
              <a:rPr lang="fr-FR" baseline="0" dirty="0" smtClean="0"/>
              <a:t> + </a:t>
            </a:r>
            <a:r>
              <a:rPr lang="fr-FR" baseline="0" dirty="0" err="1" smtClean="0"/>
              <a:t>str</a:t>
            </a:r>
            <a:r>
              <a:rPr lang="fr-FR" baseline="0" dirty="0" smtClean="0"/>
              <a:t>(</a:t>
            </a:r>
            <a:r>
              <a:rPr lang="fr-FR" baseline="0" dirty="0" err="1" smtClean="0"/>
              <a:t>int</a:t>
            </a:r>
            <a:r>
              <a:rPr lang="fr-FR" baseline="0" smtClean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20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pad est le caractère de </a:t>
            </a:r>
            <a:r>
              <a:rPr lang="fr-FR" dirty="0" err="1" smtClean="0"/>
              <a:t>padding</a:t>
            </a:r>
            <a:r>
              <a:rPr lang="fr-FR" dirty="0" smtClean="0"/>
              <a:t> si la chaîne est plus</a:t>
            </a:r>
            <a:r>
              <a:rPr lang="fr-FR" baseline="0" dirty="0" smtClean="0"/>
              <a:t> petite de n caractères, par défaut c’est un espace.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73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44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Je</a:t>
            </a:r>
            <a:r>
              <a:rPr lang="fr-FR" baseline="0" dirty="0" smtClean="0"/>
              <a:t> simplifie en parlant d’ASCII</a:t>
            </a:r>
          </a:p>
          <a:p>
            <a:r>
              <a:rPr lang="fr-FR" baseline="0" dirty="0" smtClean="0"/>
              <a:t>ord() retourne en fait le code </a:t>
            </a:r>
            <a:r>
              <a:rPr lang="fr-FR" baseline="0" dirty="0" err="1" smtClean="0"/>
              <a:t>unicode</a:t>
            </a:r>
            <a:endParaRPr lang="fr-FR" baseline="0" dirty="0" smtClean="0"/>
          </a:p>
          <a:p>
            <a:r>
              <a:rPr lang="fr-FR" baseline="0" dirty="0" err="1" smtClean="0"/>
              <a:t>chr</a:t>
            </a:r>
            <a:r>
              <a:rPr lang="fr-FR" baseline="0" dirty="0" smtClean="0"/>
              <a:t>() fonctionne sur 255 valeurs (latin1 ?) alors que l’aide python parle de caractères ASCII (seulement 128)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11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Je</a:t>
            </a:r>
            <a:r>
              <a:rPr lang="fr-FR" baseline="0" dirty="0" smtClean="0"/>
              <a:t> simplifie en parlant d’ASCII</a:t>
            </a:r>
          </a:p>
          <a:p>
            <a:r>
              <a:rPr lang="fr-FR" baseline="0" dirty="0" smtClean="0"/>
              <a:t>ord() retourne en fait le code </a:t>
            </a:r>
            <a:r>
              <a:rPr lang="fr-FR" baseline="0" dirty="0" err="1" smtClean="0"/>
              <a:t>unicode</a:t>
            </a:r>
            <a:endParaRPr lang="fr-FR" baseline="0" dirty="0" smtClean="0"/>
          </a:p>
          <a:p>
            <a:r>
              <a:rPr lang="fr-FR" baseline="0" dirty="0" err="1" smtClean="0"/>
              <a:t>chr</a:t>
            </a:r>
            <a:r>
              <a:rPr lang="fr-FR" baseline="0" dirty="0" smtClean="0"/>
              <a:t>() fonctionne sur 255 valeurs (latin1 ?) alors que l’aide python parle de caractères ASCII (seulement 128)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1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Immutable est un néologisme</a:t>
            </a:r>
            <a:r>
              <a:rPr lang="fr-FR" baseline="0" dirty="0" smtClean="0"/>
              <a:t> (immuable en français), mais il permet </a:t>
            </a:r>
          </a:p>
          <a:p>
            <a:r>
              <a:rPr lang="fr-FR" baseline="0" dirty="0" smtClean="0"/>
              <a:t>Un meilleur parallèle avec la doc anglaise.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Documentation sur tous les </a:t>
            </a:r>
            <a:r>
              <a:rPr lang="fr-FR" baseline="0" dirty="0" err="1" smtClean="0"/>
              <a:t>built</a:t>
            </a:r>
            <a:r>
              <a:rPr lang="fr-FR" baseline="0" dirty="0" smtClean="0"/>
              <a:t>-in types dans </a:t>
            </a:r>
          </a:p>
          <a:p>
            <a:r>
              <a:rPr lang="fr-FR" dirty="0" smtClean="0"/>
              <a:t>https://docs.python.org/2/library/stdtypes.html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469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Je</a:t>
            </a:r>
            <a:r>
              <a:rPr lang="fr-FR" baseline="0" dirty="0" smtClean="0"/>
              <a:t> simplifie en parlant d’ASCII</a:t>
            </a:r>
          </a:p>
          <a:p>
            <a:r>
              <a:rPr lang="fr-FR" baseline="0" dirty="0" smtClean="0"/>
              <a:t>ord() retourne en fait le code </a:t>
            </a:r>
            <a:r>
              <a:rPr lang="fr-FR" baseline="0" dirty="0" err="1" smtClean="0"/>
              <a:t>unicode</a:t>
            </a:r>
            <a:endParaRPr lang="fr-FR" baseline="0" dirty="0" smtClean="0"/>
          </a:p>
          <a:p>
            <a:r>
              <a:rPr lang="fr-FR" baseline="0" dirty="0" err="1" smtClean="0"/>
              <a:t>chr</a:t>
            </a:r>
            <a:r>
              <a:rPr lang="fr-FR" baseline="0" dirty="0" smtClean="0"/>
              <a:t>() fonctionne sur 255 valeurs (latin1 ?) alors que l’aide python parle de caractères ASCII (seulement 128)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11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Je</a:t>
            </a:r>
            <a:r>
              <a:rPr lang="fr-FR" baseline="0" dirty="0" smtClean="0"/>
              <a:t> simplifie en parlant d’ASCII</a:t>
            </a:r>
          </a:p>
          <a:p>
            <a:r>
              <a:rPr lang="fr-FR" baseline="0" dirty="0" smtClean="0"/>
              <a:t>ord() retourne en fait le code </a:t>
            </a:r>
            <a:r>
              <a:rPr lang="fr-FR" baseline="0" dirty="0" err="1" smtClean="0"/>
              <a:t>unicode</a:t>
            </a:r>
            <a:endParaRPr lang="fr-FR" baseline="0" dirty="0" smtClean="0"/>
          </a:p>
          <a:p>
            <a:r>
              <a:rPr lang="fr-FR" baseline="0" dirty="0" err="1" smtClean="0"/>
              <a:t>chr</a:t>
            </a:r>
            <a:r>
              <a:rPr lang="fr-FR" baseline="0" dirty="0" smtClean="0"/>
              <a:t>() fonctionne sur 255 valeurs (latin1 ?) alors que l’aide python parle de caractères ASCII (seulement 128)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11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fait</a:t>
            </a:r>
            <a:r>
              <a:rPr lang="fr-FR" baseline="0" dirty="0" smtClean="0"/>
              <a:t> que, </a:t>
            </a:r>
            <a:r>
              <a:rPr lang="fr-FR" baseline="0" smtClean="0"/>
              <a:t>par exemple, </a:t>
            </a:r>
            <a:r>
              <a:rPr lang="fr-FR" baseline="0" dirty="0" smtClean="0"/>
              <a:t>ASCII </a:t>
            </a:r>
            <a:r>
              <a:rPr lang="fr-FR" baseline="0" smtClean="0"/>
              <a:t>et latin1 définissent un jeu de caractères </a:t>
            </a:r>
            <a:r>
              <a:rPr lang="fr-FR" baseline="0" dirty="0" smtClean="0"/>
              <a:t>et un codage est une source de confusion lorsque l’on regarde des cas plus compliqués où codage et jeux de caractères </a:t>
            </a:r>
            <a:r>
              <a:rPr lang="fr-FR" baseline="0" smtClean="0"/>
              <a:t>sont découplés. 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121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iso-latin-9 (8859-15)</a:t>
            </a:r>
            <a:r>
              <a:rPr lang="fr-FR" baseline="0" dirty="0" smtClean="0"/>
              <a:t> permet d’encoder le symbole euro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892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505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919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Immutable est un néologisme</a:t>
            </a:r>
            <a:r>
              <a:rPr lang="fr-FR" baseline="0" dirty="0" smtClean="0"/>
              <a:t> (immuable en français), mais il permet </a:t>
            </a:r>
          </a:p>
          <a:p>
            <a:r>
              <a:rPr lang="fr-FR" baseline="0" dirty="0" smtClean="0"/>
              <a:t>Un </a:t>
            </a:r>
            <a:r>
              <a:rPr lang="fr-FR" baseline="0" smtClean="0"/>
              <a:t>meilleur parallèle avec la doc anglaise.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15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 pratique,</a:t>
            </a:r>
            <a:r>
              <a:rPr lang="fr-FR" baseline="0" dirty="0" smtClean="0"/>
              <a:t> le tableau garde le couple (</a:t>
            </a:r>
            <a:r>
              <a:rPr lang="fr-FR" baseline="0" dirty="0" err="1" smtClean="0"/>
              <a:t>clef,valeur</a:t>
            </a:r>
            <a:r>
              <a:rPr lang="fr-FR" baseline="0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222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objets doivent</a:t>
            </a:r>
            <a:r>
              <a:rPr lang="fr-FR" baseline="0" dirty="0" smtClean="0"/>
              <a:t> être immutables pour calculer la fonction de hash.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792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70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Bitwise operators are operators that work on a multi-bit value but conceptually one bit at a time.</a:t>
            </a:r>
          </a:p>
          <a:p>
            <a:endParaRPr lang="en-US" dirty="0" smtClean="0"/>
          </a:p>
          <a:p>
            <a:r>
              <a:rPr lang="en-US" dirty="0" smtClean="0"/>
              <a:t>AND is 1 only if both of its inputs are 1.</a:t>
            </a:r>
          </a:p>
          <a:p>
            <a:r>
              <a:rPr lang="en-US" dirty="0" smtClean="0"/>
              <a:t>OR is 1 if one or more of its inputs are 1.</a:t>
            </a:r>
          </a:p>
          <a:p>
            <a:r>
              <a:rPr lang="en-US" dirty="0" smtClean="0"/>
              <a:t>XOR is 1 only if exactly one of its inputs are 1.</a:t>
            </a:r>
          </a:p>
          <a:p>
            <a:r>
              <a:rPr lang="en-US" dirty="0" smtClean="0"/>
              <a:t>NOT is 1 only if its input are 0.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776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708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Un autre manière d’écrire</a:t>
            </a:r>
            <a:r>
              <a:rPr lang="fr-FR" baseline="0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D=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([(clef1,obj1), (clef2,obj2)])</a:t>
            </a:r>
            <a:r>
              <a:rPr lang="fr-FR" baseline="0" dirty="0" smtClean="0">
                <a:latin typeface="Arial" charset="0"/>
                <a:cs typeface="+mn-cs"/>
              </a:rPr>
              <a:t> est d’utiliser la fonction zip que l’on introduit plus loin D = </a:t>
            </a:r>
            <a:r>
              <a:rPr lang="fr-FR" baseline="0" dirty="0" err="1" smtClean="0">
                <a:latin typeface="Arial" charset="0"/>
                <a:cs typeface="+mn-cs"/>
              </a:rPr>
              <a:t>dict</a:t>
            </a:r>
            <a:r>
              <a:rPr lang="fr-FR" baseline="0" dirty="0" smtClean="0">
                <a:latin typeface="Arial" charset="0"/>
                <a:cs typeface="+mn-cs"/>
              </a:rPr>
              <a:t>(zip([clef1, clef2],[obj1, obj2]))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416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« </a:t>
            </a:r>
            <a:r>
              <a:rPr lang="fr-FR" dirty="0" err="1" smtClean="0"/>
              <a:t>D.has_key</a:t>
            </a:r>
            <a:r>
              <a:rPr lang="fr-FR" dirty="0" smtClean="0"/>
              <a:t>(clef) » est </a:t>
            </a:r>
            <a:r>
              <a:rPr lang="fr-FR" dirty="0" err="1" smtClean="0"/>
              <a:t>équivallent</a:t>
            </a:r>
            <a:r>
              <a:rPr lang="fr-FR" dirty="0" smtClean="0"/>
              <a:t> à « clef in D », mais </a:t>
            </a:r>
            <a:r>
              <a:rPr lang="fr-FR" dirty="0" err="1" smtClean="0"/>
              <a:t>D.has_key</a:t>
            </a:r>
            <a:r>
              <a:rPr lang="fr-FR" dirty="0" smtClean="0"/>
              <a:t>(clef) est déprécié</a:t>
            </a:r>
            <a:r>
              <a:rPr lang="fr-FR" baseline="0" dirty="0" smtClean="0"/>
              <a:t> en Python 3.x and 2.7, il n’est pas recommandé de l’utiliser. On peut également noter que </a:t>
            </a:r>
            <a:r>
              <a:rPr lang="fr-FR" i="1" baseline="0" dirty="0" smtClean="0"/>
              <a:t>clef in </a:t>
            </a:r>
            <a:r>
              <a:rPr lang="fr-FR" dirty="0" smtClean="0"/>
              <a:t>D</a:t>
            </a:r>
            <a:r>
              <a:rPr lang="fr-FR" i="0" baseline="0" dirty="0" smtClean="0"/>
              <a:t> peut être plus efficace par ce qu’il n’y a pas d’appel de fonction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787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parle des </a:t>
            </a:r>
            <a:r>
              <a:rPr lang="fr-FR" dirty="0" err="1" smtClean="0"/>
              <a:t>shallow</a:t>
            </a:r>
            <a:r>
              <a:rPr lang="fr-FR" baseline="0" dirty="0" smtClean="0"/>
              <a:t> copy juste après dans les références partagées</a:t>
            </a:r>
          </a:p>
          <a:p>
            <a:endParaRPr lang="fr-FR" baseline="0" dirty="0" smtClean="0"/>
          </a:p>
          <a:p>
            <a:r>
              <a:rPr lang="fr-FR" baseline="0" dirty="0" smtClean="0"/>
              <a:t>&gt;&gt;&gt; </a:t>
            </a:r>
            <a:r>
              <a:rPr lang="fr-FR" baseline="0" dirty="0" err="1" smtClean="0"/>
              <a:t>print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D.get</a:t>
            </a:r>
            <a:r>
              <a:rPr lang="fr-FR" baseline="0" dirty="0" smtClean="0"/>
              <a:t>(‘</a:t>
            </a:r>
            <a:r>
              <a:rPr lang="fr-FR" baseline="0" dirty="0" err="1" smtClean="0"/>
              <a:t>alice</a:t>
            </a:r>
            <a:r>
              <a:rPr lang="fr-FR" baseline="0" dirty="0" smtClean="0"/>
              <a:t>’, ‘?’)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927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Immutable est un néologisme</a:t>
            </a:r>
            <a:r>
              <a:rPr lang="fr-FR" baseline="0" dirty="0" smtClean="0"/>
              <a:t> (immuable en français), mais il permet </a:t>
            </a:r>
          </a:p>
          <a:p>
            <a:r>
              <a:rPr lang="fr-FR" baseline="0" dirty="0" smtClean="0"/>
              <a:t>Un </a:t>
            </a:r>
            <a:r>
              <a:rPr lang="fr-FR" baseline="0" smtClean="0"/>
              <a:t>meilleur parallèle avec la doc anglaise.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461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789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167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mot</a:t>
            </a:r>
            <a:r>
              <a:rPr lang="fr-FR" baseline="0" dirty="0" smtClean="0"/>
              <a:t> aliasing est utilisé pour les références partagées dans d’autres langages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152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 err="1" smtClean="0"/>
              <a:t>shallow</a:t>
            </a:r>
            <a:r>
              <a:rPr lang="fr-FR" baseline="0" dirty="0" smtClean="0"/>
              <a:t> copie L[:] fonctionne pour toutes les séquences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108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&lt;&gt; est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equivallent</a:t>
            </a:r>
            <a:r>
              <a:rPr lang="fr-FR" baseline="0" dirty="0" smtClean="0"/>
              <a:t> à != mais </a:t>
            </a:r>
            <a:r>
              <a:rPr lang="fr-FR" baseline="0" dirty="0" err="1" smtClean="0"/>
              <a:t>déprécated</a:t>
            </a:r>
            <a:r>
              <a:rPr lang="fr-FR" baseline="0" dirty="0" smtClean="0"/>
              <a:t> </a:t>
            </a:r>
          </a:p>
          <a:p>
            <a:r>
              <a:rPr lang="fr-FR" dirty="0" smtClean="0"/>
              <a:t>== appel la méthode __</a:t>
            </a:r>
            <a:r>
              <a:rPr lang="fr-FR" dirty="0" err="1" smtClean="0"/>
              <a:t>eq</a:t>
            </a:r>
            <a:r>
              <a:rPr lang="fr-FR" dirty="0" smtClean="0"/>
              <a:t>__ donc la notion d’égalité est</a:t>
            </a:r>
            <a:r>
              <a:rPr lang="fr-FR" baseline="0" dirty="0" smtClean="0"/>
              <a:t> définie dans cette méthode</a:t>
            </a:r>
          </a:p>
          <a:p>
            <a:r>
              <a:rPr lang="fr-FR" baseline="0" dirty="0" smtClean="0"/>
              <a:t>Les objets de type numérique différent peuvent être égaux s’il on la même valeur (</a:t>
            </a:r>
            <a:r>
              <a:rPr lang="fr-FR" baseline="0" dirty="0" err="1" smtClean="0"/>
              <a:t>e.g</a:t>
            </a:r>
            <a:r>
              <a:rPr lang="fr-FR" baseline="0" dirty="0" smtClean="0"/>
              <a:t>., 1 == 1.0 est </a:t>
            </a:r>
            <a:r>
              <a:rPr lang="fr-FR" baseline="0" dirty="0" err="1" smtClean="0"/>
              <a:t>True</a:t>
            </a:r>
            <a:r>
              <a:rPr lang="fr-FR" baseline="0" dirty="0" smtClean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80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Bitwise operators are operators that work on a multi-bit value but conceptually one bit at a time.</a:t>
            </a:r>
          </a:p>
          <a:p>
            <a:endParaRPr lang="en-US" dirty="0" smtClean="0"/>
          </a:p>
          <a:p>
            <a:r>
              <a:rPr lang="en-US" dirty="0" smtClean="0"/>
              <a:t>AND is 1 only if both of its inputs are 1.</a:t>
            </a:r>
          </a:p>
          <a:p>
            <a:r>
              <a:rPr lang="en-US" dirty="0" smtClean="0"/>
              <a:t>OR is 1 if one or more of its inputs are 1.</a:t>
            </a:r>
          </a:p>
          <a:p>
            <a:r>
              <a:rPr lang="en-US" dirty="0" smtClean="0"/>
              <a:t>XOR is 1 only if exactly one of its inputs are 1.</a:t>
            </a:r>
          </a:p>
          <a:p>
            <a:r>
              <a:rPr lang="en-US" smtClean="0"/>
              <a:t>NOT is 1 only if its input are 0.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77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3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3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3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3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Immutable est un néologisme</a:t>
            </a:r>
            <a:r>
              <a:rPr lang="fr-FR" baseline="0" dirty="0" smtClean="0"/>
              <a:t> (immuable en français), mais il permet </a:t>
            </a:r>
          </a:p>
          <a:p>
            <a:r>
              <a:rPr lang="fr-FR" baseline="0" dirty="0" smtClean="0"/>
              <a:t>Un </a:t>
            </a:r>
            <a:r>
              <a:rPr lang="fr-FR" baseline="0" smtClean="0"/>
              <a:t>meilleur parallèle avec la doc anglaise.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07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28956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smtClean="0"/>
              <a:t>Arnaud Legout © 2011-2014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21450"/>
            <a:ext cx="3967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14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string.html#formatstring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Introduire en semaine 2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101 fonctions</a:t>
            </a:r>
          </a:p>
          <a:p>
            <a:r>
              <a:rPr lang="fr-FR" dirty="0" smtClean="0"/>
              <a:t>101 modules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939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Booléens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Booléens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False,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fr-FR" dirty="0" smtClean="0"/>
              <a:t>Représentation interne: 0, 1</a:t>
            </a:r>
          </a:p>
          <a:p>
            <a:pPr lvl="1"/>
            <a:r>
              <a:rPr lang="fr-FR" dirty="0" smtClean="0"/>
              <a:t>On peut utiliser à la place</a:t>
            </a:r>
          </a:p>
          <a:p>
            <a:pPr lvl="2"/>
            <a:r>
              <a:rPr lang="fr-FR" dirty="0" smtClean="0"/>
              <a:t>0 qui est toujours faux</a:t>
            </a:r>
          </a:p>
          <a:p>
            <a:pPr lvl="2"/>
            <a:r>
              <a:rPr lang="fr-FR" dirty="0" smtClean="0"/>
              <a:t>N’importe quel autre entier est toujours vrai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267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Références partagées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L1 = [1,2,3]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&gt;&gt;&gt;L2 = L1        #référence partagée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&gt;&gt;&gt;L1=24          #L1 pointe vers un nouvel objet </a:t>
            </a: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24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L1, L2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24 [1, 2, 3]</a:t>
            </a:r>
          </a:p>
          <a:p>
            <a:pPr marL="0" indent="0">
              <a:buNone/>
            </a:pP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L1 = [1,2,3]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&gt;&gt;&gt;L2 = L1        #référence partagée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&gt;&gt;&gt;L1[0]=24       #on modifie l’objet sur lequel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           # pointe L1 (et L2)</a:t>
            </a:r>
            <a:endParaRPr lang="fr-FR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L1, L2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[24, 2, 3] [24, 2, 3]</a:t>
            </a:r>
          </a:p>
        </p:txBody>
      </p:sp>
    </p:spTree>
    <p:extLst>
      <p:ext uri="{BB962C8B-B14F-4D97-AF65-F5344CB8AC3E}">
        <p14:creationId xmlns:p14="http://schemas.microsoft.com/office/powerpoint/2010/main" val="324656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Références partagées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ne pas modifier L2, il faut faire une copie de l’objet</a:t>
            </a:r>
          </a:p>
          <a:p>
            <a:pPr lvl="1"/>
            <a:r>
              <a:rPr lang="fr-FR" dirty="0" smtClean="0"/>
              <a:t>Il y a deux types de copies en Python</a:t>
            </a:r>
          </a:p>
          <a:p>
            <a:pPr lvl="2"/>
            <a:r>
              <a:rPr lang="fr-FR" dirty="0" smtClean="0"/>
              <a:t>Les </a:t>
            </a:r>
            <a:r>
              <a:rPr lang="fr-FR" dirty="0" err="1">
                <a:solidFill>
                  <a:srgbClr val="FF0000"/>
                </a:solidFill>
              </a:rPr>
              <a:t>s</a:t>
            </a:r>
            <a:r>
              <a:rPr lang="fr-FR" dirty="0" err="1" smtClean="0">
                <a:solidFill>
                  <a:srgbClr val="FF0000"/>
                </a:solidFill>
              </a:rPr>
              <a:t>hallow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copy</a:t>
            </a:r>
          </a:p>
          <a:p>
            <a:pPr lvl="3"/>
            <a:r>
              <a:rPr lang="fr-FR" dirty="0"/>
              <a:t>De manière générique, utiliser le module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copy.copy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fr-FR" dirty="0"/>
              <a:t>Pour les </a:t>
            </a:r>
            <a:r>
              <a:rPr lang="fr-FR" b="1" dirty="0" smtClean="0"/>
              <a:t>toutes les séquences</a:t>
            </a:r>
            <a:r>
              <a:rPr lang="fr-FR" dirty="0" smtClean="0"/>
              <a:t>, </a:t>
            </a:r>
            <a:r>
              <a:rPr lang="fr-FR" dirty="0"/>
              <a:t>utiliser simplement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L1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[:]</a:t>
            </a:r>
            <a:endParaRPr lang="fr-FR" dirty="0" smtClean="0"/>
          </a:p>
          <a:p>
            <a:pPr lvl="3"/>
            <a:r>
              <a:rPr lang="fr-FR" dirty="0" smtClean="0"/>
              <a:t>Pour les dictionnaires utiliser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D.copy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fr-FR" dirty="0" smtClean="0"/>
          </a:p>
          <a:p>
            <a:pPr lvl="2"/>
            <a:r>
              <a:rPr lang="fr-FR" dirty="0" smtClean="0"/>
              <a:t>Les </a:t>
            </a:r>
            <a:r>
              <a:rPr lang="fr-FR" dirty="0" err="1" smtClean="0">
                <a:solidFill>
                  <a:srgbClr val="FF0000"/>
                </a:solidFill>
              </a:rPr>
              <a:t>deep</a:t>
            </a:r>
            <a:r>
              <a:rPr lang="fr-FR" dirty="0" smtClean="0">
                <a:solidFill>
                  <a:srgbClr val="FF0000"/>
                </a:solidFill>
              </a:rPr>
              <a:t> copy</a:t>
            </a:r>
          </a:p>
          <a:p>
            <a:pPr lvl="3"/>
            <a:r>
              <a:rPr lang="fr-FR" dirty="0" smtClean="0"/>
              <a:t>Utiliser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opy.deepcopy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(L1)</a:t>
            </a:r>
            <a:r>
              <a:rPr lang="fr-FR" dirty="0" smtClean="0"/>
              <a:t> pour tout copier de manière récursive</a:t>
            </a:r>
          </a:p>
        </p:txBody>
      </p:sp>
    </p:spTree>
    <p:extLst>
      <p:ext uri="{BB962C8B-B14F-4D97-AF65-F5344CB8AC3E}">
        <p14:creationId xmlns:p14="http://schemas.microsoft.com/office/powerpoint/2010/main" val="17053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Références partagées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différence entre </a:t>
            </a:r>
            <a:r>
              <a:rPr lang="fr-FR" dirty="0" err="1" smtClean="0"/>
              <a:t>shallow</a:t>
            </a:r>
            <a:r>
              <a:rPr lang="fr-FR" dirty="0" smtClean="0"/>
              <a:t> et </a:t>
            </a:r>
            <a:r>
              <a:rPr lang="fr-FR" dirty="0" err="1" smtClean="0"/>
              <a:t>deep</a:t>
            </a:r>
            <a:r>
              <a:rPr lang="fr-FR" dirty="0" smtClean="0"/>
              <a:t> copy n’existe que pour les types composites (les objets qui contiennent d’autres objets)</a:t>
            </a:r>
          </a:p>
          <a:p>
            <a:pPr lvl="1"/>
            <a:r>
              <a:rPr lang="fr-FR" dirty="0" err="1" smtClean="0"/>
              <a:t>Shallow</a:t>
            </a:r>
            <a:r>
              <a:rPr lang="fr-FR" dirty="0" smtClean="0"/>
              <a:t> copy</a:t>
            </a:r>
          </a:p>
          <a:p>
            <a:pPr lvl="2"/>
            <a:r>
              <a:rPr lang="fr-FR" dirty="0" smtClean="0"/>
              <a:t>Crée un nouvel objet composite et insère les références vers les objets contenus dans l’original</a:t>
            </a:r>
          </a:p>
          <a:p>
            <a:pPr lvl="1"/>
            <a:r>
              <a:rPr lang="fr-FR" dirty="0" err="1" smtClean="0"/>
              <a:t>Deep</a:t>
            </a:r>
            <a:r>
              <a:rPr lang="fr-FR" dirty="0" smtClean="0"/>
              <a:t> copy</a:t>
            </a:r>
          </a:p>
          <a:p>
            <a:pPr lvl="2"/>
            <a:r>
              <a:rPr lang="fr-FR" dirty="0" smtClean="0"/>
              <a:t>Crée un nouvel objet et insère de manière récursive une copie des objets trouvés dans l’original</a:t>
            </a:r>
          </a:p>
          <a:p>
            <a:pPr lvl="3"/>
            <a:r>
              <a:rPr lang="fr-FR" dirty="0" smtClean="0"/>
              <a:t>Évite les boucles infinies</a:t>
            </a:r>
          </a:p>
        </p:txBody>
      </p:sp>
    </p:spTree>
    <p:extLst>
      <p:ext uri="{BB962C8B-B14F-4D97-AF65-F5344CB8AC3E}">
        <p14:creationId xmlns:p14="http://schemas.microsoft.com/office/powerpoint/2010/main" val="229604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Références partagées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46168" cy="4525963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&gt;&gt;&gt;import copy</a:t>
            </a:r>
          </a:p>
          <a:p>
            <a:pPr marL="0" indent="0">
              <a:buNone/>
            </a:pPr>
            <a:r>
              <a:rPr lang="fr-FR" sz="2000" smtClean="0">
                <a:latin typeface="Courier New" pitchFamily="49" charset="0"/>
                <a:cs typeface="Courier New" pitchFamily="49" charset="0"/>
              </a:rPr>
              <a:t>&gt;&gt;&gt;L1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= [1,2,3]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&gt;&gt;&gt;L2 = L1[:] #ou utiliser L2 =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copy.copy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(L1)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&gt;&gt;&gt;L1[0]=24   #on modifie l’objet sur lequel point L1 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L1, L2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[24, 2, 3] [1, 2, 3]</a:t>
            </a:r>
          </a:p>
          <a:p>
            <a:r>
              <a:rPr lang="fr-FR" dirty="0" smtClean="0">
                <a:cs typeface="Courier New" pitchFamily="49" charset="0"/>
              </a:rPr>
              <a:t>Autre cas de références partagés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L=[[1]]*5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[[1], [1], [1], [1], [1]]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L[2][0]=4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[[4], [4], [4], [4], [4]]</a:t>
            </a: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99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Shallow</a:t>
            </a:r>
            <a:r>
              <a:rPr lang="fr-FR" dirty="0" smtClean="0"/>
              <a:t> copy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&gt;&gt;&gt; a = [ 1, [2, 3], 4]</a:t>
            </a:r>
          </a:p>
          <a:p>
            <a:pPr marL="0" indent="0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&gt;&gt;&gt; b = a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[:]                  </a:t>
            </a:r>
            <a:r>
              <a:rPr lang="pt-B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#shallow copy</a:t>
            </a:r>
            <a:endParaRPr lang="pt-BR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&gt;&gt;&gt; print a, b</a:t>
            </a:r>
          </a:p>
          <a:p>
            <a:pPr marL="0" indent="0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[1, [2, 3], 4] [1, [2, 3], 4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a[0] = 'x'</a:t>
            </a:r>
          </a:p>
          <a:p>
            <a:pPr marL="0" indent="0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pPr marL="0" indent="0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['x', [2, 3], 4]</a:t>
            </a:r>
          </a:p>
          <a:p>
            <a:pPr marL="0" indent="0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&gt;&gt;&gt; b</a:t>
            </a:r>
          </a:p>
          <a:p>
            <a:pPr marL="0" indent="0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[1, [2, 3], 4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]               </a:t>
            </a:r>
            <a:r>
              <a:rPr lang="pt-B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#a[0] et b[0] sont bien  				     #différents</a:t>
            </a:r>
          </a:p>
          <a:p>
            <a:pPr marL="0" indent="0">
              <a:buNone/>
            </a:pPr>
            <a:endParaRPr lang="pt-BR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86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Shallow</a:t>
            </a:r>
            <a:r>
              <a:rPr lang="fr-FR" dirty="0" smtClean="0"/>
              <a:t> copy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a[1][1] =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'y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#a[1] et b[1] pointent vers le 			         #même objet mutable, on a le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   #problème des références patagées</a:t>
            </a:r>
            <a:endParaRPr lang="pt-BR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pPr marL="0" indent="0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['x', [2, 'y'], 4]</a:t>
            </a:r>
          </a:p>
          <a:p>
            <a:pPr marL="0" indent="0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&gt;&gt;&gt; b</a:t>
            </a:r>
          </a:p>
          <a:p>
            <a:pPr marL="0" indent="0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[1, [2, 'y'], 4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&gt;&gt;&gt; a[1] 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'z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#par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contre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on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peut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toujours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				   #changer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l’objet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vers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lequel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   #pointe a[1]</a:t>
            </a:r>
            <a:endParaRPr lang="en-US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&gt;&gt;&gt; print a, b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['x', 'z', 4] [1, [2, 'y'], 4]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17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Deep</a:t>
            </a:r>
            <a:r>
              <a:rPr lang="fr-FR" dirty="0" smtClean="0"/>
              <a:t> copy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copy      </a:t>
            </a:r>
            <a:r>
              <a:rPr lang="pt-B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#utiliser une deepcopy dans ce cas</a:t>
            </a:r>
            <a:endParaRPr lang="pt-BR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&gt;&gt;&gt; a = [ 1, [2, 3], 4]</a:t>
            </a:r>
          </a:p>
          <a:p>
            <a:pPr marL="0" indent="0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&gt;&gt;&gt; b = copy.deepcopy(a)</a:t>
            </a:r>
          </a:p>
          <a:p>
            <a:pPr marL="0" indent="0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&gt;&gt;&gt; print a, b</a:t>
            </a:r>
          </a:p>
          <a:p>
            <a:pPr marL="0" indent="0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[1, [2, 3], 4] [1, [2, 3], 4]</a:t>
            </a:r>
          </a:p>
          <a:p>
            <a:pPr marL="0" indent="0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&gt;&gt;&gt; a[1][1] = 'y'</a:t>
            </a:r>
          </a:p>
          <a:p>
            <a:pPr marL="0" indent="0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&gt;&gt;&gt; print a, b</a:t>
            </a:r>
          </a:p>
          <a:p>
            <a:pPr marL="0" indent="0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[1, [2, 'y'], 4] [1, [2, 3], 4]</a:t>
            </a:r>
          </a:p>
        </p:txBody>
      </p:sp>
    </p:spTree>
    <p:extLst>
      <p:ext uri="{BB962C8B-B14F-4D97-AF65-F5344CB8AC3E}">
        <p14:creationId xmlns:p14="http://schemas.microsoft.com/office/powerpoint/2010/main" val="86934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Optimisation interne à Python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443519" cy="4525963"/>
          </a:xfrm>
        </p:spPr>
        <p:txBody>
          <a:bodyPr/>
          <a:lstStyle/>
          <a:p>
            <a:r>
              <a:rPr lang="fr-FR" dirty="0" smtClean="0"/>
              <a:t>Un objet sans référence est libéré</a:t>
            </a:r>
          </a:p>
          <a:p>
            <a:pPr lvl="1"/>
            <a:r>
              <a:rPr lang="fr-FR" dirty="0" smtClean="0"/>
              <a:t>Sauf certains entiers et chaînes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&gt;&gt;&gt;L=[1,2]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&gt;&gt;&gt;M = L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&gt;&gt;&gt;L == M   #teste l’égalité des valeurs</a:t>
            </a:r>
          </a:p>
          <a:p>
            <a:pPr marL="0" indent="0">
              <a:buNone/>
            </a:pP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&gt;&gt;&gt;L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M   #teste si les deux variables pointent 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          #vers le même objet</a:t>
            </a:r>
          </a:p>
          <a:p>
            <a:pPr marL="0" indent="0">
              <a:buNone/>
            </a:pP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0" y="0"/>
            <a:ext cx="1744133" cy="971434"/>
            <a:chOff x="355600" y="315499"/>
            <a:chExt cx="1727200" cy="982133"/>
          </a:xfrm>
        </p:grpSpPr>
        <p:sp>
          <p:nvSpPr>
            <p:cNvPr id="7" name="Parchemin horizontal 6"/>
            <p:cNvSpPr/>
            <p:nvPr/>
          </p:nvSpPr>
          <p:spPr bwMode="auto">
            <a:xfrm>
              <a:off x="355600" y="315499"/>
              <a:ext cx="1422400" cy="982133"/>
            </a:xfrm>
            <a:prstGeom prst="horizontalScroll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58800" y="575734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Avancé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65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Optimisation interne à Python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443519" cy="4525963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&gt;&gt;&gt;L = [1,2]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&gt;&gt;&gt;M = [1,2]  #crée un nouvel objet liste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&gt;&gt;&gt;L == M     #teste l’égalité des valeurs</a:t>
            </a:r>
          </a:p>
          <a:p>
            <a:pPr marL="0" indent="0">
              <a:buNone/>
            </a:pP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&gt;&gt;&gt;L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M     #teste si les deux variables pointent 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            #vers le même objet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False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0" y="0"/>
            <a:ext cx="1744133" cy="971434"/>
            <a:chOff x="355600" y="315499"/>
            <a:chExt cx="1727200" cy="982133"/>
          </a:xfrm>
        </p:grpSpPr>
        <p:sp>
          <p:nvSpPr>
            <p:cNvPr id="7" name="Parchemin horizontal 6"/>
            <p:cNvSpPr/>
            <p:nvPr/>
          </p:nvSpPr>
          <p:spPr bwMode="auto">
            <a:xfrm>
              <a:off x="355600" y="315499"/>
              <a:ext cx="1422400" cy="982133"/>
            </a:xfrm>
            <a:prstGeom prst="horizontalScroll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58800" y="575734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Avancé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271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Optimisation interne à Python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443519" cy="4525963"/>
          </a:xfrm>
        </p:spPr>
        <p:txBody>
          <a:bodyPr/>
          <a:lstStyle/>
          <a:p>
            <a:r>
              <a:rPr lang="fr-FR" dirty="0" smtClean="0"/>
              <a:t>Essayons maintenant avec un entier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&gt;&gt;&gt;L = 18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&gt;&gt;&gt;M = 18   #devrait créer un nouvel objet entier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&gt;&gt;&gt;L == M   #teste l’égalité des valeurs</a:t>
            </a:r>
          </a:p>
          <a:p>
            <a:pPr marL="0" indent="0">
              <a:buNone/>
            </a:pP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&gt;&gt;&gt;L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M   #L et M pointent vers le même objet       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          #(optimisation)</a:t>
            </a:r>
          </a:p>
          <a:p>
            <a:pPr marL="0" indent="0">
              <a:buNone/>
            </a:pP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0" y="0"/>
            <a:ext cx="1744133" cy="971434"/>
            <a:chOff x="355600" y="315499"/>
            <a:chExt cx="1727200" cy="982133"/>
          </a:xfrm>
        </p:grpSpPr>
        <p:sp>
          <p:nvSpPr>
            <p:cNvPr id="7" name="Parchemin horizontal 6"/>
            <p:cNvSpPr/>
            <p:nvPr/>
          </p:nvSpPr>
          <p:spPr bwMode="auto">
            <a:xfrm>
              <a:off x="355600" y="315499"/>
              <a:ext cx="1422400" cy="982133"/>
            </a:xfrm>
            <a:prstGeom prst="horizontalScroll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58800" y="575734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Avancé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231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avec les </a:t>
            </a:r>
            <a:r>
              <a:rPr lang="fr-FR" dirty="0" err="1" smtClean="0"/>
              <a:t>floats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floats</a:t>
            </a:r>
            <a:r>
              <a:rPr lang="fr-FR" dirty="0" smtClean="0"/>
              <a:t> sont représentés en machine comme des fractions en base 2</a:t>
            </a:r>
          </a:p>
          <a:p>
            <a:pPr lvl="1"/>
            <a:r>
              <a:rPr lang="fr-FR" dirty="0" smtClean="0"/>
              <a:t>Les </a:t>
            </a:r>
            <a:r>
              <a:rPr lang="fr-FR" dirty="0" err="1" smtClean="0"/>
              <a:t>floats</a:t>
            </a:r>
            <a:r>
              <a:rPr lang="fr-FR" dirty="0" smtClean="0"/>
              <a:t> sont une approximation lorsqu’ils ne peuvent pas être représentés comme des fractions binaires exactes</a:t>
            </a:r>
          </a:p>
          <a:p>
            <a:pPr lvl="1"/>
            <a:r>
              <a:rPr lang="fr-FR" dirty="0" smtClean="0"/>
              <a:t>Ça n’est pas une spécificité de Python, mais des </a:t>
            </a:r>
            <a:r>
              <a:rPr lang="fr-FR" dirty="0" err="1" smtClean="0"/>
              <a:t>floats</a:t>
            </a:r>
            <a:r>
              <a:rPr lang="fr-FR" dirty="0" smtClean="0"/>
              <a:t> en représentation machine</a:t>
            </a:r>
          </a:p>
          <a:p>
            <a:pPr lvl="1"/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0.1+0.2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0.30000000000000004</a:t>
            </a:r>
          </a:p>
          <a:p>
            <a:endParaRPr lang="fr-FR" dirty="0"/>
          </a:p>
        </p:txBody>
      </p:sp>
      <p:grpSp>
        <p:nvGrpSpPr>
          <p:cNvPr id="8" name="Groupe 7"/>
          <p:cNvGrpSpPr/>
          <p:nvPr/>
        </p:nvGrpSpPr>
        <p:grpSpPr>
          <a:xfrm>
            <a:off x="0" y="0"/>
            <a:ext cx="1744133" cy="971434"/>
            <a:chOff x="355600" y="315499"/>
            <a:chExt cx="1727200" cy="982133"/>
          </a:xfrm>
        </p:grpSpPr>
        <p:sp>
          <p:nvSpPr>
            <p:cNvPr id="9" name="Parchemin horizontal 8"/>
            <p:cNvSpPr/>
            <p:nvPr/>
          </p:nvSpPr>
          <p:spPr bwMode="auto">
            <a:xfrm>
              <a:off x="355600" y="315499"/>
              <a:ext cx="1422400" cy="982133"/>
            </a:xfrm>
            <a:prstGeom prst="horizontalScroll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558800" y="575734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Avancé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266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Optimisation interne à Python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Est-ce que ça pose un problème ?</a:t>
            </a:r>
          </a:p>
          <a:p>
            <a:pPr lvl="1"/>
            <a:r>
              <a:rPr lang="fr-FR" dirty="0" smtClean="0"/>
              <a:t>Non ! L’optimisation n’est que pour des types immutables</a:t>
            </a:r>
          </a:p>
          <a:p>
            <a:pPr lvl="1"/>
            <a:endParaRPr lang="fr-FR" dirty="0"/>
          </a:p>
          <a:p>
            <a:r>
              <a:rPr lang="fr-FR" dirty="0" smtClean="0"/>
              <a:t>Pour connaître le nombre de références pointant sur un objet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&gt;&gt;&gt;import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sys</a:t>
            </a: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sys.getrefcount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(1)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70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0" y="0"/>
            <a:ext cx="1744133" cy="971434"/>
            <a:chOff x="355600" y="315499"/>
            <a:chExt cx="1727200" cy="982133"/>
          </a:xfrm>
        </p:grpSpPr>
        <p:sp>
          <p:nvSpPr>
            <p:cNvPr id="7" name="Parchemin horizontal 6"/>
            <p:cNvSpPr/>
            <p:nvPr/>
          </p:nvSpPr>
          <p:spPr bwMode="auto">
            <a:xfrm>
              <a:off x="355600" y="315499"/>
              <a:ext cx="1422400" cy="982133"/>
            </a:xfrm>
            <a:prstGeom prst="horizontalScroll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58800" y="575734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Avancé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51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fr-FR" dirty="0" smtClean="0"/>
              <a:t> et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</a:t>
            </a:r>
            <a:r>
              <a:rPr lang="fr-FR" dirty="0" smtClean="0"/>
              <a:t>bj1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FR" dirty="0" smtClean="0"/>
              <a:t> obj2 est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dirty="0" smtClean="0"/>
              <a:t> si obj1 et obj2 sont le même </a:t>
            </a:r>
            <a:r>
              <a:rPr lang="fr-FR" dirty="0" err="1" smtClean="0"/>
              <a:t>object</a:t>
            </a:r>
            <a:r>
              <a:rPr lang="fr-FR" dirty="0" smtClean="0"/>
              <a:t> (c’est-à-dire qu’ils correspondent à la même référence)</a:t>
            </a:r>
          </a:p>
          <a:p>
            <a:r>
              <a:rPr lang="fr-FR" dirty="0"/>
              <a:t>obj1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</a:t>
            </a:r>
            <a:r>
              <a:rPr lang="fr-FR" dirty="0" smtClean="0">
                <a:cs typeface="Courier New" panose="02070309020205020404" pitchFamily="49" charset="0"/>
              </a:rPr>
              <a:t> </a:t>
            </a:r>
            <a:r>
              <a:rPr lang="fr-FR" dirty="0" smtClean="0"/>
              <a:t>obj2 </a:t>
            </a:r>
            <a:r>
              <a:rPr lang="fr-FR" dirty="0"/>
              <a:t>est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dirty="0"/>
              <a:t> si </a:t>
            </a:r>
            <a:r>
              <a:rPr lang="fr-FR" dirty="0" smtClean="0"/>
              <a:t>obj1 et obj2 sont des objets distincts</a:t>
            </a:r>
          </a:p>
          <a:p>
            <a:r>
              <a:rPr lang="fr-FR" dirty="0"/>
              <a:t>o</a:t>
            </a:r>
            <a:r>
              <a:rPr lang="fr-FR" dirty="0" smtClean="0"/>
              <a:t>bj1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fr-FR" dirty="0" smtClean="0"/>
              <a:t> obj2 est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dirty="0" smtClean="0"/>
              <a:t> si les valeurs des objets sont égales</a:t>
            </a:r>
          </a:p>
          <a:p>
            <a:r>
              <a:rPr lang="fr-FR" dirty="0"/>
              <a:t>obj1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fr-FR" dirty="0" smtClean="0"/>
              <a:t> </a:t>
            </a:r>
            <a:r>
              <a:rPr lang="fr-FR" dirty="0"/>
              <a:t>obj2 est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dirty="0"/>
              <a:t> si les valeurs des objets </a:t>
            </a:r>
            <a:r>
              <a:rPr lang="fr-FR" dirty="0" smtClean="0"/>
              <a:t>sont différentes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652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avec les </a:t>
            </a:r>
            <a:r>
              <a:rPr lang="fr-FR" dirty="0" err="1" smtClean="0"/>
              <a:t>floats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fr-FR" dirty="0" smtClean="0"/>
              <a:t>Un </a:t>
            </a:r>
            <a:r>
              <a:rPr lang="fr-FR" dirty="0" err="1" smtClean="0"/>
              <a:t>float</a:t>
            </a:r>
            <a:r>
              <a:rPr lang="fr-FR" dirty="0" smtClean="0"/>
              <a:t> en Python a 53 bits de précision</a:t>
            </a:r>
          </a:p>
          <a:p>
            <a:pPr lvl="1"/>
            <a:r>
              <a:rPr lang="fr-FR" dirty="0" smtClean="0"/>
              <a:t>Python arrondit les </a:t>
            </a:r>
            <a:r>
              <a:rPr lang="fr-FR" dirty="0" err="1" smtClean="0"/>
              <a:t>floats</a:t>
            </a:r>
            <a:r>
              <a:rPr lang="fr-FR" dirty="0" smtClean="0"/>
              <a:t> pour les afficher, ce que l’on voit n’est pas forcement la représentation réelle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0.1, 0.2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(0.1, 0.2)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0.1 + 0.2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0.30000000000000004</a:t>
            </a:r>
          </a:p>
          <a:p>
            <a:endParaRPr lang="fr-FR" dirty="0" smtClean="0"/>
          </a:p>
        </p:txBody>
      </p:sp>
      <p:grpSp>
        <p:nvGrpSpPr>
          <p:cNvPr id="6" name="Groupe 5"/>
          <p:cNvGrpSpPr/>
          <p:nvPr/>
        </p:nvGrpSpPr>
        <p:grpSpPr>
          <a:xfrm>
            <a:off x="0" y="0"/>
            <a:ext cx="1744133" cy="971434"/>
            <a:chOff x="355600" y="315499"/>
            <a:chExt cx="1727200" cy="982133"/>
          </a:xfrm>
        </p:grpSpPr>
        <p:sp>
          <p:nvSpPr>
            <p:cNvPr id="7" name="Parchemin horizontal 6"/>
            <p:cNvSpPr/>
            <p:nvPr/>
          </p:nvSpPr>
          <p:spPr bwMode="auto">
            <a:xfrm>
              <a:off x="355600" y="315499"/>
              <a:ext cx="1422400" cy="982133"/>
            </a:xfrm>
            <a:prstGeom prst="horizontalScroll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58800" y="575734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Avancé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4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avec les </a:t>
            </a:r>
            <a:r>
              <a:rPr lang="fr-FR" dirty="0" err="1" smtClean="0"/>
              <a:t>floats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fr-FR" dirty="0"/>
              <a:t>Il ne s’agit pas d’un problème spécifique à Python</a:t>
            </a:r>
          </a:p>
          <a:p>
            <a:pPr lvl="1"/>
            <a:r>
              <a:rPr lang="fr-FR" dirty="0"/>
              <a:t>Si vous ne faites pas de l’analyse numérique, ce problème n’a probablement aucun impact pour vous</a:t>
            </a:r>
          </a:p>
          <a:p>
            <a:pPr lvl="1"/>
            <a:r>
              <a:rPr lang="fr-FR" dirty="0"/>
              <a:t>Sinon, vous êtes déjà au </a:t>
            </a:r>
            <a:r>
              <a:rPr lang="fr-FR" dirty="0" smtClean="0"/>
              <a:t>courant</a:t>
            </a:r>
          </a:p>
          <a:p>
            <a:r>
              <a:rPr lang="fr-FR" dirty="0" smtClean="0"/>
              <a:t>Il existe le module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decimal</a:t>
            </a:r>
            <a:r>
              <a:rPr lang="fr-FR" dirty="0" smtClean="0"/>
              <a:t> pour travailler sur des nombres décimaux avec plus de précision et de control qu’avec le 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float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0" y="0"/>
            <a:ext cx="1744133" cy="971434"/>
            <a:chOff x="355600" y="315499"/>
            <a:chExt cx="1727200" cy="982133"/>
          </a:xfrm>
        </p:grpSpPr>
        <p:sp>
          <p:nvSpPr>
            <p:cNvPr id="7" name="Parchemin horizontal 6"/>
            <p:cNvSpPr/>
            <p:nvPr/>
          </p:nvSpPr>
          <p:spPr bwMode="auto">
            <a:xfrm>
              <a:off x="355600" y="315499"/>
              <a:ext cx="1422400" cy="982133"/>
            </a:xfrm>
            <a:prstGeom prst="horizontalScroll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58800" y="575734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Avancé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467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avec les </a:t>
            </a:r>
            <a:r>
              <a:rPr lang="fr-FR" dirty="0" err="1" smtClean="0"/>
              <a:t>floats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fr-FR" dirty="0" smtClean="0"/>
              <a:t>Pour aller plus loin</a:t>
            </a:r>
          </a:p>
          <a:p>
            <a:pPr lvl="1"/>
            <a:r>
              <a:rPr lang="fr-FR" dirty="0" smtClean="0"/>
              <a:t>Tutoriel Python</a:t>
            </a:r>
          </a:p>
          <a:p>
            <a:pPr lvl="2"/>
            <a:r>
              <a:rPr lang="fr-FR" dirty="0" smtClean="0"/>
              <a:t>14. </a:t>
            </a:r>
            <a:r>
              <a:rPr lang="en-US" dirty="0"/>
              <a:t>Floating Point Arithmetic: Issues </a:t>
            </a:r>
            <a:r>
              <a:rPr lang="en-US" dirty="0" smtClean="0"/>
              <a:t>and Limitations</a:t>
            </a:r>
          </a:p>
          <a:p>
            <a:pPr lvl="1"/>
            <a:r>
              <a:rPr lang="en-US" dirty="0"/>
              <a:t>The Perils of Floating </a:t>
            </a:r>
            <a:r>
              <a:rPr lang="en-US" dirty="0" smtClean="0"/>
              <a:t>Point by </a:t>
            </a:r>
            <a:r>
              <a:rPr lang="en-US" dirty="0"/>
              <a:t>Bruce M. </a:t>
            </a:r>
            <a:r>
              <a:rPr lang="en-US" dirty="0" smtClean="0"/>
              <a:t>Bush</a:t>
            </a:r>
          </a:p>
          <a:p>
            <a:pPr lvl="2"/>
            <a:r>
              <a:rPr lang="fr-FR" dirty="0"/>
              <a:t>http://www.lahey.com/float.htm</a:t>
            </a:r>
            <a:endParaRPr lang="fr-FR" dirty="0" smtClean="0"/>
          </a:p>
        </p:txBody>
      </p:sp>
      <p:grpSp>
        <p:nvGrpSpPr>
          <p:cNvPr id="6" name="Groupe 5"/>
          <p:cNvGrpSpPr/>
          <p:nvPr/>
        </p:nvGrpSpPr>
        <p:grpSpPr>
          <a:xfrm>
            <a:off x="0" y="0"/>
            <a:ext cx="1744133" cy="971434"/>
            <a:chOff x="355600" y="315499"/>
            <a:chExt cx="1727200" cy="982133"/>
          </a:xfrm>
        </p:grpSpPr>
        <p:sp>
          <p:nvSpPr>
            <p:cNvPr id="7" name="Parchemin horizontal 6"/>
            <p:cNvSpPr/>
            <p:nvPr/>
          </p:nvSpPr>
          <p:spPr bwMode="auto">
            <a:xfrm>
              <a:off x="355600" y="315499"/>
              <a:ext cx="1422400" cy="982133"/>
            </a:xfrm>
            <a:prstGeom prst="horizontalScroll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58800" y="575734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Avancé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394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de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fr-FR" sz="2800" dirty="0" smtClean="0">
                <a:solidFill>
                  <a:schemeClr val="bg1">
                    <a:lumMod val="75000"/>
                  </a:schemeClr>
                </a:solidFill>
              </a:rPr>
              <a:t>Nombres</a:t>
            </a:r>
          </a:p>
          <a:p>
            <a:pPr lvl="1"/>
            <a:r>
              <a:rPr lang="fr-FR" sz="24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fr-FR" sz="2400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long, </a:t>
            </a:r>
            <a:r>
              <a:rPr lang="fr-FR" sz="2400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400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400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bool</a:t>
            </a:r>
            <a:endParaRPr lang="fr-FR" sz="2400" dirty="0" smtClean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2800" dirty="0" smtClean="0">
                <a:solidFill>
                  <a:srgbClr val="FF0000"/>
                </a:solidFill>
              </a:rPr>
              <a:t>Types séquence</a:t>
            </a:r>
          </a:p>
          <a:p>
            <a:pPr lvl="1"/>
            <a:r>
              <a:rPr lang="fr-FR" sz="2400" dirty="0" smtClean="0">
                <a:solidFill>
                  <a:srgbClr val="FF0000"/>
                </a:solidFill>
              </a:rPr>
              <a:t>Mutable : </a:t>
            </a:r>
            <a:r>
              <a:rPr lang="fr-FR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fr-FR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bytearray</a:t>
            </a:r>
            <a:endParaRPr lang="fr-FR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sz="2400" dirty="0" smtClean="0">
                <a:solidFill>
                  <a:srgbClr val="FF0000"/>
                </a:solidFill>
              </a:rPr>
              <a:t>Immutable : </a:t>
            </a:r>
            <a:r>
              <a:rPr lang="fr-FR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fr-FR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fr-FR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unicode</a:t>
            </a:r>
            <a:r>
              <a:rPr lang="fr-FR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fr-FR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2800" dirty="0" smtClean="0">
                <a:cs typeface="Courier New" pitchFamily="49" charset="0"/>
              </a:rPr>
              <a:t>Types set </a:t>
            </a:r>
          </a:p>
          <a:p>
            <a:pPr lvl="1"/>
            <a:r>
              <a:rPr lang="fr-FR" sz="2400" dirty="0" smtClean="0">
                <a:cs typeface="Courier New" pitchFamily="49" charset="0"/>
              </a:rPr>
              <a:t>Mutable : 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pPr lvl="1"/>
            <a:r>
              <a:rPr lang="fr-FR" sz="2400" dirty="0" smtClean="0">
                <a:cs typeface="Courier New" pitchFamily="49" charset="0"/>
              </a:rPr>
              <a:t>Immutable : 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frozenset</a:t>
            </a:r>
            <a:endParaRPr lang="fr-FR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2800" dirty="0" smtClean="0"/>
              <a:t>Type </a:t>
            </a:r>
            <a:r>
              <a:rPr lang="fr-FR" sz="2800" dirty="0" err="1" smtClean="0"/>
              <a:t>mapping</a:t>
            </a:r>
            <a:r>
              <a:rPr lang="fr-FR" sz="2800" dirty="0" smtClean="0"/>
              <a:t> </a:t>
            </a:r>
          </a:p>
          <a:p>
            <a:pPr lvl="1"/>
            <a:r>
              <a:rPr lang="fr-FR" sz="2400" dirty="0" smtClean="0">
                <a:cs typeface="Courier New" pitchFamily="49" charset="0"/>
              </a:rPr>
              <a:t>Mutable :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fr-FR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2800" dirty="0" smtClean="0">
                <a:latin typeface="Courier New" pitchFamily="49" charset="0"/>
                <a:cs typeface="Courier New" pitchFamily="49" charset="0"/>
              </a:rPr>
              <a:t>file</a:t>
            </a:r>
            <a:endParaRPr lang="fr-FR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44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séquences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523027" cy="4525963"/>
          </a:xfrm>
        </p:spPr>
        <p:txBody>
          <a:bodyPr/>
          <a:lstStyle/>
          <a:p>
            <a:r>
              <a:rPr lang="fr-FR" dirty="0" smtClean="0"/>
              <a:t>Liste finie d’éléments ordonnés qui sont indexés par des entiers</a:t>
            </a:r>
          </a:p>
          <a:p>
            <a:pPr lvl="1"/>
            <a:r>
              <a:rPr lang="fr-FR" dirty="0" smtClean="0"/>
              <a:t>Les indices commencent à 0</a:t>
            </a:r>
          </a:p>
          <a:p>
            <a:r>
              <a:rPr lang="fr-FR" dirty="0" smtClean="0"/>
              <a:t>Mutable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bytearray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smtClean="0"/>
              <a:t>Immutable</a:t>
            </a:r>
          </a:p>
          <a:p>
            <a:pPr lvl="1"/>
            <a:r>
              <a:rPr lang="fr-FR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unicode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buffer,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xrange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8705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communes à toutes les séquences 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523027" cy="4525963"/>
          </a:xfrm>
        </p:spPr>
        <p:txBody>
          <a:bodyPr/>
          <a:lstStyle/>
          <a:p>
            <a:r>
              <a:rPr lang="fr-FR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in S</a:t>
            </a:r>
          </a:p>
          <a:p>
            <a:pPr lvl="1"/>
            <a:r>
              <a:rPr lang="fr-FR" dirty="0" err="1" smtClean="0"/>
              <a:t>True</a:t>
            </a:r>
            <a:r>
              <a:rPr lang="fr-FR" dirty="0" smtClean="0"/>
              <a:t> si un élément de S est égal à x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x not in S</a:t>
            </a:r>
          </a:p>
          <a:p>
            <a:pPr lvl="1"/>
            <a:r>
              <a:rPr lang="fr-FR" dirty="0" err="1" smtClean="0"/>
              <a:t>True</a:t>
            </a:r>
            <a:r>
              <a:rPr lang="fr-FR" dirty="0" smtClean="0"/>
              <a:t> si aucun élément de S est égal à x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S+T</a:t>
            </a:r>
          </a:p>
          <a:p>
            <a:pPr lvl="1"/>
            <a:r>
              <a:rPr lang="fr-FR" dirty="0" smtClean="0"/>
              <a:t>Retourne une nouvelle séquence qui est la concaténation de S et T</a:t>
            </a:r>
          </a:p>
        </p:txBody>
      </p:sp>
    </p:spTree>
    <p:extLst>
      <p:ext uri="{BB962C8B-B14F-4D97-AF65-F5344CB8AC3E}">
        <p14:creationId xmlns:p14="http://schemas.microsoft.com/office/powerpoint/2010/main" val="15704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communes à toutes les séquences 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523027" cy="4525963"/>
          </a:xfrm>
        </p:spPr>
        <p:txBody>
          <a:bodyPr/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S[i]</a:t>
            </a:r>
          </a:p>
          <a:p>
            <a:pPr lvl="1"/>
            <a:r>
              <a:rPr lang="fr-FR" dirty="0" smtClean="0"/>
              <a:t>Retourne l’élément i</a:t>
            </a:r>
          </a:p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(S) </a:t>
            </a:r>
          </a:p>
          <a:p>
            <a:pPr lvl="1"/>
            <a:r>
              <a:rPr lang="fr-FR" dirty="0" smtClean="0"/>
              <a:t>donne la taille en nombre d’éléments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in(S)</a:t>
            </a:r>
            <a:r>
              <a:rPr lang="fr-FR" dirty="0" smtClean="0"/>
              <a:t> (</a:t>
            </a:r>
            <a:r>
              <a:rPr lang="fr-FR" dirty="0" err="1" smtClean="0"/>
              <a:t>resp</a:t>
            </a:r>
            <a:r>
              <a:rPr lang="fr-FR" dirty="0" smtClean="0"/>
              <a:t>.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max(S)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Retourne le plus petit (</a:t>
            </a:r>
            <a:r>
              <a:rPr lang="fr-FR" dirty="0" err="1" smtClean="0"/>
              <a:t>resp</a:t>
            </a:r>
            <a:r>
              <a:rPr lang="fr-FR" dirty="0" smtClean="0"/>
              <a:t>. le plus grand) élément de S</a:t>
            </a:r>
          </a:p>
        </p:txBody>
      </p:sp>
    </p:spTree>
    <p:extLst>
      <p:ext uri="{BB962C8B-B14F-4D97-AF65-F5344CB8AC3E}">
        <p14:creationId xmlns:p14="http://schemas.microsoft.com/office/powerpoint/2010/main" val="86221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communes à toutes les séquences 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523027" cy="4525963"/>
          </a:xfrm>
        </p:spPr>
        <p:txBody>
          <a:bodyPr/>
          <a:lstStyle/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S.index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pPr lvl="1"/>
            <a:r>
              <a:rPr lang="fr-FR" dirty="0" smtClean="0"/>
              <a:t>Retourne l’indice de la première occurrence de a dans S</a:t>
            </a:r>
          </a:p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S.count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pPr lvl="1"/>
            <a:r>
              <a:rPr lang="fr-FR" dirty="0" smtClean="0"/>
              <a:t>Retourne le nombre d’occurrences de a dans S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S*n</a:t>
            </a:r>
            <a:r>
              <a:rPr lang="fr-FR" dirty="0" smtClean="0"/>
              <a:t> </a:t>
            </a:r>
            <a:r>
              <a:rPr lang="fr-FR" dirty="0"/>
              <a:t>ou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n*S</a:t>
            </a:r>
          </a:p>
          <a:p>
            <a:pPr lvl="1"/>
            <a:r>
              <a:rPr lang="fr-FR" dirty="0"/>
              <a:t>Retourne une nouvelle séquence qui est la concaténation de n </a:t>
            </a:r>
            <a:r>
              <a:rPr lang="fr-FR" dirty="0" err="1">
                <a:solidFill>
                  <a:srgbClr val="FF0000"/>
                </a:solidFill>
              </a:rPr>
              <a:t>shallow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copies de S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7881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de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fr-FR" sz="2800" dirty="0" smtClean="0"/>
              <a:t>Nombres</a:t>
            </a:r>
          </a:p>
          <a:p>
            <a:pPr lvl="1"/>
            <a:r>
              <a:rPr lang="fr-FR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, long, 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fr-FR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2800" dirty="0" smtClean="0"/>
              <a:t>Types séquence</a:t>
            </a:r>
          </a:p>
          <a:p>
            <a:pPr lvl="1"/>
            <a:r>
              <a:rPr lang="fr-FR" sz="2400" dirty="0" smtClean="0"/>
              <a:t>Mutable : 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bytearray</a:t>
            </a:r>
            <a:endParaRPr lang="fr-FR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sz="2400" dirty="0" smtClean="0"/>
              <a:t>Immutable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smtClean="0"/>
              <a:t>: </a:t>
            </a:r>
            <a:r>
              <a:rPr lang="fr-FR" sz="2400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unicode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tuple</a:t>
            </a:r>
            <a:endParaRPr lang="fr-FR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2800" dirty="0" smtClean="0">
                <a:cs typeface="Courier New" pitchFamily="49" charset="0"/>
              </a:rPr>
              <a:t>Types set </a:t>
            </a:r>
          </a:p>
          <a:p>
            <a:pPr lvl="1"/>
            <a:r>
              <a:rPr lang="fr-FR" sz="2400" dirty="0" smtClean="0">
                <a:cs typeface="Courier New" pitchFamily="49" charset="0"/>
              </a:rPr>
              <a:t>Mutable : 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pPr lvl="1"/>
            <a:r>
              <a:rPr lang="fr-FR" sz="2400" dirty="0" smtClean="0">
                <a:cs typeface="Courier New" pitchFamily="49" charset="0"/>
              </a:rPr>
              <a:t>Immutable : 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frozenset</a:t>
            </a:r>
            <a:endParaRPr lang="fr-FR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2800" dirty="0" smtClean="0"/>
              <a:t>Type </a:t>
            </a:r>
            <a:r>
              <a:rPr lang="fr-FR" sz="2800" dirty="0" err="1" smtClean="0"/>
              <a:t>mapping</a:t>
            </a:r>
            <a:r>
              <a:rPr lang="fr-FR" sz="2800" dirty="0" smtClean="0"/>
              <a:t> </a:t>
            </a:r>
          </a:p>
          <a:p>
            <a:pPr lvl="1"/>
            <a:r>
              <a:rPr lang="fr-FR" sz="2400" dirty="0" smtClean="0">
                <a:cs typeface="Courier New" pitchFamily="49" charset="0"/>
              </a:rPr>
              <a:t>Mutable :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fr-FR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2800" dirty="0" smtClean="0">
                <a:latin typeface="Courier New" pitchFamily="49" charset="0"/>
                <a:cs typeface="Courier New" pitchFamily="49" charset="0"/>
              </a:rPr>
              <a:t>file</a:t>
            </a:r>
            <a:endParaRPr lang="fr-FR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98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communes à toutes les séquences 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/>
          <a:lstStyle/>
          <a:p>
            <a:r>
              <a:rPr lang="fr-FR" dirty="0" err="1" smtClean="0">
                <a:solidFill>
                  <a:srgbClr val="FF0000"/>
                </a:solidFill>
              </a:rPr>
              <a:t>Slicing</a:t>
            </a:r>
            <a:endParaRPr lang="fr-FR" dirty="0" smtClean="0">
              <a:solidFill>
                <a:srgbClr val="FF0000"/>
              </a:solidFill>
            </a:endParaRP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S[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i:j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fr-FR" dirty="0" smtClean="0"/>
              <a:t> retourne </a:t>
            </a:r>
            <a:r>
              <a:rPr lang="fr-FR" dirty="0" smtClean="0">
                <a:solidFill>
                  <a:srgbClr val="FF0000"/>
                </a:solidFill>
              </a:rPr>
              <a:t>une nouvelle séquence </a:t>
            </a:r>
            <a:r>
              <a:rPr lang="fr-FR" dirty="0" smtClean="0"/>
              <a:t>de même type prenant tous les éléments de l’indice i à l’indice j-1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S[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i:j:k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fr-FR" dirty="0" smtClean="0"/>
              <a:t> retourne </a:t>
            </a:r>
            <a:r>
              <a:rPr lang="fr-FR" dirty="0" smtClean="0">
                <a:solidFill>
                  <a:srgbClr val="FF0000"/>
                </a:solidFill>
              </a:rPr>
              <a:t>une nouvelle séquence </a:t>
            </a:r>
            <a:r>
              <a:rPr lang="fr-FR" dirty="0" smtClean="0"/>
              <a:t>de même type prenant tous les éléments de l’indice i à l’indice j-1, par sauts de k éléments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4775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Slicing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4734243"/>
              </p:ext>
            </p:extLst>
          </p:nvPr>
        </p:nvGraphicFramePr>
        <p:xfrm>
          <a:off x="772064" y="2032954"/>
          <a:ext cx="7676145" cy="674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229"/>
                <a:gridCol w="1535229"/>
                <a:gridCol w="1535229"/>
                <a:gridCol w="1535229"/>
                <a:gridCol w="1535229"/>
              </a:tblGrid>
              <a:tr h="674586">
                <a:tc>
                  <a:txBody>
                    <a:bodyPr/>
                    <a:lstStyle/>
                    <a:p>
                      <a:pPr algn="ctr"/>
                      <a:r>
                        <a:rPr lang="fr-FR" sz="360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fr-FR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fr-FR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fr-FR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fr-FR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fr-FR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581981" y="2768279"/>
            <a:ext cx="388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080102" y="2768278"/>
            <a:ext cx="388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632857" y="2768277"/>
            <a:ext cx="388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176985" y="2768276"/>
            <a:ext cx="388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721113" y="2768275"/>
            <a:ext cx="388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680854" y="1445561"/>
            <a:ext cx="468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-1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184728" y="2768274"/>
            <a:ext cx="388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5176985" y="1445561"/>
            <a:ext cx="537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-2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3592599" y="1445561"/>
            <a:ext cx="552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-3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039844" y="1445560"/>
            <a:ext cx="552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-4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581981" y="1445561"/>
            <a:ext cx="543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-5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581981" y="3229944"/>
            <a:ext cx="388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[: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8184728" y="3229944"/>
            <a:ext cx="388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:]</a:t>
            </a:r>
            <a:endParaRPr lang="fr-FR" dirty="0"/>
          </a:p>
        </p:txBody>
      </p:sp>
      <p:grpSp>
        <p:nvGrpSpPr>
          <p:cNvPr id="25" name="Groupe 24"/>
          <p:cNvGrpSpPr/>
          <p:nvPr/>
        </p:nvGrpSpPr>
        <p:grpSpPr>
          <a:xfrm>
            <a:off x="951251" y="3460776"/>
            <a:ext cx="5963954" cy="3477875"/>
            <a:chOff x="2985649" y="3229939"/>
            <a:chExt cx="5963954" cy="3477875"/>
          </a:xfrm>
        </p:grpSpPr>
        <p:sp>
          <p:nvSpPr>
            <p:cNvPr id="21" name="ZoneTexte 20"/>
            <p:cNvSpPr txBox="1"/>
            <p:nvPr/>
          </p:nvSpPr>
          <p:spPr>
            <a:xfrm>
              <a:off x="2985649" y="3229939"/>
              <a:ext cx="3244969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 smtClean="0">
                  <a:latin typeface="Courier New" pitchFamily="49" charset="0"/>
                  <a:cs typeface="Courier New" pitchFamily="49" charset="0"/>
                </a:rPr>
                <a:t>&gt;&gt;&gt;S</a:t>
              </a:r>
              <a:r>
                <a:rPr lang="fr-FR" sz="2000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fr-FR" sz="2000" dirty="0" smtClean="0">
                  <a:latin typeface="Courier New" pitchFamily="49" charset="0"/>
                  <a:cs typeface="Courier New" pitchFamily="49" charset="0"/>
                </a:rPr>
                <a:t>'HELLO</a:t>
              </a:r>
              <a:r>
                <a:rPr lang="fr-FR" sz="2000" dirty="0">
                  <a:latin typeface="Courier New" pitchFamily="49" charset="0"/>
                  <a:cs typeface="Courier New" pitchFamily="49" charset="0"/>
                </a:rPr>
                <a:t>'</a:t>
              </a:r>
              <a:endParaRPr lang="fr-FR" sz="20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&gt;&gt;&gt; S[-1]</a:t>
              </a:r>
            </a:p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&gt;&gt;&gt; S[-2]</a:t>
              </a:r>
            </a:p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&gt;&gt;&gt; S[-2:]</a:t>
              </a:r>
            </a:p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&gt;&gt;&gt; S[-2:-1]</a:t>
              </a:r>
            </a:p>
            <a:p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&gt;&gt;&gt; S[0:1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]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&gt;&gt;&gt; S[2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:]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&gt;&gt;&gt; S[:-3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]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&gt;&gt;&gt; S[3:100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]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&gt;&gt;&gt; S[100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]</a:t>
              </a:r>
              <a:endParaRPr lang="fr-FR" sz="20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20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4144690" y="3460776"/>
              <a:ext cx="48049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20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Chaînes de caractères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9390" y="1588169"/>
            <a:ext cx="8506326" cy="4525963"/>
          </a:xfrm>
        </p:spPr>
        <p:txBody>
          <a:bodyPr/>
          <a:lstStyle/>
          <a:p>
            <a:r>
              <a:rPr lang="fr-FR" dirty="0" smtClean="0"/>
              <a:t>Une chaîne de caractères est définie de manière équivalente par des simples ou doubles guillemets (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' ou ")</a:t>
            </a:r>
            <a:endParaRPr lang="fr-FR" dirty="0" smtClean="0"/>
          </a:p>
          <a:p>
            <a:pPr lvl="1"/>
            <a:r>
              <a:rPr lang="fr-FR" dirty="0" smtClean="0"/>
              <a:t>On peut ainsi inclure un guillemet de l’autre type directement sans </a:t>
            </a:r>
            <a:r>
              <a:rPr lang="fr-FR" dirty="0" smtClean="0">
                <a:solidFill>
                  <a:srgbClr val="FF0000"/>
                </a:solidFill>
              </a:rPr>
              <a:t>\</a:t>
            </a:r>
          </a:p>
          <a:p>
            <a:r>
              <a:rPr lang="fr-FR" dirty="0" smtClean="0"/>
              <a:t>Pour écrire une chaîne de caractères sur plusieurs lignes on utilise un </a:t>
            </a:r>
            <a:r>
              <a:rPr lang="fr-FR" dirty="0" smtClean="0">
                <a:solidFill>
                  <a:srgbClr val="FF0000"/>
                </a:solidFill>
              </a:rPr>
              <a:t>\</a:t>
            </a:r>
            <a:r>
              <a:rPr lang="fr-FR" dirty="0" smtClean="0"/>
              <a:t> à la fin de la ligne</a:t>
            </a:r>
          </a:p>
        </p:txBody>
      </p:sp>
    </p:spTree>
    <p:extLst>
      <p:ext uri="{BB962C8B-B14F-4D97-AF65-F5344CB8AC3E}">
        <p14:creationId xmlns:p14="http://schemas.microsoft.com/office/powerpoint/2010/main" val="157420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Chaînes de caractères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9390" y="1588169"/>
            <a:ext cx="8506326" cy="4525963"/>
          </a:xfrm>
        </p:spPr>
        <p:txBody>
          <a:bodyPr/>
          <a:lstStyle/>
          <a:p>
            <a:r>
              <a:rPr lang="fr-FR" dirty="0" smtClean="0"/>
              <a:t>On écrit un retour chariot avec un </a:t>
            </a:r>
            <a:r>
              <a:rPr lang="fr-FR" dirty="0" smtClean="0">
                <a:solidFill>
                  <a:srgbClr val="FF0000"/>
                </a:solidFill>
              </a:rPr>
              <a:t>\n</a:t>
            </a:r>
          </a:p>
          <a:p>
            <a:r>
              <a:rPr lang="fr-FR" dirty="0" smtClean="0"/>
              <a:t>Autres caractères utilisant un </a:t>
            </a:r>
            <a:r>
              <a:rPr lang="fr-FR" dirty="0" err="1" smtClean="0"/>
              <a:t>backslash</a:t>
            </a:r>
            <a:r>
              <a:rPr lang="fr-FR" dirty="0" smtClean="0"/>
              <a:t> </a:t>
            </a:r>
            <a:r>
              <a:rPr lang="fr-FR" dirty="0"/>
              <a:t>\\  </a:t>
            </a:r>
            <a:r>
              <a:rPr lang="fr-FR" dirty="0" smtClean="0"/>
              <a:t>\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' \" …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7136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Chaînes de caractères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2724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s="l'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hotel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s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l'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hotel</a:t>
            </a: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s='une "bonne"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idee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s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une "bonne"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idee</a:t>
            </a: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&gt;&gt;&gt;s =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'une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tres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longue phrase\n\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      sur plusieurs lignes\n\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      avec retour chariot et sans\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 retour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chariot'</a:t>
            </a: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s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une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tres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longue phrase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        sur plusieurs lignes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        avec retour chariot et sans  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retour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chariot</a:t>
            </a:r>
          </a:p>
          <a:p>
            <a:pPr marL="0" indent="0">
              <a:buNone/>
            </a:pP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95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Chaînes de caractères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2724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s = '  un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backslash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\\ un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quote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\'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s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  un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backslash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\ un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quote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'</a:t>
            </a: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smtClean="0">
                <a:cs typeface="Courier New" pitchFamily="49" charset="0"/>
              </a:rPr>
              <a:t>Voici un problème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s='C:\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Temp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\test1.bin'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open(s)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File "&lt;pyshell#27&gt;", line 1, in &lt;module&gt;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open(s)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22] invalid mode ('r') or filename: 'C:\\Temp\test1.bin'</a:t>
            </a: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smtClean="0">
                <a:cs typeface="Courier New" pitchFamily="49" charset="0"/>
              </a:rPr>
              <a:t>\T n’existe pas, Python interprète correctement \T</a:t>
            </a:r>
          </a:p>
          <a:p>
            <a:pPr lvl="1"/>
            <a:r>
              <a:rPr lang="fr-FR" dirty="0" smtClean="0">
                <a:cs typeface="Courier New" pitchFamily="49" charset="0"/>
              </a:rPr>
              <a:t>\t est une tabulation</a:t>
            </a:r>
          </a:p>
        </p:txBody>
      </p:sp>
    </p:spTree>
    <p:extLst>
      <p:ext uri="{BB962C8B-B14F-4D97-AF65-F5344CB8AC3E}">
        <p14:creationId xmlns:p14="http://schemas.microsoft.com/office/powerpoint/2010/main" val="214235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Chaînes de caractères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602579" cy="4525963"/>
          </a:xfrm>
        </p:spPr>
        <p:txBody>
          <a:bodyPr/>
          <a:lstStyle/>
          <a:p>
            <a:r>
              <a:rPr lang="fr-FR" dirty="0" smtClean="0"/>
              <a:t>La solution</a:t>
            </a:r>
          </a:p>
          <a:p>
            <a:pPr lvl="1"/>
            <a:r>
              <a:rPr lang="fr-FR" dirty="0" smtClean="0"/>
              <a:t>Utiliser \\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s='C:</a:t>
            </a:r>
            <a:r>
              <a:rPr lang="fr-FR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\\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Temp</a:t>
            </a:r>
            <a:r>
              <a:rPr lang="fr-FR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\\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test1.bin'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open(s)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&lt;open file 'C:\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Temp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\test1.bin', mode 'r'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at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0x7ef3f128&gt;</a:t>
            </a:r>
          </a:p>
          <a:p>
            <a:pPr lvl="1"/>
            <a:r>
              <a:rPr lang="fr-FR" dirty="0" err="1" smtClean="0"/>
              <a:t>Raw</a:t>
            </a:r>
            <a:r>
              <a:rPr lang="fr-FR" dirty="0" smtClean="0"/>
              <a:t> </a:t>
            </a:r>
            <a:r>
              <a:rPr lang="fr-FR" dirty="0"/>
              <a:t>string</a:t>
            </a:r>
          </a:p>
          <a:p>
            <a:pPr lvl="2"/>
            <a:r>
              <a:rPr lang="fr-FR" dirty="0" smtClean="0"/>
              <a:t>Chaîne de caractères dans laquelle </a:t>
            </a:r>
            <a:r>
              <a:rPr lang="fr-FR" dirty="0"/>
              <a:t>les </a:t>
            </a:r>
            <a:r>
              <a:rPr lang="fr-FR" dirty="0" err="1"/>
              <a:t>backslash</a:t>
            </a:r>
            <a:r>
              <a:rPr lang="fr-FR" dirty="0"/>
              <a:t> ne sont pas </a:t>
            </a:r>
            <a:r>
              <a:rPr lang="fr-FR" dirty="0" smtClean="0"/>
              <a:t>interprétés</a:t>
            </a:r>
            <a:endParaRPr lang="fr-FR" dirty="0"/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s=</a:t>
            </a:r>
            <a:r>
              <a:rPr lang="fr-FR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'C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:\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Temp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\test1.bin'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open(s)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&lt;open file 'C:\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Temp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\test1.bin', mode 'r'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at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0x7ef3f180&gt;</a:t>
            </a:r>
          </a:p>
        </p:txBody>
      </p:sp>
    </p:spTree>
    <p:extLst>
      <p:ext uri="{BB962C8B-B14F-4D97-AF65-F5344CB8AC3E}">
        <p14:creationId xmlns:p14="http://schemas.microsoft.com/office/powerpoint/2010/main" val="37853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Chaînes de caractères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04664"/>
            <a:ext cx="8686800" cy="4525963"/>
          </a:xfrm>
        </p:spPr>
        <p:txBody>
          <a:bodyPr/>
          <a:lstStyle/>
          <a:p>
            <a:r>
              <a:rPr lang="fr-FR" dirty="0"/>
              <a:t>On utilise le triple </a:t>
            </a:r>
            <a:r>
              <a:rPr lang="fr-FR" dirty="0" smtClean="0"/>
              <a:t>guillemet pour les lignes multiples</a:t>
            </a:r>
          </a:p>
          <a:p>
            <a:pPr lvl="1"/>
            <a:r>
              <a:rPr lang="fr-FR" dirty="0" smtClean="0"/>
              <a:t>Par exemple les aides des fonctions </a:t>
            </a:r>
            <a:endParaRPr lang="fr-FR" dirty="0"/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s= """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... Usage: factorielle(n)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...        calcule la factorielle de n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... """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s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Usage: factorielle(n)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      calcule la factorielle de n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s  </a:t>
            </a:r>
            <a:r>
              <a:rPr lang="fr-F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#représentation interne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'\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nUsage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: factorielle(n)\n       calcule la factorielle de n\n'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1324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Opérations sur les chaînes de caractères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Toutes les opérations des séquences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s1='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&gt;&gt;&gt; s2=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'bob'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(s1)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6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&gt;&gt;&gt; s1+s2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abcdefbob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&gt;&gt;&gt; '*'*30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'******************************'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88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Opérations sur les chaînes de caractères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&gt;&gt;&gt; 'b' in s1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&gt;&gt;&gt; 'x' in s1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s1[2:], s1[:-2], s1[-3:-1], s1[-3:]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cdef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abcd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', 'de', '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&gt;&gt;&gt; s1[2]='x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File "&lt;pyshell#90&gt;", line 1, in &lt;module&gt;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s1[2]='x'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TypeError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'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 object does not support item assignment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&gt;&gt;&gt; s1[:2] + 'x' + s1[3:]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abxdef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0" indent="0">
              <a:buNone/>
            </a:pPr>
            <a:endParaRPr lang="fr-FR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7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de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fr-FR" sz="2800" dirty="0" smtClean="0">
                <a:solidFill>
                  <a:srgbClr val="FF0000"/>
                </a:solidFill>
              </a:rPr>
              <a:t>Nombres</a:t>
            </a:r>
          </a:p>
          <a:p>
            <a:pPr lvl="1"/>
            <a:r>
              <a:rPr lang="fr-FR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fr-FR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fr-FR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long, </a:t>
            </a:r>
            <a:r>
              <a:rPr lang="fr-FR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endParaRPr lang="fr-FR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2800" dirty="0" smtClean="0"/>
              <a:t>Types séquence</a:t>
            </a:r>
          </a:p>
          <a:p>
            <a:pPr lvl="1"/>
            <a:r>
              <a:rPr lang="fr-FR" sz="2400" dirty="0" smtClean="0"/>
              <a:t>Mutable : 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bytearray</a:t>
            </a:r>
            <a:endParaRPr lang="fr-FR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sz="2400" dirty="0" smtClean="0"/>
              <a:t>Immutable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smtClean="0"/>
              <a:t>: </a:t>
            </a:r>
            <a:r>
              <a:rPr lang="fr-FR" sz="2400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unicode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tuple</a:t>
            </a:r>
            <a:endParaRPr lang="fr-FR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2800" dirty="0" smtClean="0">
                <a:cs typeface="Courier New" pitchFamily="49" charset="0"/>
              </a:rPr>
              <a:t>Types set </a:t>
            </a:r>
          </a:p>
          <a:p>
            <a:pPr lvl="1"/>
            <a:r>
              <a:rPr lang="fr-FR" sz="2400" dirty="0" smtClean="0">
                <a:cs typeface="Courier New" pitchFamily="49" charset="0"/>
              </a:rPr>
              <a:t>Mutable : 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pPr lvl="1"/>
            <a:r>
              <a:rPr lang="fr-FR" sz="2400" dirty="0" smtClean="0">
                <a:cs typeface="Courier New" pitchFamily="49" charset="0"/>
              </a:rPr>
              <a:t>Immutable : 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frozenset</a:t>
            </a:r>
            <a:endParaRPr lang="fr-FR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2800" dirty="0" smtClean="0"/>
              <a:t>Type </a:t>
            </a:r>
            <a:r>
              <a:rPr lang="fr-FR" sz="2800" dirty="0" err="1" smtClean="0"/>
              <a:t>mapping</a:t>
            </a:r>
            <a:r>
              <a:rPr lang="fr-FR" sz="2800" dirty="0" smtClean="0"/>
              <a:t> </a:t>
            </a:r>
          </a:p>
          <a:p>
            <a:pPr lvl="1"/>
            <a:r>
              <a:rPr lang="fr-FR" sz="2400" dirty="0" smtClean="0">
                <a:cs typeface="Courier New" pitchFamily="49" charset="0"/>
              </a:rPr>
              <a:t>Mutable :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fr-FR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2800" dirty="0" smtClean="0">
                <a:latin typeface="Courier New" pitchFamily="49" charset="0"/>
                <a:cs typeface="Courier New" pitchFamily="49" charset="0"/>
              </a:rPr>
              <a:t>file</a:t>
            </a:r>
            <a:endParaRPr lang="fr-FR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34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Opérations sur les chaînes de caractères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s1[:3] + s1[3:]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abcdef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'</a:t>
            </a: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s1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[::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2]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'ace'</a:t>
            </a: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s1[::-1]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fedcba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s1[5:1:-1]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fedc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27760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Formatage des </a:t>
            </a:r>
            <a:r>
              <a:rPr lang="fr-FR" dirty="0"/>
              <a:t>chaînes de caractères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fr-FR" dirty="0" smtClean="0"/>
              <a:t>On peut utiliser l’opérateur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fr-FR" dirty="0" smtClean="0">
                <a:cs typeface="Courier New" pitchFamily="49" charset="0"/>
              </a:rPr>
              <a:t>(</a:t>
            </a:r>
            <a:r>
              <a:rPr lang="fr-FR" dirty="0" smtClean="0">
                <a:solidFill>
                  <a:srgbClr val="FF0000"/>
                </a:solidFill>
                <a:cs typeface="Courier New" pitchFamily="49" charset="0"/>
              </a:rPr>
              <a:t>déprécié</a:t>
            </a:r>
            <a:r>
              <a:rPr lang="fr-FR" dirty="0" smtClean="0"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nom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="Alice"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"%s dit bonjour"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% nom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d = 3</a:t>
            </a:r>
          </a:p>
          <a:p>
            <a:pPr marL="0" indent="0">
              <a:buNone/>
            </a:pPr>
            <a:r>
              <a:rPr lang="nn-NO" sz="2000" dirty="0">
                <a:latin typeface="Courier New" pitchFamily="49" charset="0"/>
                <a:cs typeface="Courier New" pitchFamily="49" charset="0"/>
              </a:rPr>
              <a:t>&gt;&gt;&gt; "%i + %i = %i" % </a:t>
            </a:r>
            <a:r>
              <a:rPr lang="nn-NO" sz="2000" dirty="0" smtClean="0">
                <a:latin typeface="Courier New" pitchFamily="49" charset="0"/>
                <a:cs typeface="Courier New" pitchFamily="49" charset="0"/>
              </a:rPr>
              <a:t>(d,d,d+d)</a:t>
            </a:r>
            <a:endParaRPr lang="nn-NO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n-NO" sz="2000" dirty="0">
                <a:latin typeface="Courier New" pitchFamily="49" charset="0"/>
                <a:cs typeface="Courier New" pitchFamily="49" charset="0"/>
              </a:rPr>
              <a:t>'3 + 3 = 6'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smtClean="0"/>
              <a:t>Utile pour formater des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float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x =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23451.23423536563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'%e | %f | %g | %010.2f | %.2f' % (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x,x,x,x,x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'2.345123e+04 | 23451.234235 | 23451.2 | 0023451.23 | 23451.23'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98806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Formatage </a:t>
            </a:r>
            <a:r>
              <a:rPr lang="fr-FR" dirty="0"/>
              <a:t>des chaînes de caractères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C’est souvent plus pratique et intuitif d’utiliser la concaténation</a:t>
            </a:r>
          </a:p>
          <a:p>
            <a:pPr lvl="1"/>
            <a:r>
              <a:rPr lang="fr-FR" dirty="0" smtClean="0"/>
              <a:t>Attention, on ne peut concaténer que des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fr-FR" dirty="0" smtClean="0"/>
              <a:t>, il faut convertir le reste avec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age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=35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a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' +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age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+ '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ans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0" indent="0">
              <a:buNone/>
            </a:pP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Traceback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most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recent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call last):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TypeError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cannot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concatenate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'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' and '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'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objects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'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a ' +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age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) + ' ans'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35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ans'</a:t>
            </a:r>
          </a:p>
          <a:p>
            <a:pPr marL="0" indent="0">
              <a:buNone/>
            </a:pPr>
            <a:endParaRPr lang="fr-FR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01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Formatage </a:t>
            </a:r>
            <a:r>
              <a:rPr lang="fr-FR" dirty="0"/>
              <a:t>des chaînes de caractères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des méthodes spéciales pour aligner des chaînes de caractères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str.center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(n[,pad]),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str.ljust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(n[,pad]),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str.rjust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(n[,pad]) </a:t>
            </a:r>
            <a:r>
              <a:rPr lang="fr-FR" dirty="0" smtClean="0">
                <a:cs typeface="Courier New" pitchFamily="49" charset="0"/>
              </a:rPr>
              <a:t>va retourner une nouvelle chaîne de n caractères centrée, alignée à gauche, ou alignée à droite.</a:t>
            </a:r>
            <a:endParaRPr lang="fr-FR" dirty="0">
              <a:cs typeface="Courier New" pitchFamily="49" charset="0"/>
            </a:endParaRPr>
          </a:p>
          <a:p>
            <a:pPr marL="0" indent="0">
              <a:buNone/>
            </a:pPr>
            <a:endParaRPr lang="fr-FR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1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x in range(1, 11):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print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(x).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rjust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(2),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(x*x).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rjust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print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(x*x*x).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rjust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1   1    1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2   4    8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3   9   27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4  16   64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5  25  125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6  36  216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7  49  343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8  64  512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9  81  729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10 100 1000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01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Formatage des chaînes de caractères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fr-FR" dirty="0" smtClean="0"/>
              <a:t>La méthode à privilégier pour formater les chaînes de caractères est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str.format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 'We are the {} who say "{}!"'.format('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knights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','Ni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We are the knights who say "Ni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'{1} and {0}'.format('spam', '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spam</a:t>
            </a:r>
          </a:p>
          <a:p>
            <a:pPr marL="0" indent="0">
              <a:buNone/>
            </a:pPr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'This {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is {adjective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}'.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format(food='spam', adjective='absolutely horrible')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This spam is absolutely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horrible</a:t>
            </a:r>
          </a:p>
          <a:p>
            <a:r>
              <a:rPr lang="fr-FR" dirty="0" smtClean="0"/>
              <a:t>Documentation</a:t>
            </a:r>
            <a:endParaRPr lang="fr-FR" dirty="0" smtClean="0">
              <a:cs typeface="Courier New" panose="02070309020205020404" pitchFamily="49" charset="0"/>
              <a:hlinkClick r:id="rId3"/>
            </a:endParaRPr>
          </a:p>
          <a:p>
            <a:pPr lvl="1"/>
            <a:r>
              <a:rPr lang="fr-FR" sz="2400" dirty="0" smtClean="0">
                <a:cs typeface="Courier New" panose="02070309020205020404" pitchFamily="49" charset="0"/>
                <a:hlinkClick r:id="rId3"/>
              </a:rPr>
              <a:t>https</a:t>
            </a:r>
            <a:r>
              <a:rPr lang="fr-FR" sz="2400" dirty="0">
                <a:cs typeface="Courier New" panose="02070309020205020404" pitchFamily="49" charset="0"/>
                <a:hlinkClick r:id="rId3"/>
              </a:rPr>
              <a:t>://</a:t>
            </a:r>
            <a:r>
              <a:rPr lang="fr-FR" sz="2400" dirty="0" smtClean="0">
                <a:cs typeface="Courier New" panose="02070309020205020404" pitchFamily="49" charset="0"/>
                <a:hlinkClick r:id="rId3"/>
              </a:rPr>
              <a:t>docs.python.org/2/library/string.html#formatstrings</a:t>
            </a:r>
            <a:endParaRPr lang="fr-FR" sz="2400" dirty="0" smtClean="0">
              <a:cs typeface="Courier New" panose="02070309020205020404" pitchFamily="49" charset="0"/>
            </a:endParaRPr>
          </a:p>
          <a:p>
            <a:endParaRPr lang="fr-FR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00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sur </a:t>
            </a:r>
            <a:r>
              <a:rPr lang="fr-FR" dirty="0"/>
              <a:t>les chaînes de caractères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0000"/>
                </a:solidFill>
                <a:cs typeface="Courier New" pitchFamily="49" charset="0"/>
              </a:rPr>
              <a:t>Beaucoup de méthodes</a:t>
            </a:r>
          </a:p>
          <a:p>
            <a:pPr marL="0" lvl="0" indent="0">
              <a:buNone/>
            </a:pP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fr-FR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s="une petite phrase"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s.replace</a:t>
            </a: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('petite', 'grande')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'une grande phrase'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s.find</a:t>
            </a: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('p')</a:t>
            </a:r>
          </a:p>
          <a:p>
            <a:pPr marL="0" lvl="0" indent="0">
              <a:buNone/>
            </a:pP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l=</a:t>
            </a:r>
            <a:r>
              <a:rPr lang="fr-FR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s.split</a:t>
            </a: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['une', 'petite', 'phrase']</a:t>
            </a:r>
          </a:p>
          <a:p>
            <a:pPr marL="0" lvl="0" indent="0">
              <a:buNone/>
            </a:pPr>
            <a:endParaRPr lang="fr-FR" dirty="0">
              <a:solidFill>
                <a:srgbClr val="000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037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sur les chaînes de caractères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['une', 'petite', 'phrase']</a:t>
            </a:r>
          </a:p>
          <a:p>
            <a:pPr marL="0" lvl="0" indent="0">
              <a:buNone/>
            </a:pP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"".</a:t>
            </a:r>
            <a:r>
              <a:rPr lang="fr-FR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join</a:t>
            </a: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(l)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fr-FR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unepetitephrase</a:t>
            </a: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" ".</a:t>
            </a:r>
            <a:r>
              <a:rPr lang="fr-FR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join</a:t>
            </a: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(l)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'une petite phrase'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"_".</a:t>
            </a:r>
            <a:r>
              <a:rPr lang="fr-FR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join</a:t>
            </a: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(l)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fr-FR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une_petite_phrase</a:t>
            </a: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s2="_".</a:t>
            </a:r>
            <a:r>
              <a:rPr lang="fr-FR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join</a:t>
            </a: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(l)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s2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fr-FR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une_petite_phrase</a:t>
            </a: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s2.split('_')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['une', 'petite', 'phrase']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655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Jouons avec les codes ASCII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92045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ord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('N')     </a:t>
            </a:r>
            <a:r>
              <a:rPr lang="fr-F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#retourne le code ASCII d’un caractère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78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chr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(78)      </a:t>
            </a:r>
            <a:r>
              <a:rPr lang="fr-F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#retourne le caractère correspondant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     #à un code ASCII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'N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'</a:t>
            </a: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hex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(78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      </a:t>
            </a:r>
            <a:r>
              <a:rPr lang="fr-F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fr-FR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retourne le valeur hexadécimale d’un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     #</a:t>
            </a:r>
            <a:r>
              <a:rPr lang="fr-F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entier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'0x4e'</a:t>
            </a:r>
          </a:p>
          <a:p>
            <a:pPr marL="0" indent="0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&gt;&gt;&gt; a = '\x4e'</a:t>
            </a:r>
          </a:p>
          <a:p>
            <a:pPr marL="0" indent="0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&gt;&gt;&gt; print a, len(a)</a:t>
            </a:r>
          </a:p>
          <a:p>
            <a:pPr marL="0" indent="0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N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r>
              <a:rPr lang="fr-FR" sz="2400" dirty="0" smtClean="0"/>
              <a:t>\x est utilisé pour donner le code hexadécimale d’un caractère dans une chaîne de caractères. La notation \x est obligatoirement suivi de deux caractères représentant un code hexadécimal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0" y="0"/>
            <a:ext cx="1744133" cy="971434"/>
            <a:chOff x="355600" y="315499"/>
            <a:chExt cx="1727200" cy="982133"/>
          </a:xfrm>
        </p:grpSpPr>
        <p:sp>
          <p:nvSpPr>
            <p:cNvPr id="7" name="Parchemin horizontal 6"/>
            <p:cNvSpPr/>
            <p:nvPr/>
          </p:nvSpPr>
          <p:spPr bwMode="auto">
            <a:xfrm>
              <a:off x="355600" y="315499"/>
              <a:ext cx="1422400" cy="982133"/>
            </a:xfrm>
            <a:prstGeom prst="horizontalScroll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58800" y="575734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Avancé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15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Jouons avec les codes ASCII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fr-FR" dirty="0" smtClean="0"/>
              <a:t>Lorsque l’on a un code hexadécimal</a:t>
            </a:r>
          </a:p>
          <a:p>
            <a:pPr lvl="1"/>
            <a:r>
              <a:rPr lang="fr-FR" dirty="0" smtClean="0"/>
              <a:t>Utiliser \x devant le code dans une chaîne de caractères</a:t>
            </a:r>
          </a:p>
          <a:p>
            <a:pPr lvl="1"/>
            <a:r>
              <a:rPr lang="fr-FR" dirty="0" smtClean="0"/>
              <a:t>Utiliser 0x devant le code dans une opération numérique</a:t>
            </a: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'\x74 mais 0x74 est simplement une chaîne'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t mais 0x74 est simplement une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chaîne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&gt;&gt;&gt; 0x74 + 0xaa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286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&gt;&gt;&gt; \x74 + \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xaa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SyntaxError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unexpected character after line continuation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character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0" y="0"/>
            <a:ext cx="1744133" cy="971434"/>
            <a:chOff x="355600" y="315499"/>
            <a:chExt cx="1727200" cy="982133"/>
          </a:xfrm>
        </p:grpSpPr>
        <p:sp>
          <p:nvSpPr>
            <p:cNvPr id="7" name="Parchemin horizontal 6"/>
            <p:cNvSpPr/>
            <p:nvPr/>
          </p:nvSpPr>
          <p:spPr bwMode="auto">
            <a:xfrm>
              <a:off x="355600" y="315499"/>
              <a:ext cx="1422400" cy="982133"/>
            </a:xfrm>
            <a:prstGeom prst="horizontalScroll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58800" y="575734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Avancé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74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Nombres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long,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complex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smtClean="0"/>
              <a:t>Conversion automatique si nécessaire</a:t>
            </a:r>
          </a:p>
          <a:p>
            <a:pPr lvl="1"/>
            <a:r>
              <a:rPr lang="fr-FR" dirty="0" smtClean="0"/>
              <a:t>Les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fr-FR" dirty="0" smtClean="0"/>
              <a:t> ont une précision illimitée</a:t>
            </a:r>
          </a:p>
          <a:p>
            <a:r>
              <a:rPr lang="fr-FR" dirty="0" smtClean="0"/>
              <a:t>Python peut calculer nativement </a:t>
            </a:r>
            <a:r>
              <a:rPr lang="fr-FR" sz="1600" dirty="0" smtClean="0"/>
              <a:t>92857234957203457234572203957*</a:t>
            </a:r>
            <a:br>
              <a:rPr lang="fr-FR" sz="1600" dirty="0" smtClean="0"/>
            </a:br>
            <a:r>
              <a:rPr lang="fr-FR" sz="1600" dirty="0" smtClean="0"/>
              <a:t>948572349572039457029347529347 =</a:t>
            </a:r>
            <a:br>
              <a:rPr lang="fr-FR" sz="1600" dirty="0" smtClean="0"/>
            </a:br>
            <a:r>
              <a:rPr lang="fr-FR" sz="1600" dirty="0" smtClean="0"/>
              <a:t>88081805538117400166084413860573792922096998567618527026079</a:t>
            </a:r>
            <a:endParaRPr lang="fr-FR" sz="1600" dirty="0"/>
          </a:p>
          <a:p>
            <a:pPr lvl="1"/>
            <a:r>
              <a:rPr lang="fr-FR" dirty="0" smtClean="0"/>
              <a:t>Ceux qui ont eu à faire ça en C doivent apprécier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14696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Jouons avec les codes ASCII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(0x74)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116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('0x74', 16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#</a:t>
            </a:r>
            <a:r>
              <a:rPr lang="fr-F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convertit une chaîne de caractères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			  #correspondant à un </a:t>
            </a:r>
            <a:r>
              <a:rPr lang="fr-FR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caractère </a:t>
            </a:r>
            <a:r>
              <a:rPr lang="fr-F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écrit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  #en </a:t>
            </a:r>
            <a:r>
              <a:rPr lang="fr-FR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base 16 (hexadécimal</a:t>
            </a:r>
            <a:r>
              <a:rPr lang="fr-F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sur 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  #2 octets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116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('\x74', 16)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File "&lt;pyshell#617&gt;", line 1, in &lt;module&gt;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('\x74', 16)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ValueError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invalid literal for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with base 16: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't'</a:t>
            </a:r>
            <a:endParaRPr lang="fr-FR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0" y="0"/>
            <a:ext cx="1744133" cy="971434"/>
            <a:chOff x="355600" y="315499"/>
            <a:chExt cx="1727200" cy="982133"/>
          </a:xfrm>
        </p:grpSpPr>
        <p:sp>
          <p:nvSpPr>
            <p:cNvPr id="7" name="Parchemin horizontal 6"/>
            <p:cNvSpPr/>
            <p:nvPr/>
          </p:nvSpPr>
          <p:spPr bwMode="auto">
            <a:xfrm>
              <a:off x="355600" y="315499"/>
              <a:ext cx="1422400" cy="982133"/>
            </a:xfrm>
            <a:prstGeom prst="horizontalScroll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58800" y="575734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Avancé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802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Jouons avec les codes ASCII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ord('D')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68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hex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(68)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'0x44'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chr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(68)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'D'</a:t>
            </a: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('0x44', 16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fr-FR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68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0" y="0"/>
            <a:ext cx="1744133" cy="971434"/>
            <a:chOff x="355600" y="315499"/>
            <a:chExt cx="1727200" cy="982133"/>
          </a:xfrm>
        </p:grpSpPr>
        <p:sp>
          <p:nvSpPr>
            <p:cNvPr id="7" name="Parchemin horizontal 6"/>
            <p:cNvSpPr/>
            <p:nvPr/>
          </p:nvSpPr>
          <p:spPr bwMode="auto">
            <a:xfrm>
              <a:off x="355600" y="315499"/>
              <a:ext cx="1422400" cy="982133"/>
            </a:xfrm>
            <a:prstGeom prst="horizontalScroll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58800" y="575734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Avancé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744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Jouons avec les codes ASCII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chr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(26)      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'\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x1a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fr-F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#pas de représentation ASCII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hex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(26) 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'0x1a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'</a:t>
            </a: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chr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(10)      </a:t>
            </a:r>
            <a:r>
              <a:rPr lang="fr-F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#le retour chariot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'\n'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hex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(10) 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'0xa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#on doit noter un caractère en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		     #notation hexadécimale (\x) sur 2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     #caractères (\x0a et non \</a:t>
            </a:r>
            <a:r>
              <a:rPr lang="fr-FR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xa</a:t>
            </a:r>
            <a:r>
              <a:rPr lang="fr-F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0" y="0"/>
            <a:ext cx="1744133" cy="971434"/>
            <a:chOff x="355600" y="315499"/>
            <a:chExt cx="1727200" cy="982133"/>
          </a:xfrm>
        </p:grpSpPr>
        <p:sp>
          <p:nvSpPr>
            <p:cNvPr id="7" name="Parchemin horizontal 6"/>
            <p:cNvSpPr/>
            <p:nvPr/>
          </p:nvSpPr>
          <p:spPr bwMode="auto">
            <a:xfrm>
              <a:off x="355600" y="315499"/>
              <a:ext cx="1422400" cy="982133"/>
            </a:xfrm>
            <a:prstGeom prst="horizontalScroll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58800" y="575734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Avancé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999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Jouons avec les codes ASCII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'\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xa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fr-F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#il faut 2 caractères après \x</a:t>
            </a:r>
            <a:endParaRPr lang="fr-FR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ValueError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invalid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\x escape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'\x0a'</a:t>
            </a:r>
          </a:p>
          <a:p>
            <a:pPr marL="0" indent="0">
              <a:buNone/>
            </a:pP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'ces retours </a:t>
            </a:r>
            <a:r>
              <a:rPr lang="fr-FR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sont </a:t>
            </a:r>
            <a:r>
              <a:rPr lang="fr-FR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\x0a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équivalents'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ces retours 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 sont 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équivalents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0" y="0"/>
            <a:ext cx="1744133" cy="971434"/>
            <a:chOff x="355600" y="315499"/>
            <a:chExt cx="1727200" cy="982133"/>
          </a:xfrm>
        </p:grpSpPr>
        <p:sp>
          <p:nvSpPr>
            <p:cNvPr id="7" name="Parchemin horizontal 6"/>
            <p:cNvSpPr/>
            <p:nvPr/>
          </p:nvSpPr>
          <p:spPr bwMode="auto">
            <a:xfrm>
              <a:off x="355600" y="315499"/>
              <a:ext cx="1422400" cy="982133"/>
            </a:xfrm>
            <a:prstGeom prst="horizontalScroll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58800" y="575734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Avancé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501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Codage et jeu de caractères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fr-FR" dirty="0" smtClean="0"/>
              <a:t>Avertissement</a:t>
            </a:r>
          </a:p>
          <a:p>
            <a:pPr lvl="1"/>
            <a:r>
              <a:rPr lang="fr-FR" dirty="0" smtClean="0"/>
              <a:t>Les notions de codage, jeux de caractères, police de caractères sont avancées et très spécifiques</a:t>
            </a:r>
          </a:p>
          <a:p>
            <a:pPr lvl="2"/>
            <a:r>
              <a:rPr lang="fr-FR" dirty="0" smtClean="0"/>
              <a:t>Principalement lorsque l’on travaille avec des langues qui utilisent des caractères accentués ou des langues non latine</a:t>
            </a:r>
          </a:p>
          <a:p>
            <a:pPr lvl="1"/>
            <a:r>
              <a:rPr lang="fr-FR" dirty="0" smtClean="0"/>
              <a:t>On ne présente ici qu’une introduction rapide</a:t>
            </a:r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0" y="1"/>
            <a:ext cx="1744133" cy="971434"/>
            <a:chOff x="355600" y="315499"/>
            <a:chExt cx="1727200" cy="982133"/>
          </a:xfrm>
        </p:grpSpPr>
        <p:sp>
          <p:nvSpPr>
            <p:cNvPr id="7" name="Parchemin horizontal 6"/>
            <p:cNvSpPr/>
            <p:nvPr/>
          </p:nvSpPr>
          <p:spPr bwMode="auto">
            <a:xfrm>
              <a:off x="355600" y="315499"/>
              <a:ext cx="1422400" cy="982133"/>
            </a:xfrm>
            <a:prstGeom prst="horizontalScroll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58800" y="575734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Avancé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73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et jeu de caractères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4536"/>
            <a:ext cx="8578645" cy="4525963"/>
          </a:xfrm>
        </p:spPr>
        <p:txBody>
          <a:bodyPr/>
          <a:lstStyle/>
          <a:p>
            <a:r>
              <a:rPr lang="fr-FR" dirty="0" smtClean="0"/>
              <a:t>Lorsque l’on reçoit un flux d’information</a:t>
            </a:r>
          </a:p>
          <a:p>
            <a:pPr lvl="1"/>
            <a:r>
              <a:rPr lang="fr-FR" dirty="0" smtClean="0"/>
              <a:t>Comment découper cette information ? </a:t>
            </a:r>
          </a:p>
          <a:p>
            <a:pPr lvl="2"/>
            <a:r>
              <a:rPr lang="fr-FR" dirty="0" smtClean="0"/>
              <a:t>C’est le rôle du codage/décodage (par exemple, un code est une séquence de 8 bits)</a:t>
            </a:r>
          </a:p>
          <a:p>
            <a:pPr lvl="1"/>
            <a:r>
              <a:rPr lang="fr-FR" dirty="0" smtClean="0"/>
              <a:t>Comment associer les codes obtenus après décodage à des caractères ?</a:t>
            </a:r>
          </a:p>
          <a:p>
            <a:pPr lvl="2"/>
            <a:r>
              <a:rPr lang="fr-FR" dirty="0" smtClean="0"/>
              <a:t>C’est le rôle du jeu de caractères (par exemple le code 102 correspond à la lettre f pour le jeux de caractère ASCII)</a:t>
            </a:r>
          </a:p>
          <a:p>
            <a:pPr lvl="1"/>
            <a:r>
              <a:rPr lang="fr-FR" dirty="0" smtClean="0"/>
              <a:t>Comment afficher les caractères obtenus ?</a:t>
            </a:r>
          </a:p>
          <a:p>
            <a:pPr lvl="2"/>
            <a:r>
              <a:rPr lang="fr-FR" dirty="0" smtClean="0"/>
              <a:t>C’est le rôle de la police de caractères (par exemple la lettre f à la représentation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fr-FR" dirty="0" smtClean="0"/>
              <a:t> dans une police times new roman)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0" y="1"/>
            <a:ext cx="1744133" cy="971434"/>
            <a:chOff x="355600" y="315499"/>
            <a:chExt cx="1727200" cy="982133"/>
          </a:xfrm>
        </p:grpSpPr>
        <p:sp>
          <p:nvSpPr>
            <p:cNvPr id="7" name="Parchemin horizontal 6"/>
            <p:cNvSpPr/>
            <p:nvPr/>
          </p:nvSpPr>
          <p:spPr bwMode="auto">
            <a:xfrm>
              <a:off x="355600" y="315499"/>
              <a:ext cx="1422400" cy="982133"/>
            </a:xfrm>
            <a:prstGeom prst="horizontalScroll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58800" y="575734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Avancé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070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et jeu de caractères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endParaRPr lang="fr-FR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fr-FR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1100001</a:t>
            </a:r>
            <a:r>
              <a:rPr lang="fr-FR" sz="2000" dirty="0" smtClean="0">
                <a:solidFill>
                  <a:srgbClr val="619428"/>
                </a:solidFill>
                <a:latin typeface="Courier New" pitchFamily="49" charset="0"/>
                <a:cs typeface="Courier New" pitchFamily="49" charset="0"/>
              </a:rPr>
              <a:t>1101100</a:t>
            </a:r>
            <a:r>
              <a:rPr lang="fr-FR" sz="2000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1101001</a:t>
            </a:r>
            <a:r>
              <a:rPr lang="fr-FR" sz="2000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1100011</a:t>
            </a:r>
            <a:r>
              <a:rPr lang="fr-FR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1100101</a:t>
            </a: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97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fr-FR" sz="2000" dirty="0" smtClean="0">
                <a:solidFill>
                  <a:srgbClr val="619428"/>
                </a:solidFill>
                <a:latin typeface="Courier New" pitchFamily="49" charset="0"/>
                <a:cs typeface="Courier New" pitchFamily="49" charset="0"/>
              </a:rPr>
              <a:t>108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fr-FR" sz="2000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105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2000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99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fr-FR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101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buNone/>
            </a:pP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2000" dirty="0">
                <a:solidFill>
                  <a:srgbClr val="619428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fr-FR" sz="2000" dirty="0" smtClean="0">
                <a:solidFill>
                  <a:srgbClr val="61942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fr-FR" sz="2000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fr-FR" sz="2000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2000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 marL="0" indent="0">
              <a:buNone/>
            </a:pP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2000" b="1" dirty="0" smtClean="0">
                <a:solidFill>
                  <a:srgbClr val="FF0000"/>
                </a:solidFill>
                <a:latin typeface="Lucida Calligraphy" pitchFamily="66" charset="0"/>
                <a:cs typeface="Arial" pitchFamily="34" charset="0"/>
              </a:rPr>
              <a:t>a</a:t>
            </a:r>
            <a:r>
              <a:rPr lang="fr-FR" sz="2000" b="1" dirty="0" smtClean="0">
                <a:latin typeface="Lucida Calligraphy" pitchFamily="66" charset="0"/>
                <a:cs typeface="Arial" pitchFamily="34" charset="0"/>
              </a:rPr>
              <a:t>           </a:t>
            </a:r>
            <a:r>
              <a:rPr lang="fr-FR" sz="2000" b="1" dirty="0" smtClean="0">
                <a:solidFill>
                  <a:srgbClr val="92D050"/>
                </a:solidFill>
                <a:latin typeface="Lucida Calligraphy" pitchFamily="66" charset="0"/>
                <a:cs typeface="Arial" pitchFamily="34" charset="0"/>
              </a:rPr>
              <a:t>l</a:t>
            </a:r>
            <a:r>
              <a:rPr lang="fr-FR" sz="2000" b="1" dirty="0" smtClean="0">
                <a:latin typeface="Lucida Calligraphy" pitchFamily="66" charset="0"/>
                <a:cs typeface="Arial" pitchFamily="34" charset="0"/>
              </a:rPr>
              <a:t>              </a:t>
            </a:r>
            <a:r>
              <a:rPr lang="fr-FR" sz="2000" b="1" dirty="0" smtClean="0">
                <a:solidFill>
                  <a:srgbClr val="3333CC"/>
                </a:solidFill>
                <a:latin typeface="Lucida Calligraphy" pitchFamily="66" charset="0"/>
                <a:cs typeface="Arial" pitchFamily="34" charset="0"/>
              </a:rPr>
              <a:t>i</a:t>
            </a:r>
            <a:r>
              <a:rPr lang="fr-FR" sz="2000" b="1" dirty="0" smtClean="0">
                <a:latin typeface="Lucida Calligraphy" pitchFamily="66" charset="0"/>
                <a:cs typeface="Arial" pitchFamily="34" charset="0"/>
              </a:rPr>
              <a:t>           </a:t>
            </a:r>
            <a:r>
              <a:rPr lang="fr-FR" sz="2000" b="1" dirty="0" smtClean="0">
                <a:solidFill>
                  <a:srgbClr val="FFC000"/>
                </a:solidFill>
                <a:latin typeface="Lucida Calligraphy" pitchFamily="66" charset="0"/>
                <a:cs typeface="Arial" pitchFamily="34" charset="0"/>
              </a:rPr>
              <a:t>c</a:t>
            </a:r>
            <a:r>
              <a:rPr lang="fr-FR" sz="2000" b="1" dirty="0" smtClean="0">
                <a:latin typeface="Lucida Calligraphy" pitchFamily="66" charset="0"/>
                <a:cs typeface="Arial" pitchFamily="34" charset="0"/>
              </a:rPr>
              <a:t>           </a:t>
            </a:r>
            <a:r>
              <a:rPr lang="fr-FR" sz="2000" b="1" dirty="0" smtClean="0">
                <a:solidFill>
                  <a:srgbClr val="7030A0"/>
                </a:solidFill>
                <a:latin typeface="Lucida Calligraphy" pitchFamily="66" charset="0"/>
                <a:cs typeface="Arial" pitchFamily="34" charset="0"/>
              </a:rPr>
              <a:t>e</a:t>
            </a:r>
            <a:endParaRPr lang="fr-FR" sz="2000" b="1" dirty="0" smtClean="0">
              <a:solidFill>
                <a:srgbClr val="7030A0"/>
              </a:solidFill>
              <a:latin typeface="Lucida Calligraphy" pitchFamily="66" charset="0"/>
              <a:cs typeface="Courier New" pitchFamily="49" charset="0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0" y="1"/>
            <a:ext cx="1744133" cy="971434"/>
            <a:chOff x="355600" y="315499"/>
            <a:chExt cx="1727200" cy="982133"/>
          </a:xfrm>
        </p:grpSpPr>
        <p:sp>
          <p:nvSpPr>
            <p:cNvPr id="7" name="Parchemin horizontal 6"/>
            <p:cNvSpPr/>
            <p:nvPr/>
          </p:nvSpPr>
          <p:spPr bwMode="auto">
            <a:xfrm>
              <a:off x="355600" y="315499"/>
              <a:ext cx="1422400" cy="982133"/>
            </a:xfrm>
            <a:prstGeom prst="horizontalScroll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58800" y="575734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Avancé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Accolade ouvrante 9"/>
          <p:cNvSpPr/>
          <p:nvPr/>
        </p:nvSpPr>
        <p:spPr bwMode="auto">
          <a:xfrm rot="16200000">
            <a:off x="836415" y="2434820"/>
            <a:ext cx="448891" cy="958376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ccolade ouvrante 10"/>
          <p:cNvSpPr/>
          <p:nvPr/>
        </p:nvSpPr>
        <p:spPr bwMode="auto">
          <a:xfrm rot="16200000">
            <a:off x="1902626" y="2438837"/>
            <a:ext cx="448891" cy="958374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ccolade ouvrante 14"/>
          <p:cNvSpPr/>
          <p:nvPr/>
        </p:nvSpPr>
        <p:spPr bwMode="auto">
          <a:xfrm rot="16200000">
            <a:off x="3026699" y="2434821"/>
            <a:ext cx="448891" cy="958374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ccolade ouvrante 15"/>
          <p:cNvSpPr/>
          <p:nvPr/>
        </p:nvSpPr>
        <p:spPr bwMode="auto">
          <a:xfrm rot="16200000">
            <a:off x="4072909" y="2434822"/>
            <a:ext cx="448891" cy="958374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ccolade ouvrante 16"/>
          <p:cNvSpPr/>
          <p:nvPr/>
        </p:nvSpPr>
        <p:spPr bwMode="auto">
          <a:xfrm rot="16200000">
            <a:off x="5143721" y="2434823"/>
            <a:ext cx="448891" cy="958374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6396661" y="2360555"/>
            <a:ext cx="1848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alibri" pitchFamily="34" charset="0"/>
                <a:cs typeface="Calibri" pitchFamily="34" charset="0"/>
              </a:rPr>
              <a:t>flux de bits</a:t>
            </a:r>
            <a:endParaRPr lang="fr-FR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396661" y="3154501"/>
            <a:ext cx="22561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alibri" pitchFamily="34" charset="0"/>
                <a:cs typeface="Calibri" pitchFamily="34" charset="0"/>
              </a:rPr>
              <a:t>Conversion décimale après décodage 7 bits</a:t>
            </a:r>
            <a:endParaRPr lang="fr-FR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396661" y="4345765"/>
            <a:ext cx="1913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libri" pitchFamily="34" charset="0"/>
                <a:cs typeface="Calibri" pitchFamily="34" charset="0"/>
              </a:rPr>
              <a:t>J</a:t>
            </a:r>
            <a:r>
              <a:rPr lang="fr-FR" sz="2000" dirty="0" smtClean="0">
                <a:latin typeface="Calibri" pitchFamily="34" charset="0"/>
                <a:cs typeface="Calibri" pitchFamily="34" charset="0"/>
              </a:rPr>
              <a:t>eux de caractères ASCII</a:t>
            </a:r>
            <a:endParaRPr lang="fr-FR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396661" y="5239546"/>
            <a:ext cx="2256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alibri" pitchFamily="34" charset="0"/>
                <a:cs typeface="Calibri" pitchFamily="34" charset="0"/>
              </a:rPr>
              <a:t>Police </a:t>
            </a:r>
            <a:r>
              <a:rPr lang="fr-FR" sz="2000" dirty="0" err="1" smtClean="0">
                <a:latin typeface="Calibri" pitchFamily="34" charset="0"/>
                <a:cs typeface="Calibri" pitchFamily="34" charset="0"/>
              </a:rPr>
              <a:t>lucida</a:t>
            </a:r>
            <a:r>
              <a:rPr lang="fr-FR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sz="2000" dirty="0" err="1" smtClean="0">
                <a:latin typeface="Calibri" pitchFamily="34" charset="0"/>
                <a:cs typeface="Calibri" pitchFamily="34" charset="0"/>
              </a:rPr>
              <a:t>calligraphy</a:t>
            </a:r>
            <a:r>
              <a:rPr lang="fr-FR" sz="2000" dirty="0" smtClean="0">
                <a:latin typeface="Calibri" pitchFamily="34" charset="0"/>
                <a:cs typeface="Calibri" pitchFamily="34" charset="0"/>
              </a:rPr>
              <a:t> gras</a:t>
            </a:r>
            <a:endParaRPr lang="fr-FR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70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et jeu de caractères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78645" cy="4525963"/>
          </a:xfrm>
        </p:spPr>
        <p:txBody>
          <a:bodyPr/>
          <a:lstStyle/>
          <a:p>
            <a:r>
              <a:rPr lang="fr-FR" dirty="0" smtClean="0"/>
              <a:t>Certains jeux de caractères définissent aussi un encodage</a:t>
            </a:r>
          </a:p>
          <a:p>
            <a:pPr lvl="1"/>
            <a:r>
              <a:rPr lang="fr-FR" dirty="0" smtClean="0"/>
              <a:t>ASCII a un encodage sur 7 bits ou 8 bits (avec un bit toujours à 0)</a:t>
            </a:r>
          </a:p>
          <a:p>
            <a:pPr lvl="1"/>
            <a:r>
              <a:rPr lang="fr-FR" dirty="0" smtClean="0"/>
              <a:t>Latin-1 a un encodage sur 8 bits</a:t>
            </a:r>
          </a:p>
          <a:p>
            <a:r>
              <a:rPr lang="fr-FR" dirty="0" smtClean="0"/>
              <a:t>Mais, il existe des encodages plus sophistiqués utilisant des séquences de taille variable</a:t>
            </a:r>
          </a:p>
          <a:p>
            <a:pPr lvl="1"/>
            <a:r>
              <a:rPr lang="fr-FR" dirty="0" smtClean="0"/>
              <a:t>Par exemple UTF-8 ou UTF-16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0" y="1"/>
            <a:ext cx="1744133" cy="971434"/>
            <a:chOff x="355600" y="315499"/>
            <a:chExt cx="1727200" cy="982133"/>
          </a:xfrm>
        </p:grpSpPr>
        <p:sp>
          <p:nvSpPr>
            <p:cNvPr id="7" name="Parchemin horizontal 6"/>
            <p:cNvSpPr/>
            <p:nvPr/>
          </p:nvSpPr>
          <p:spPr bwMode="auto">
            <a:xfrm>
              <a:off x="355600" y="315499"/>
              <a:ext cx="1422400" cy="982133"/>
            </a:xfrm>
            <a:prstGeom prst="horizontalScroll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58800" y="575734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Avancé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898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Unicode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fr-FR" dirty="0" smtClean="0"/>
              <a:t>Le premier jeux de caractères populaire fut ASCII</a:t>
            </a:r>
          </a:p>
          <a:p>
            <a:pPr lvl="1"/>
            <a:r>
              <a:rPr lang="fr-FR" dirty="0" smtClean="0"/>
              <a:t>Jeux de caractères utilisant 7 bits (128 valeurs)</a:t>
            </a:r>
          </a:p>
          <a:p>
            <a:pPr lvl="1"/>
            <a:r>
              <a:rPr lang="fr-FR" dirty="0" smtClean="0"/>
              <a:t>Impossible d’avoir des caractères accentués </a:t>
            </a:r>
          </a:p>
          <a:p>
            <a:r>
              <a:rPr lang="fr-FR" dirty="0" smtClean="0"/>
              <a:t>D’autres jeux de caractères étendus à 8 bits (256 valeurs) sont apparus</a:t>
            </a:r>
          </a:p>
          <a:p>
            <a:pPr lvl="1"/>
            <a:r>
              <a:rPr lang="fr-FR" dirty="0" smtClean="0"/>
              <a:t>ISO 8859-1 (latin-1) pour les caractères latins</a:t>
            </a:r>
          </a:p>
          <a:p>
            <a:pPr lvl="1"/>
            <a:r>
              <a:rPr lang="fr-FR" dirty="0" smtClean="0"/>
              <a:t>Impossible de coder du chinois ou du japonais (beaucoup plus que 256 caractères)</a:t>
            </a:r>
          </a:p>
          <a:p>
            <a:endParaRPr lang="fr-FR" dirty="0" smtClean="0"/>
          </a:p>
        </p:txBody>
      </p:sp>
      <p:grpSp>
        <p:nvGrpSpPr>
          <p:cNvPr id="6" name="Groupe 5"/>
          <p:cNvGrpSpPr/>
          <p:nvPr/>
        </p:nvGrpSpPr>
        <p:grpSpPr>
          <a:xfrm>
            <a:off x="0" y="1"/>
            <a:ext cx="1744133" cy="971434"/>
            <a:chOff x="355600" y="315499"/>
            <a:chExt cx="1727200" cy="982133"/>
          </a:xfrm>
        </p:grpSpPr>
        <p:sp>
          <p:nvSpPr>
            <p:cNvPr id="7" name="Parchemin horizontal 6"/>
            <p:cNvSpPr/>
            <p:nvPr/>
          </p:nvSpPr>
          <p:spPr bwMode="auto">
            <a:xfrm>
              <a:off x="355600" y="315499"/>
              <a:ext cx="1422400" cy="982133"/>
            </a:xfrm>
            <a:prstGeom prst="horizontalScroll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58800" y="575734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Avancé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78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Unicode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fr-FR" dirty="0" smtClean="0"/>
              <a:t>Problème</a:t>
            </a:r>
          </a:p>
          <a:p>
            <a:pPr lvl="1"/>
            <a:r>
              <a:rPr lang="fr-FR" dirty="0" smtClean="0"/>
              <a:t>On ne peux pas coder tous les caractères du monde sur 8 bits (ni sur 16 bits)</a:t>
            </a:r>
          </a:p>
          <a:p>
            <a:r>
              <a:rPr lang="fr-FR" dirty="0" smtClean="0"/>
              <a:t>Solution</a:t>
            </a:r>
          </a:p>
          <a:p>
            <a:pPr lvl="1"/>
            <a:r>
              <a:rPr lang="fr-FR" dirty="0" smtClean="0"/>
              <a:t>Unicode définit un jeu de caractères unique pour tous les caractères du monde</a:t>
            </a:r>
          </a:p>
          <a:p>
            <a:pPr lvl="1"/>
            <a:r>
              <a:rPr lang="fr-FR" dirty="0" smtClean="0"/>
              <a:t>Attention en python 3 le 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fr-FR" dirty="0" smtClean="0"/>
              <a:t> par défaut est </a:t>
            </a:r>
            <a:r>
              <a:rPr lang="fr-FR" dirty="0" err="1" smtClean="0"/>
              <a:t>unicode</a:t>
            </a:r>
            <a:r>
              <a:rPr lang="fr-FR" dirty="0" smtClean="0"/>
              <a:t> (donc incompatible avec python 2)</a:t>
            </a:r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0" y="1"/>
            <a:ext cx="1744133" cy="971434"/>
            <a:chOff x="355600" y="315499"/>
            <a:chExt cx="1727200" cy="982133"/>
          </a:xfrm>
        </p:grpSpPr>
        <p:sp>
          <p:nvSpPr>
            <p:cNvPr id="7" name="Parchemin horizontal 6"/>
            <p:cNvSpPr/>
            <p:nvPr/>
          </p:nvSpPr>
          <p:spPr bwMode="auto">
            <a:xfrm>
              <a:off x="355600" y="315499"/>
              <a:ext cx="1422400" cy="982133"/>
            </a:xfrm>
            <a:prstGeom prst="horizontalScroll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58800" y="575734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Avancé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088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Nombres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&gt;&gt;&gt;5</a:t>
            </a:r>
            <a:r>
              <a:rPr lang="fr-F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3              #division entière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&gt;&gt;&gt;5</a:t>
            </a:r>
            <a:r>
              <a:rPr lang="fr-F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3              #reste de la division entière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&gt;&gt;&gt;5</a:t>
            </a:r>
            <a:r>
              <a:rPr lang="fr-F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3.0            #division classique sur les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float</a:t>
            </a: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1.6666666666666667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&gt;&gt;&gt;1</a:t>
            </a:r>
            <a:r>
              <a:rPr lang="fr-F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*1</a:t>
            </a:r>
            <a:r>
              <a:rPr lang="fr-F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           #nombres complexes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(-1+0j)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&gt;&gt;&gt;long(234.5)      #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cast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long()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234L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&gt;&gt;&gt;2</a:t>
            </a:r>
            <a:r>
              <a:rPr lang="fr-F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**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32            #puissances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4294967296L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81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Unicode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u"bonjour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u'bonjour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u"bonjour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\u0020ici" </a:t>
            </a:r>
            <a:r>
              <a:rPr lang="fr-F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#\u0020 est un espace</a:t>
            </a:r>
            <a:endParaRPr lang="fr-FR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s</a:t>
            </a:r>
          </a:p>
          <a:p>
            <a:pPr marL="0" indent="0">
              <a:buNone/>
            </a:pP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u'bonjour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ici'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s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bonjour ici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'bonjour ici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0" y="1"/>
            <a:ext cx="1744133" cy="971434"/>
            <a:chOff x="355600" y="315499"/>
            <a:chExt cx="1727200" cy="982133"/>
          </a:xfrm>
        </p:grpSpPr>
        <p:sp>
          <p:nvSpPr>
            <p:cNvPr id="7" name="Parchemin horizontal 6"/>
            <p:cNvSpPr/>
            <p:nvPr/>
          </p:nvSpPr>
          <p:spPr bwMode="auto">
            <a:xfrm>
              <a:off x="355600" y="315499"/>
              <a:ext cx="1422400" cy="982133"/>
            </a:xfrm>
            <a:prstGeom prst="horizontalScroll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58800" y="575734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Avancé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0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Unicode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La représentation d’une chaîne </a:t>
            </a:r>
            <a:r>
              <a:rPr lang="fr-FR" sz="2400" dirty="0" err="1" smtClean="0"/>
              <a:t>unicode</a:t>
            </a:r>
            <a:r>
              <a:rPr lang="fr-FR" sz="2400" dirty="0" smtClean="0"/>
              <a:t> ne garde la notation </a:t>
            </a:r>
            <a:r>
              <a:rPr lang="fr-FR" sz="2400" dirty="0" err="1" smtClean="0"/>
              <a:t>unicode</a:t>
            </a:r>
            <a:r>
              <a:rPr lang="fr-FR" sz="2400" dirty="0" smtClean="0"/>
              <a:t> que pour les caractères non ASCII (128 caractères de 0 à 127)</a:t>
            </a:r>
          </a:p>
          <a:p>
            <a:pPr lvl="1"/>
            <a:r>
              <a:rPr lang="fr-FR" sz="2000" dirty="0"/>
              <a:t>\</a:t>
            </a:r>
            <a:r>
              <a:rPr lang="fr-FR" sz="2000" dirty="0" smtClean="0"/>
              <a:t>u0020 est un espace (ASCII caractère 20)</a:t>
            </a:r>
          </a:p>
          <a:p>
            <a:pPr lvl="1"/>
            <a:r>
              <a:rPr lang="fr-FR" sz="2000" dirty="0"/>
              <a:t>\</a:t>
            </a:r>
            <a:r>
              <a:rPr lang="fr-FR" sz="2000" dirty="0" smtClean="0"/>
              <a:t>u00e9 est é (non ASCII)</a:t>
            </a:r>
          </a:p>
          <a:p>
            <a:pPr lvl="1"/>
            <a:r>
              <a:rPr lang="fr-FR" sz="2000" dirty="0"/>
              <a:t>\</a:t>
            </a:r>
            <a:r>
              <a:rPr lang="fr-FR" sz="2000" dirty="0" smtClean="0"/>
              <a:t>u0074 est t (ASCII </a:t>
            </a:r>
            <a:r>
              <a:rPr lang="fr-FR" sz="2000" dirty="0"/>
              <a:t>caractère </a:t>
            </a:r>
            <a:r>
              <a:rPr lang="fr-FR" sz="2000" dirty="0" smtClean="0"/>
              <a:t>74)</a:t>
            </a:r>
            <a:endParaRPr lang="fr-FR" sz="2000" dirty="0"/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u'un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\u0020\u00e9\u0074\u00e9'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s</a:t>
            </a:r>
          </a:p>
          <a:p>
            <a:pPr marL="0" indent="0">
              <a:buNone/>
            </a:pP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u'un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\xe9t\xe9'</a:t>
            </a: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s #représentation dans le jeux de                 	      #caractères du terminal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un été</a:t>
            </a:r>
          </a:p>
          <a:p>
            <a:pPr marL="0" indent="0">
              <a:buNone/>
            </a:pPr>
            <a:endParaRPr lang="fr-FR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0" y="1"/>
            <a:ext cx="1744133" cy="971434"/>
            <a:chOff x="355600" y="315499"/>
            <a:chExt cx="1727200" cy="982133"/>
          </a:xfrm>
        </p:grpSpPr>
        <p:sp>
          <p:nvSpPr>
            <p:cNvPr id="7" name="Parchemin horizontal 6"/>
            <p:cNvSpPr/>
            <p:nvPr/>
          </p:nvSpPr>
          <p:spPr bwMode="auto">
            <a:xfrm>
              <a:off x="355600" y="315499"/>
              <a:ext cx="1422400" cy="982133"/>
            </a:xfrm>
            <a:prstGeom prst="horizontalScroll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58800" y="575734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Avancé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028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Unicode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(s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)  #conversion par défaut en ASCII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Traceback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most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recent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call last):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  File "&lt;pyshell#18&gt;", line 1, in &lt;module&gt;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pPr marL="0" indent="0">
              <a:buNone/>
            </a:pP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UnicodeEncodeError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: 'ascii' codec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can't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encode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character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u'\xe9' in position 3: ordinal not in range(128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fr-FR" sz="2000" dirty="0"/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u'un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été'.encode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('utf-8')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'un \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xc3\xa9t\xc3\xa9‘</a:t>
            </a:r>
          </a:p>
          <a:p>
            <a:r>
              <a:rPr lang="fr-FR" dirty="0" smtClean="0">
                <a:cs typeface="Courier New" pitchFamily="49" charset="0"/>
              </a:rPr>
              <a:t>Sujet avancé que l’on ne détaille pas plus ici</a:t>
            </a:r>
          </a:p>
        </p:txBody>
      </p:sp>
      <p:grpSp>
        <p:nvGrpSpPr>
          <p:cNvPr id="9" name="Groupe 8"/>
          <p:cNvGrpSpPr/>
          <p:nvPr/>
        </p:nvGrpSpPr>
        <p:grpSpPr>
          <a:xfrm>
            <a:off x="0" y="0"/>
            <a:ext cx="1744133" cy="971434"/>
            <a:chOff x="355600" y="315499"/>
            <a:chExt cx="1727200" cy="982133"/>
          </a:xfrm>
        </p:grpSpPr>
        <p:sp>
          <p:nvSpPr>
            <p:cNvPr id="10" name="Parchemin horizontal 9"/>
            <p:cNvSpPr/>
            <p:nvPr/>
          </p:nvSpPr>
          <p:spPr bwMode="auto">
            <a:xfrm>
              <a:off x="355600" y="315499"/>
              <a:ext cx="1422400" cy="982133"/>
            </a:xfrm>
            <a:prstGeom prst="horizontalScroll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558800" y="575734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Avancé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508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listes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fr-FR" dirty="0" smtClean="0"/>
              <a:t>Permet de créer une liste de n’importe quels objets</a:t>
            </a:r>
          </a:p>
          <a:p>
            <a:pPr lvl="1"/>
            <a:r>
              <a:rPr lang="fr-FR" dirty="0" smtClean="0"/>
              <a:t>Techniquement, c’est un tableau de pointeurs vers les objets</a:t>
            </a:r>
          </a:p>
          <a:p>
            <a:pPr lvl="1"/>
            <a:r>
              <a:rPr lang="fr-FR" dirty="0" smtClean="0"/>
              <a:t>Les listes sont dynamiques, de taille variable</a:t>
            </a:r>
          </a:p>
          <a:p>
            <a:pPr lvl="1"/>
            <a:r>
              <a:rPr lang="fr-FR" dirty="0" smtClean="0"/>
              <a:t>Comme une liste est un objet, on peut avoir une liste de listes</a:t>
            </a:r>
          </a:p>
        </p:txBody>
      </p:sp>
    </p:spTree>
    <p:extLst>
      <p:ext uri="{BB962C8B-B14F-4D97-AF65-F5344CB8AC3E}">
        <p14:creationId xmlns:p14="http://schemas.microsoft.com/office/powerpoint/2010/main" val="210418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L=[]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L=[4,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'bob',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4.3, True]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[4,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'bob',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4.3, True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L[2]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4.3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L[3]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L[0] = L[0]+6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[10,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'bob',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4.3, True]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923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Modification des listes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2800" cy="4525963"/>
          </a:xfrm>
        </p:spPr>
        <p:txBody>
          <a:bodyPr/>
          <a:lstStyle/>
          <a:p>
            <a:pPr marL="0" lvl="0" indent="0">
              <a:buNone/>
            </a:pP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L[2:]=[6,7,8,'alice']</a:t>
            </a:r>
          </a:p>
          <a:p>
            <a:pPr marL="0" lvl="0" indent="0">
              <a:buNone/>
            </a:pP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lvl="0" indent="0">
              <a:buNone/>
            </a:pP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[4, 'bob', 6, 7, 8, '</a:t>
            </a:r>
            <a:r>
              <a:rPr lang="fr-FR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pPr marL="0" lvl="0" indent="0">
              <a:buNone/>
            </a:pP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L[1:4]=[]</a:t>
            </a:r>
          </a:p>
          <a:p>
            <a:pPr marL="0" lvl="0" indent="0">
              <a:buNone/>
            </a:pP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lvl="0" indent="0">
              <a:buNone/>
            </a:pP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[4, 8, '</a:t>
            </a:r>
            <a:r>
              <a:rPr lang="fr-FR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fr-FR" sz="2400" dirty="0" smtClean="0">
                <a:solidFill>
                  <a:srgbClr val="FF0000"/>
                </a:solidFill>
                <a:cs typeface="Courier New" pitchFamily="49" charset="0"/>
              </a:rPr>
              <a:t>Attention</a:t>
            </a:r>
          </a:p>
          <a:p>
            <a:pPr lvl="1"/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L[i] = L2 </a:t>
            </a:r>
            <a:r>
              <a:rPr lang="fr-FR" sz="2000" dirty="0" smtClean="0">
                <a:solidFill>
                  <a:srgbClr val="000000"/>
                </a:solidFill>
                <a:cs typeface="Courier New" pitchFamily="49" charset="0"/>
              </a:rPr>
              <a:t>insère la liste L2 à la place de l’élément i de L</a:t>
            </a:r>
          </a:p>
          <a:p>
            <a:pPr lvl="1"/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L[</a:t>
            </a:r>
            <a:r>
              <a:rPr lang="fr-FR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i:j</a:t>
            </a: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L2 </a:t>
            </a:r>
            <a:r>
              <a:rPr lang="fr-FR" sz="2000" dirty="0" smtClean="0">
                <a:solidFill>
                  <a:srgbClr val="000000"/>
                </a:solidFill>
                <a:cs typeface="Courier New" pitchFamily="49" charset="0"/>
              </a:rPr>
              <a:t>insère tous les éléments de la liste L2 à la position i après avoir supprimé les éléments i jusqu’à j-1 dans L</a:t>
            </a:r>
          </a:p>
        </p:txBody>
      </p:sp>
    </p:spTree>
    <p:extLst>
      <p:ext uri="{BB962C8B-B14F-4D97-AF65-F5344CB8AC3E}">
        <p14:creationId xmlns:p14="http://schemas.microsoft.com/office/powerpoint/2010/main" val="373749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 des </a:t>
            </a:r>
            <a:r>
              <a:rPr lang="fr-FR" dirty="0" smtClean="0"/>
              <a:t>listes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 = </a:t>
            </a: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[1, 2, 3, 4, 5</a:t>
            </a: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lvl="0" indent="0">
              <a:buNone/>
            </a:pP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[1, 2, 3, 4, 5]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L[2:4] = [10,11,12,13]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[1, 2, 10, 11, 12, 13, 5]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L[3] = [3,4]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[1, 2, 10, [3, 4], 12, 13, 5]</a:t>
            </a:r>
          </a:p>
        </p:txBody>
      </p:sp>
    </p:spTree>
    <p:extLst>
      <p:ext uri="{BB962C8B-B14F-4D97-AF65-F5344CB8AC3E}">
        <p14:creationId xmlns:p14="http://schemas.microsoft.com/office/powerpoint/2010/main" val="135148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sur les listes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/>
          <a:lstStyle/>
          <a:p>
            <a:r>
              <a:rPr lang="fr-FR" dirty="0" smtClean="0"/>
              <a:t>Toutes les méthodes sur les séquences</a:t>
            </a:r>
          </a:p>
          <a:p>
            <a:r>
              <a:rPr lang="fr-FR" dirty="0" smtClean="0"/>
              <a:t>Des méthodes spécifiques aux types mutables (</a:t>
            </a:r>
            <a:r>
              <a:rPr lang="fr-FR" dirty="0" smtClean="0">
                <a:solidFill>
                  <a:srgbClr val="FF0000"/>
                </a:solidFill>
              </a:rPr>
              <a:t>modifications </a:t>
            </a:r>
            <a:r>
              <a:rPr lang="fr-FR" dirty="0" err="1" smtClean="0">
                <a:solidFill>
                  <a:srgbClr val="FF0000"/>
                </a:solidFill>
              </a:rPr>
              <a:t>in-place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fr-FR" dirty="0" smtClean="0"/>
              <a:t> ajoute x à la fin de L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(L2)</a:t>
            </a:r>
            <a:r>
              <a:rPr lang="fr-FR" dirty="0" smtClean="0"/>
              <a:t>  ajoute chaque élément de la liste L2 à la fin de L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i,x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dirty="0" smtClean="0"/>
              <a:t> ajoute x </a:t>
            </a:r>
            <a:r>
              <a:rPr lang="fr-FR" dirty="0"/>
              <a:t>à</a:t>
            </a:r>
            <a:r>
              <a:rPr lang="fr-FR" dirty="0" smtClean="0"/>
              <a:t> la position i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L.sort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  </a:t>
            </a:r>
            <a:r>
              <a:rPr lang="fr-FR" dirty="0" smtClean="0"/>
              <a:t>trie L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L.reverse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fr-FR" dirty="0" smtClean="0"/>
              <a:t>renverse les éléments de L</a:t>
            </a:r>
          </a:p>
        </p:txBody>
      </p:sp>
    </p:spTree>
    <p:extLst>
      <p:ext uri="{BB962C8B-B14F-4D97-AF65-F5344CB8AC3E}">
        <p14:creationId xmlns:p14="http://schemas.microsoft.com/office/powerpoint/2010/main" val="50500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sur les listes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/>
          <a:lstStyle/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(i)</a:t>
            </a:r>
            <a:r>
              <a:rPr lang="fr-FR" dirty="0" smtClean="0"/>
              <a:t> supprime l’élément à la position i, si i n’est pas fourni, supprime le dernier élément. La fonction retourne l’élément supprimé</a:t>
            </a:r>
          </a:p>
          <a:p>
            <a:pPr lvl="2"/>
            <a:r>
              <a:rPr lang="fr-FR" dirty="0" smtClean="0"/>
              <a:t>Utilisé pour faire une pile d’éléments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L.remove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fr-FR" dirty="0" smtClean="0"/>
              <a:t> supprime la première occurrence de x dans L. S’il n’y a pas de x, une exception est retournée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del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L[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i:j:k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fr-FR" dirty="0" smtClean="0"/>
              <a:t>supprime tous les éléments entre i et j-1 par pas de k éléments, si i=j supprime l’élément 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259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sur les listes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L=[2,4,1,6,3]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L.append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(9)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[2, 4, 1, 6, 3, 9]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L.extend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([1,2])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[2, 4, 1, 6, 3, 9, 1, 2]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L.pop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2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[2, 4, 1, 6, 3, 9, 1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58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Nombres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&gt;&gt;&gt;a = 3 + 4j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a.real</a:t>
            </a: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3.0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a.imag</a:t>
            </a: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4.0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&gt;&gt;&gt;b = 18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&gt;&gt;&gt;b*2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36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fr-F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-6     #_ représente le dernier résultat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30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8.0</a:t>
            </a:r>
            <a:r>
              <a:rPr lang="fr-F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3 #division entière quelque soit le type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2.0</a:t>
            </a:r>
          </a:p>
          <a:p>
            <a:pPr marL="0" indent="0">
              <a:buNone/>
            </a:pP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67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sur les listes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L.remove</a:t>
            </a: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[2, 4, 6, 3, 9, 1]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L.sort</a:t>
            </a: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[1, 2, 3, 4, 6, 9]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L.reverse</a:t>
            </a: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[9, 6, 4, 3, 2, 1]</a:t>
            </a:r>
          </a:p>
          <a:p>
            <a:r>
              <a:rPr lang="fr-FR" dirty="0" smtClean="0"/>
              <a:t>Sujets avancés que l’on verra plus tard</a:t>
            </a:r>
          </a:p>
          <a:p>
            <a:pPr lvl="1"/>
            <a:r>
              <a:rPr lang="fr-FR" dirty="0" err="1">
                <a:latin typeface="Courier New" pitchFamily="49" charset="0"/>
                <a:cs typeface="Courier New" pitchFamily="49" charset="0"/>
              </a:rPr>
              <a:t>f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ilter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 smtClean="0"/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 smtClean="0"/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reduce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fr-FR" dirty="0" smtClean="0"/>
              <a:t>Compréhension de listes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40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tuples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91016"/>
            <a:ext cx="8686800" cy="4525963"/>
          </a:xfrm>
        </p:spPr>
        <p:txBody>
          <a:bodyPr/>
          <a:lstStyle/>
          <a:p>
            <a:r>
              <a:rPr lang="fr-FR" dirty="0" smtClean="0"/>
              <a:t>Comme des listes, mais </a:t>
            </a:r>
            <a:r>
              <a:rPr lang="fr-FR" dirty="0" smtClean="0">
                <a:solidFill>
                  <a:srgbClr val="FF0000"/>
                </a:solidFill>
              </a:rPr>
              <a:t>immutables</a:t>
            </a:r>
          </a:p>
          <a:p>
            <a:pPr lvl="1"/>
            <a:r>
              <a:rPr lang="fr-FR" dirty="0" smtClean="0"/>
              <a:t>Les fonctions faisant des modifications </a:t>
            </a:r>
            <a:r>
              <a:rPr lang="fr-FR" dirty="0" err="1" smtClean="0"/>
              <a:t>in-place</a:t>
            </a:r>
            <a:r>
              <a:rPr lang="fr-FR" dirty="0" smtClean="0"/>
              <a:t> ne s’appliquent donc pas aux </a:t>
            </a:r>
            <a:r>
              <a:rPr lang="fr-FR" dirty="0" err="1" smtClean="0"/>
              <a:t>tuples</a:t>
            </a:r>
            <a:endParaRPr lang="fr-FR" dirty="0" smtClean="0"/>
          </a:p>
          <a:p>
            <a:pPr lvl="1"/>
            <a:r>
              <a:rPr lang="fr-FR" dirty="0" smtClean="0"/>
              <a:t>Syntaxe pour un </a:t>
            </a:r>
            <a:r>
              <a:rPr lang="fr-FR" dirty="0" err="1" smtClean="0"/>
              <a:t>tuple</a:t>
            </a:r>
            <a:r>
              <a:rPr lang="fr-FR" dirty="0" smtClean="0"/>
              <a:t> vide</a:t>
            </a:r>
          </a:p>
          <a:p>
            <a:pPr lvl="2"/>
            <a:r>
              <a:rPr lang="fr-FR" dirty="0" smtClean="0">
                <a:latin typeface="Courier New" pitchFamily="49" charset="0"/>
                <a:cs typeface="Courier New" pitchFamily="49" charset="0"/>
              </a:rPr>
              <a:t>T = ()</a:t>
            </a:r>
          </a:p>
          <a:p>
            <a:pPr lvl="1"/>
            <a:r>
              <a:rPr lang="fr-FR" dirty="0" smtClean="0"/>
              <a:t>Syntaxe pour un singleton</a:t>
            </a:r>
          </a:p>
          <a:p>
            <a:pPr lvl="2"/>
            <a:r>
              <a:rPr lang="fr-FR" dirty="0" smtClean="0">
                <a:latin typeface="Courier New" pitchFamily="49" charset="0"/>
                <a:cs typeface="Courier New" pitchFamily="49" charset="0"/>
              </a:rPr>
              <a:t>T = (4</a:t>
            </a:r>
            <a:r>
              <a:rPr lang="fr-F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 </a:t>
            </a:r>
            <a:r>
              <a:rPr lang="fr-FR" dirty="0" smtClean="0"/>
              <a:t>ou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T = 4</a:t>
            </a:r>
            <a:r>
              <a:rPr lang="fr-F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smtClean="0"/>
              <a:t>Attention (4) est un entier et (4,) est un </a:t>
            </a:r>
            <a:r>
              <a:rPr lang="fr-FR" dirty="0" err="1" smtClean="0"/>
              <a:t>tuple</a:t>
            </a:r>
            <a:endParaRPr lang="fr-FR" dirty="0" smtClean="0"/>
          </a:p>
          <a:p>
            <a:pPr lvl="1"/>
            <a:r>
              <a:rPr lang="fr-FR" dirty="0" smtClean="0"/>
              <a:t>Syntaxe pour plusieurs éléments</a:t>
            </a:r>
          </a:p>
          <a:p>
            <a:pPr lvl="2"/>
            <a:r>
              <a:rPr lang="fr-FR" dirty="0" smtClean="0">
                <a:latin typeface="Courier New" pitchFamily="49" charset="0"/>
                <a:cs typeface="Courier New" pitchFamily="49" charset="0"/>
              </a:rPr>
              <a:t>T = (3,5,</a:t>
            </a:r>
            <a:r>
              <a:rPr lang="fr-FR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fr-FR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smtClean="0"/>
              <a:t>ou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T =  3, 5, </a:t>
            </a:r>
            <a:r>
              <a:rPr lang="fr-FR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fr-FR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fr-FR" dirty="0" smtClean="0"/>
              <a:t> </a:t>
            </a:r>
          </a:p>
          <a:p>
            <a:pPr lvl="2"/>
            <a:r>
              <a:rPr lang="fr-FR" dirty="0" smtClean="0">
                <a:solidFill>
                  <a:srgbClr val="FF0000"/>
                </a:solidFill>
              </a:rPr>
              <a:t>On peut omettre les ()</a:t>
            </a:r>
          </a:p>
        </p:txBody>
      </p:sp>
    </p:spTree>
    <p:extLst>
      <p:ext uri="{BB962C8B-B14F-4D97-AF65-F5344CB8AC3E}">
        <p14:creationId xmlns:p14="http://schemas.microsoft.com/office/powerpoint/2010/main" val="266404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tuples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0316" y="1600200"/>
            <a:ext cx="9023685" cy="4525963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T = (1, 2, 3, 4, 5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(1, 2, 3, 4, 5)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T[3]=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Traceback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most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recent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call last):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  File "&lt;pyshell#216&gt;", line 1, in &lt;module&gt;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    T[3]=5</a:t>
            </a:r>
          </a:p>
          <a:p>
            <a:pPr marL="0" indent="0">
              <a:buNone/>
            </a:pP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TypeError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: '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tuple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'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does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not support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item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assignment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L=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L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[1, 2, 3, 4, 5]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L[3]=5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T=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tuple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(L)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T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(1, 2, 3, 5, 5)</a:t>
            </a:r>
          </a:p>
        </p:txBody>
      </p:sp>
    </p:spTree>
    <p:extLst>
      <p:ext uri="{BB962C8B-B14F-4D97-AF65-F5344CB8AC3E}">
        <p14:creationId xmlns:p14="http://schemas.microsoft.com/office/powerpoint/2010/main" val="22920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de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fr-FR" sz="2800" dirty="0" smtClean="0">
                <a:solidFill>
                  <a:schemeClr val="bg1">
                    <a:lumMod val="75000"/>
                  </a:schemeClr>
                </a:solidFill>
              </a:rPr>
              <a:t>Nombres</a:t>
            </a:r>
          </a:p>
          <a:p>
            <a:pPr lvl="1"/>
            <a:r>
              <a:rPr lang="fr-FR" sz="24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fr-FR" sz="2400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long, </a:t>
            </a:r>
            <a:r>
              <a:rPr lang="fr-FR" sz="2400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400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400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bool</a:t>
            </a:r>
            <a:endParaRPr lang="fr-FR" sz="2400" dirty="0" smtClean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2800" dirty="0" smtClean="0">
                <a:solidFill>
                  <a:schemeClr val="bg1">
                    <a:lumMod val="75000"/>
                  </a:schemeClr>
                </a:solidFill>
              </a:rPr>
              <a:t>Types séquence</a:t>
            </a:r>
          </a:p>
          <a:p>
            <a:pPr lvl="1"/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</a:rPr>
              <a:t>Mutable : </a:t>
            </a:r>
            <a:r>
              <a:rPr lang="fr-FR" sz="2400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400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bytearray</a:t>
            </a:r>
            <a:endParaRPr lang="fr-FR" sz="2400" dirty="0" smtClean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</a:rPr>
              <a:t>Immutable : </a:t>
            </a:r>
            <a:r>
              <a:rPr lang="fr-FR" sz="24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fr-FR" sz="2400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400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unicode</a:t>
            </a: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400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fr-FR" sz="2400" dirty="0" smtClean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2800" dirty="0" smtClean="0">
                <a:solidFill>
                  <a:srgbClr val="FF0000"/>
                </a:solidFill>
                <a:cs typeface="Courier New" pitchFamily="49" charset="0"/>
              </a:rPr>
              <a:t>Types set </a:t>
            </a:r>
          </a:p>
          <a:p>
            <a:pPr lvl="1"/>
            <a:r>
              <a:rPr lang="fr-FR" sz="2400" dirty="0" smtClean="0">
                <a:solidFill>
                  <a:srgbClr val="FF0000"/>
                </a:solidFill>
                <a:cs typeface="Courier New" pitchFamily="49" charset="0"/>
              </a:rPr>
              <a:t>Mutable : </a:t>
            </a:r>
            <a:r>
              <a:rPr lang="fr-FR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</a:t>
            </a:r>
          </a:p>
          <a:p>
            <a:pPr lvl="1"/>
            <a:r>
              <a:rPr lang="fr-FR" sz="2400" dirty="0" smtClean="0">
                <a:solidFill>
                  <a:srgbClr val="FF0000"/>
                </a:solidFill>
                <a:cs typeface="Courier New" pitchFamily="49" charset="0"/>
              </a:rPr>
              <a:t>Immutable : </a:t>
            </a:r>
            <a:r>
              <a:rPr lang="fr-FR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frozenset</a:t>
            </a:r>
            <a:endParaRPr lang="fr-FR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2800" dirty="0" smtClean="0">
                <a:solidFill>
                  <a:srgbClr val="FF0000"/>
                </a:solidFill>
              </a:rPr>
              <a:t>Type </a:t>
            </a:r>
            <a:r>
              <a:rPr lang="fr-FR" sz="2800" dirty="0" err="1" smtClean="0">
                <a:solidFill>
                  <a:srgbClr val="FF0000"/>
                </a:solidFill>
              </a:rPr>
              <a:t>mapping</a:t>
            </a:r>
            <a:r>
              <a:rPr lang="fr-FR" sz="2800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fr-FR" sz="2400" dirty="0" smtClean="0">
                <a:solidFill>
                  <a:srgbClr val="FF0000"/>
                </a:solidFill>
                <a:cs typeface="Courier New" pitchFamily="49" charset="0"/>
              </a:rPr>
              <a:t>Mutable :</a:t>
            </a:r>
            <a:r>
              <a:rPr lang="fr-FR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dict</a:t>
            </a:r>
            <a:endParaRPr lang="fr-FR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2800" dirty="0" smtClean="0">
                <a:latin typeface="Courier New" pitchFamily="49" charset="0"/>
                <a:cs typeface="Courier New" pitchFamily="49" charset="0"/>
              </a:rPr>
              <a:t>file</a:t>
            </a:r>
            <a:endParaRPr lang="fr-FR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91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avec les séquences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63970" cy="4525963"/>
          </a:xfrm>
        </p:spPr>
        <p:txBody>
          <a:bodyPr/>
          <a:lstStyle/>
          <a:p>
            <a:pPr marL="0" indent="0">
              <a:buNone/>
            </a:pPr>
            <a:r>
              <a:rPr lang="it-IT" sz="2000" dirty="0">
                <a:latin typeface="Courier New" pitchFamily="49" charset="0"/>
                <a:cs typeface="Courier New" pitchFamily="49" charset="0"/>
              </a:rPr>
              <a:t>&gt;&gt;&gt; a = xrange(30000000)</a:t>
            </a:r>
          </a:p>
          <a:p>
            <a:pPr marL="0" indent="0">
              <a:buNone/>
            </a:pPr>
            <a:r>
              <a:rPr lang="it-IT" sz="2000" dirty="0">
                <a:latin typeface="Courier New" pitchFamily="49" charset="0"/>
                <a:cs typeface="Courier New" pitchFamily="49" charset="0"/>
              </a:rPr>
              <a:t>&gt;&gt;&gt; 'x' in a</a:t>
            </a:r>
          </a:p>
          <a:p>
            <a:pPr marL="0" indent="0">
              <a:buNone/>
            </a:pPr>
            <a:r>
              <a:rPr lang="it-IT" sz="2000" dirty="0" smtClean="0">
                <a:latin typeface="Courier New" pitchFamily="49" charset="0"/>
                <a:cs typeface="Courier New" pitchFamily="49" charset="0"/>
              </a:rPr>
              <a:t>False               </a:t>
            </a:r>
            <a:r>
              <a:rPr lang="it-IT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#c’est long !</a:t>
            </a:r>
          </a:p>
          <a:p>
            <a:pPr marL="0" indent="0">
              <a:buNone/>
            </a:pPr>
            <a:endParaRPr lang="it-IT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&gt;&gt;&gt; a[3]            </a:t>
            </a:r>
            <a:r>
              <a:rPr lang="it-IT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#indices entiers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3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&gt;&gt;&gt; a 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&gt;&gt;&gt; a['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10</a:t>
            </a:r>
            <a:r>
              <a:rPr lang="it-IT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#mais impossible d’utiliser </a:t>
            </a:r>
            <a:r>
              <a:rPr lang="it-IT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autre </a:t>
            </a:r>
            <a:endParaRPr lang="it-IT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t-IT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#chose qu’un entier comme indice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(most recent call last):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File "&lt;pyshell#3&gt;", line 1, in &lt;module&gt;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a['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'] = 10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TypeError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list indices must be integers, not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</a:t>
            </a:r>
            <a:endParaRPr lang="it-IT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98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avec les séquences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séquence est une liste ordonnée d’éléments indexés par des entiers</a:t>
            </a:r>
          </a:p>
          <a:p>
            <a:pPr lvl="1"/>
            <a:r>
              <a:rPr lang="fr-FR" dirty="0" smtClean="0"/>
              <a:t>Les recherches sont longues O(n)</a:t>
            </a:r>
          </a:p>
          <a:p>
            <a:pPr lvl="1"/>
            <a:r>
              <a:rPr lang="fr-FR" dirty="0" smtClean="0"/>
              <a:t>Impossible d’avoir un index autre qu’entier</a:t>
            </a:r>
          </a:p>
          <a:p>
            <a:pPr lvl="2"/>
            <a:r>
              <a:rPr lang="fr-FR" dirty="0" smtClean="0"/>
              <a:t>Comment faire, par exemple, un annuaire ?</a:t>
            </a:r>
          </a:p>
          <a:p>
            <a:r>
              <a:rPr lang="fr-FR" dirty="0" smtClean="0"/>
              <a:t>On voudrait</a:t>
            </a:r>
          </a:p>
          <a:p>
            <a:pPr lvl="1"/>
            <a:r>
              <a:rPr lang="fr-FR" dirty="0" smtClean="0"/>
              <a:t>Une insertion, effacement et recherche en O(1) </a:t>
            </a:r>
          </a:p>
          <a:p>
            <a:pPr lvl="1"/>
            <a:r>
              <a:rPr lang="fr-FR" dirty="0" smtClean="0"/>
              <a:t>Une indexation par clef quelconque</a:t>
            </a:r>
          </a:p>
        </p:txBody>
      </p:sp>
    </p:spTree>
    <p:extLst>
      <p:ext uri="{BB962C8B-B14F-4D97-AF65-F5344CB8AC3E}">
        <p14:creationId xmlns:p14="http://schemas.microsoft.com/office/powerpoint/2010/main" val="424940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solution : les tables de hash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table de hash T indexe des valeurs par des clefs</a:t>
            </a:r>
          </a:p>
          <a:p>
            <a:pPr lvl="1"/>
            <a:r>
              <a:rPr lang="fr-FR" dirty="0" smtClean="0"/>
              <a:t>Chaque clef est unique</a:t>
            </a:r>
          </a:p>
          <a:p>
            <a:pPr lvl="1"/>
            <a:r>
              <a:rPr lang="fr-FR" dirty="0" smtClean="0"/>
              <a:t>T[clef] = valeur</a:t>
            </a:r>
          </a:p>
          <a:p>
            <a:pPr lvl="1"/>
            <a:r>
              <a:rPr lang="fr-FR" dirty="0" smtClean="0"/>
              <a:t>Insertion, effacement, recherche en O(1)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74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Tables de hash 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019869" y="3337634"/>
            <a:ext cx="1105468" cy="46166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Calibri" pitchFamily="34" charset="0"/>
                <a:cs typeface="Calibri" pitchFamily="34" charset="0"/>
              </a:rPr>
              <a:t>a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lice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019869" y="3981354"/>
            <a:ext cx="1105468" cy="46166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alibri" pitchFamily="34" charset="0"/>
                <a:cs typeface="Calibri" pitchFamily="34" charset="0"/>
              </a:rPr>
              <a:t>b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ob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19869" y="4622798"/>
            <a:ext cx="1105468" cy="46166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Calibri" pitchFamily="34" charset="0"/>
                <a:cs typeface="Calibri" pitchFamily="34" charset="0"/>
              </a:rPr>
              <a:t>bill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080680" y="2226771"/>
            <a:ext cx="1064526" cy="4039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282286" y="1733265"/>
            <a:ext cx="266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Fonction de hash f()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6032310" y="2436461"/>
            <a:ext cx="2279177" cy="477672"/>
            <a:chOff x="6032310" y="1978925"/>
            <a:chExt cx="2279177" cy="477672"/>
          </a:xfrm>
        </p:grpSpPr>
        <p:sp>
          <p:nvSpPr>
            <p:cNvPr id="11" name="ZoneTexte 10"/>
            <p:cNvSpPr txBox="1"/>
            <p:nvPr/>
          </p:nvSpPr>
          <p:spPr>
            <a:xfrm>
              <a:off x="6537277" y="1978925"/>
              <a:ext cx="1774210" cy="477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6032310" y="1978925"/>
              <a:ext cx="504967" cy="477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Calibri" pitchFamily="34" charset="0"/>
                  <a:cs typeface="Calibri" pitchFamily="34" charset="0"/>
                </a:rPr>
                <a:t>1</a:t>
              </a:r>
              <a:endParaRPr lang="fr-FR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6032310" y="2930055"/>
            <a:ext cx="2279177" cy="477672"/>
            <a:chOff x="6032310" y="1978925"/>
            <a:chExt cx="2279177" cy="477672"/>
          </a:xfrm>
        </p:grpSpPr>
        <p:sp>
          <p:nvSpPr>
            <p:cNvPr id="15" name="ZoneTexte 14"/>
            <p:cNvSpPr txBox="1"/>
            <p:nvPr/>
          </p:nvSpPr>
          <p:spPr>
            <a:xfrm>
              <a:off x="6537277" y="1978925"/>
              <a:ext cx="1774210" cy="477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6032310" y="1978925"/>
              <a:ext cx="504967" cy="477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Calibri" pitchFamily="34" charset="0"/>
                  <a:cs typeface="Calibri" pitchFamily="34" charset="0"/>
                </a:rPr>
                <a:t>2</a:t>
              </a:r>
              <a:endParaRPr lang="fr-FR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6032310" y="4347148"/>
            <a:ext cx="2279177" cy="477672"/>
            <a:chOff x="6032310" y="1978925"/>
            <a:chExt cx="2279177" cy="477672"/>
          </a:xfrm>
        </p:grpSpPr>
        <p:sp>
          <p:nvSpPr>
            <p:cNvPr id="18" name="ZoneTexte 17"/>
            <p:cNvSpPr txBox="1"/>
            <p:nvPr/>
          </p:nvSpPr>
          <p:spPr>
            <a:xfrm>
              <a:off x="6537277" y="1978925"/>
              <a:ext cx="1774210" cy="477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6032310" y="1978925"/>
              <a:ext cx="504967" cy="477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Calibri" pitchFamily="34" charset="0"/>
                  <a:cs typeface="Calibri" pitchFamily="34" charset="0"/>
                </a:rPr>
                <a:t>5</a:t>
              </a:r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6032309" y="3869476"/>
            <a:ext cx="2279178" cy="477672"/>
            <a:chOff x="6032310" y="1978925"/>
            <a:chExt cx="2279178" cy="477672"/>
          </a:xfrm>
        </p:grpSpPr>
        <p:sp>
          <p:nvSpPr>
            <p:cNvPr id="21" name="ZoneTexte 20"/>
            <p:cNvSpPr txBox="1"/>
            <p:nvPr/>
          </p:nvSpPr>
          <p:spPr>
            <a:xfrm>
              <a:off x="6537277" y="1978925"/>
              <a:ext cx="1774211" cy="477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6032310" y="1978925"/>
              <a:ext cx="504967" cy="477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Calibri" pitchFamily="34" charset="0"/>
                  <a:cs typeface="Calibri" pitchFamily="34" charset="0"/>
                </a:rPr>
                <a:t>4</a:t>
              </a:r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6032310" y="3391804"/>
            <a:ext cx="2279177" cy="477672"/>
            <a:chOff x="6032310" y="1978925"/>
            <a:chExt cx="2279177" cy="477672"/>
          </a:xfrm>
        </p:grpSpPr>
        <p:sp>
          <p:nvSpPr>
            <p:cNvPr id="24" name="ZoneTexte 23"/>
            <p:cNvSpPr txBox="1"/>
            <p:nvPr/>
          </p:nvSpPr>
          <p:spPr>
            <a:xfrm>
              <a:off x="6537277" y="1978925"/>
              <a:ext cx="1774210" cy="477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6032310" y="1978925"/>
              <a:ext cx="504967" cy="477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Calibri" pitchFamily="34" charset="0"/>
                  <a:cs typeface="Calibri" pitchFamily="34" charset="0"/>
                </a:rPr>
                <a:t>3</a:t>
              </a:r>
              <a:endParaRPr lang="fr-FR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6032310" y="4824820"/>
            <a:ext cx="2279177" cy="477672"/>
            <a:chOff x="6032310" y="1978925"/>
            <a:chExt cx="2279177" cy="477672"/>
          </a:xfrm>
        </p:grpSpPr>
        <p:sp>
          <p:nvSpPr>
            <p:cNvPr id="27" name="ZoneTexte 26"/>
            <p:cNvSpPr txBox="1"/>
            <p:nvPr/>
          </p:nvSpPr>
          <p:spPr>
            <a:xfrm>
              <a:off x="6537277" y="1978925"/>
              <a:ext cx="1774210" cy="477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6032310" y="1978925"/>
              <a:ext cx="504967" cy="477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Calibri" pitchFamily="34" charset="0"/>
                  <a:cs typeface="Calibri" pitchFamily="34" charset="0"/>
                </a:rPr>
                <a:t>6</a:t>
              </a:r>
            </a:p>
          </p:txBody>
        </p:sp>
      </p:grpSp>
      <p:grpSp>
        <p:nvGrpSpPr>
          <p:cNvPr id="29" name="Groupe 28"/>
          <p:cNvGrpSpPr/>
          <p:nvPr/>
        </p:nvGrpSpPr>
        <p:grpSpPr>
          <a:xfrm>
            <a:off x="6032310" y="5302492"/>
            <a:ext cx="2279177" cy="477672"/>
            <a:chOff x="6032310" y="1978925"/>
            <a:chExt cx="2279177" cy="477672"/>
          </a:xfrm>
        </p:grpSpPr>
        <p:sp>
          <p:nvSpPr>
            <p:cNvPr id="30" name="ZoneTexte 29"/>
            <p:cNvSpPr txBox="1"/>
            <p:nvPr/>
          </p:nvSpPr>
          <p:spPr>
            <a:xfrm>
              <a:off x="6537277" y="1978925"/>
              <a:ext cx="1774210" cy="477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6032310" y="1978925"/>
              <a:ext cx="504967" cy="477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Calibri" pitchFamily="34" charset="0"/>
                  <a:cs typeface="Calibri" pitchFamily="34" charset="0"/>
                </a:rPr>
                <a:t>7</a:t>
              </a:r>
              <a:endParaRPr lang="fr-FR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2" name="ZoneTexte 31"/>
          <p:cNvSpPr txBox="1"/>
          <p:nvPr/>
        </p:nvSpPr>
        <p:spPr>
          <a:xfrm>
            <a:off x="5705000" y="1299427"/>
            <a:ext cx="3019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Calibri" pitchFamily="34" charset="0"/>
                <a:cs typeface="Calibri" pitchFamily="34" charset="0"/>
              </a:rPr>
              <a:t>Tableau contenant </a:t>
            </a:r>
          </a:p>
          <a:p>
            <a:pPr algn="ctr"/>
            <a:r>
              <a:rPr lang="fr-FR" dirty="0" smtClean="0">
                <a:latin typeface="Calibri" pitchFamily="34" charset="0"/>
                <a:cs typeface="Calibri" pitchFamily="34" charset="0"/>
              </a:rPr>
              <a:t>les couples </a:t>
            </a:r>
          </a:p>
          <a:p>
            <a:pPr algn="ctr"/>
            <a:r>
              <a:rPr lang="fr-FR" dirty="0">
                <a:latin typeface="Calibri" pitchFamily="34" charset="0"/>
                <a:cs typeface="Calibri" pitchFamily="34" charset="0"/>
              </a:rPr>
              <a:t>(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clef, valeur)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183642" y="1733264"/>
            <a:ext cx="777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clefs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6" name="Connecteur en angle 35"/>
          <p:cNvCxnSpPr>
            <a:stCxn id="6" idx="3"/>
            <a:endCxn id="12" idx="1"/>
          </p:cNvCxnSpPr>
          <p:nvPr/>
        </p:nvCxnSpPr>
        <p:spPr bwMode="auto">
          <a:xfrm flipV="1">
            <a:off x="3125337" y="2675297"/>
            <a:ext cx="2906973" cy="893170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Connecteur en angle 37"/>
          <p:cNvCxnSpPr>
            <a:stCxn id="7" idx="3"/>
            <a:endCxn id="19" idx="1"/>
          </p:cNvCxnSpPr>
          <p:nvPr/>
        </p:nvCxnSpPr>
        <p:spPr bwMode="auto">
          <a:xfrm>
            <a:off x="3125337" y="4212187"/>
            <a:ext cx="2906973" cy="373797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Connecteur en angle 40"/>
          <p:cNvCxnSpPr>
            <a:stCxn id="8" idx="3"/>
            <a:endCxn id="31" idx="1"/>
          </p:cNvCxnSpPr>
          <p:nvPr/>
        </p:nvCxnSpPr>
        <p:spPr bwMode="auto">
          <a:xfrm>
            <a:off x="3125337" y="4853631"/>
            <a:ext cx="2906973" cy="687697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8" name="Groupe 57"/>
          <p:cNvGrpSpPr/>
          <p:nvPr/>
        </p:nvGrpSpPr>
        <p:grpSpPr>
          <a:xfrm>
            <a:off x="675563" y="647168"/>
            <a:ext cx="8086300" cy="5808223"/>
            <a:chOff x="675563" y="647168"/>
            <a:chExt cx="8086300" cy="5808223"/>
          </a:xfrm>
        </p:grpSpPr>
        <p:sp>
          <p:nvSpPr>
            <p:cNvPr id="33" name="Rectangle à coins arrondis 32"/>
            <p:cNvSpPr/>
            <p:nvPr/>
          </p:nvSpPr>
          <p:spPr bwMode="auto">
            <a:xfrm>
              <a:off x="3282286" y="1378424"/>
              <a:ext cx="5479577" cy="5076967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675563" y="647168"/>
              <a:ext cx="1897040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Calibri" pitchFamily="34" charset="0"/>
                  <a:cs typeface="Calibri" pitchFamily="34" charset="0"/>
                </a:rPr>
                <a:t>Table de hash</a:t>
              </a:r>
              <a:endParaRPr lang="fr-FR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40" name="Connecteur droit avec flèche 39"/>
            <p:cNvCxnSpPr>
              <a:stCxn id="35" idx="2"/>
            </p:cNvCxnSpPr>
            <p:nvPr/>
          </p:nvCxnSpPr>
          <p:spPr bwMode="auto">
            <a:xfrm>
              <a:off x="1624083" y="1108833"/>
              <a:ext cx="1883392" cy="47160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3" name="ZoneTexte 42"/>
          <p:cNvSpPr txBox="1"/>
          <p:nvPr/>
        </p:nvSpPr>
        <p:spPr>
          <a:xfrm>
            <a:off x="6537276" y="2444464"/>
            <a:ext cx="1774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>
                <a:latin typeface="Calibri" pitchFamily="34" charset="0"/>
                <a:cs typeface="Calibri" pitchFamily="34" charset="0"/>
              </a:rPr>
              <a:t>alice</a:t>
            </a:r>
            <a:r>
              <a:rPr lang="fr-FR" sz="2000" dirty="0" smtClean="0">
                <a:latin typeface="Calibri" pitchFamily="34" charset="0"/>
                <a:cs typeface="Calibri" pitchFamily="34" charset="0"/>
              </a:rPr>
              <a:t>, 123221C</a:t>
            </a:r>
            <a:endParaRPr lang="fr-FR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6537276" y="5310495"/>
            <a:ext cx="1774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alibri" pitchFamily="34" charset="0"/>
                <a:cs typeface="Calibri" pitchFamily="34" charset="0"/>
              </a:rPr>
              <a:t>bill, 243789X</a:t>
            </a:r>
            <a:endParaRPr lang="fr-FR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6537276" y="4355151"/>
            <a:ext cx="1774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libri" pitchFamily="34" charset="0"/>
                <a:cs typeface="Calibri" pitchFamily="34" charset="0"/>
              </a:rPr>
              <a:t>b</a:t>
            </a:r>
            <a:r>
              <a:rPr lang="fr-FR" sz="2000" dirty="0" smtClean="0">
                <a:latin typeface="Calibri" pitchFamily="34" charset="0"/>
                <a:cs typeface="Calibri" pitchFamily="34" charset="0"/>
              </a:rPr>
              <a:t>ob, 124098Z</a:t>
            </a:r>
            <a:endParaRPr lang="fr-FR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0" y="1733263"/>
            <a:ext cx="201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opération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0" y="2968302"/>
            <a:ext cx="1719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T[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alice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] = 123221C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0" y="3831141"/>
            <a:ext cx="1719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T[bob] = 124098Z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0" y="4622798"/>
            <a:ext cx="1719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T[bill] = 243798X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25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43" grpId="0"/>
      <p:bldP spid="44" grpId="0"/>
      <p:bldP spid="45" grpId="0"/>
      <p:bldP spid="55" grpId="0"/>
      <p:bldP spid="56" grpId="0"/>
      <p:bldP spid="5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 de hash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fonction de hash f() est fonction de la clef et de la taille du tableau</a:t>
            </a:r>
          </a:p>
          <a:p>
            <a:pPr lvl="1"/>
            <a:r>
              <a:rPr lang="fr-FR" dirty="0" smtClean="0"/>
              <a:t>f(key, size) retourne toujours la même valeur</a:t>
            </a:r>
          </a:p>
          <a:p>
            <a:pPr lvl="1"/>
            <a:r>
              <a:rPr lang="fr-FR" dirty="0" smtClean="0"/>
              <a:t>Risque de collision</a:t>
            </a:r>
          </a:p>
          <a:p>
            <a:pPr lvl="2"/>
            <a:r>
              <a:rPr lang="fr-FR" dirty="0" smtClean="0"/>
              <a:t>f(key1, size) = f(key2, size)</a:t>
            </a:r>
          </a:p>
          <a:p>
            <a:pPr lvl="2"/>
            <a:r>
              <a:rPr lang="fr-FR" dirty="0" smtClean="0"/>
              <a:t>Une bonne fonction de hash minimise les collisions en garantissant une distribution uniforme des indices qu’elle retourne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5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 de hash et Python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python tout est un objet</a:t>
            </a:r>
          </a:p>
          <a:p>
            <a:pPr lvl="1"/>
            <a:r>
              <a:rPr lang="fr-FR" dirty="0" smtClean="0"/>
              <a:t>Le dictionnaire est une table de hash qui utilise comme clef un objet immutable et comme valeur n’importe quel objet</a:t>
            </a:r>
          </a:p>
          <a:p>
            <a:pPr lvl="1"/>
            <a:r>
              <a:rPr lang="fr-FR" dirty="0" smtClean="0"/>
              <a:t>Un set est une table de hash </a:t>
            </a:r>
            <a:r>
              <a:rPr lang="fr-FR" dirty="0"/>
              <a:t>qui </a:t>
            </a:r>
            <a:r>
              <a:rPr lang="fr-FR" dirty="0" smtClean="0"/>
              <a:t>utilise </a:t>
            </a:r>
            <a:r>
              <a:rPr lang="fr-FR" dirty="0"/>
              <a:t>comme clef un objet </a:t>
            </a:r>
            <a:r>
              <a:rPr lang="fr-FR" dirty="0" smtClean="0"/>
              <a:t>immutable et qui n’associe pas la clef à une valeur</a:t>
            </a:r>
          </a:p>
          <a:p>
            <a:pPr lvl="2"/>
            <a:r>
              <a:rPr lang="fr-FR" dirty="0" smtClean="0"/>
              <a:t>Notion d’ensemble mathématique</a:t>
            </a:r>
          </a:p>
        </p:txBody>
      </p:sp>
    </p:spTree>
    <p:extLst>
      <p:ext uri="{BB962C8B-B14F-4D97-AF65-F5344CB8AC3E}">
        <p14:creationId xmlns:p14="http://schemas.microsoft.com/office/powerpoint/2010/main" val="209473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Nombres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x = 1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y = x &lt;&lt; 2 # décalage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à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gauche de 2 bits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y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4</a:t>
            </a: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y &gt;&gt; 1 # décalage à droite d’un bit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y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y | 2 #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bitwise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OR de 0100 (4) et 0010 (2)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y &amp; 2 #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bitwise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AND de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0100 (4) et 0010 (2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 marL="0" indent="0">
              <a:buNone/>
            </a:pP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70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Collection non ordonnée d’objets uniques et </a:t>
            </a:r>
            <a:r>
              <a:rPr lang="fr-FR" dirty="0" smtClean="0">
                <a:solidFill>
                  <a:srgbClr val="FF0000"/>
                </a:solidFill>
              </a:rPr>
              <a:t>immutables</a:t>
            </a:r>
          </a:p>
          <a:p>
            <a:pPr lvl="1"/>
            <a:r>
              <a:rPr lang="fr-FR" dirty="0" smtClean="0"/>
              <a:t>Utile pour tester l’appartenance et éliminer les entrées doubles d’une liste</a:t>
            </a:r>
          </a:p>
          <a:p>
            <a:pPr lvl="1"/>
            <a:r>
              <a:rPr lang="fr-FR" dirty="0" smtClean="0"/>
              <a:t>Test d’appartenance plus rapide que pour les listes</a:t>
            </a:r>
          </a:p>
          <a:p>
            <a:pPr lvl="2"/>
            <a:r>
              <a:rPr lang="fr-FR" dirty="0" smtClean="0"/>
              <a:t>Les sets sont optimisés pour cela</a:t>
            </a:r>
          </a:p>
          <a:p>
            <a:pPr lvl="1"/>
            <a:r>
              <a:rPr lang="fr-FR" dirty="0" smtClean="0"/>
              <a:t>Les sets autorisent les opérations sur des ensembles</a:t>
            </a:r>
          </a:p>
          <a:p>
            <a:pPr lvl="2"/>
            <a:r>
              <a:rPr lang="fr-FR" dirty="0" smtClean="0"/>
              <a:t>Union (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fr-FR" dirty="0" smtClean="0"/>
              <a:t>), intersection (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fr-FR" dirty="0" smtClean="0"/>
              <a:t>), différence (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fr-FR" dirty="0" smtClean="0"/>
              <a:t>), etc.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369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496795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&gt;&gt;&gt; L1=[1,2,3,1,1,6,4]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&gt;&gt;&gt; L2=[3,4,1]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&gt;&gt;&gt; S1=set(L1)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&gt;&gt;&gt; S1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set([1, 2, 3, 4, 6])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&gt;&gt;&gt; S2=set(L2)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&gt;&gt;&gt; S1-S2                 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#difference</a:t>
            </a:r>
            <a:endParaRPr lang="en-US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set([2, 6])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S1|S2                 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#union</a:t>
            </a:r>
            <a:endParaRPr lang="en-US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set([1, 2, 3, 4, 6])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S1&amp;S2                 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#intersection</a:t>
            </a:r>
            <a:endParaRPr lang="en-US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set([1, 3, 4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411774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496795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&gt;&gt;&gt; S3 = {1, 2, 3, 4}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#set literal nouveau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dans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2.7 et 3.0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S3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set([1, 2, 3, 4])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S3.add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('spam')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S3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set([1, 2, 3, 4, 'spam'])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S3.update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([10,11,12,11,11,'x'])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S3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set([1, 2, 3, 4, 'spam', 10, 11, 12, 'x'])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S3.remove(4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S3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set([1, 2, 3, 'spam', 10, 11, 12, 'x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'])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5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'y' in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S3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'x' in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S3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de-DE" sz="2000" dirty="0" err="1">
                <a:latin typeface="Courier New" pitchFamily="49" charset="0"/>
                <a:cs typeface="Courier New" pitchFamily="49" charset="0"/>
              </a:rPr>
              <a:t>fs</a:t>
            </a:r>
            <a:r>
              <a:rPr lang="de-DE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2000" dirty="0" err="1">
                <a:latin typeface="Courier New" pitchFamily="49" charset="0"/>
                <a:cs typeface="Courier New" pitchFamily="49" charset="0"/>
              </a:rPr>
              <a:t>frozenset</a:t>
            </a:r>
            <a:r>
              <a:rPr lang="de-DE" sz="2000" dirty="0">
                <a:latin typeface="Courier New" pitchFamily="49" charset="0"/>
                <a:cs typeface="Courier New" pitchFamily="49" charset="0"/>
              </a:rPr>
              <a:t>([1,1,2,6,7,2,8])</a:t>
            </a:r>
          </a:p>
          <a:p>
            <a:pPr marL="0" indent="0">
              <a:buNone/>
            </a:pPr>
            <a:r>
              <a:rPr lang="de-DE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de-DE" sz="2000" dirty="0" err="1">
                <a:latin typeface="Courier New" pitchFamily="49" charset="0"/>
                <a:cs typeface="Courier New" pitchFamily="49" charset="0"/>
              </a:rPr>
              <a:t>fs</a:t>
            </a:r>
            <a:endParaRPr lang="de-DE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DE" sz="2000" dirty="0" err="1">
                <a:latin typeface="Courier New" pitchFamily="49" charset="0"/>
                <a:cs typeface="Courier New" pitchFamily="49" charset="0"/>
              </a:rPr>
              <a:t>frozenset</a:t>
            </a:r>
            <a:r>
              <a:rPr lang="de-DE" sz="2000" dirty="0">
                <a:latin typeface="Courier New" pitchFamily="49" charset="0"/>
                <a:cs typeface="Courier New" pitchFamily="49" charset="0"/>
              </a:rPr>
              <a:t>([8, 1, 2, 6, 7])</a:t>
            </a:r>
          </a:p>
          <a:p>
            <a:pPr marL="0" indent="0">
              <a:buNone/>
            </a:pPr>
            <a:r>
              <a:rPr lang="de-DE" sz="2000" dirty="0">
                <a:latin typeface="Courier New" pitchFamily="49" charset="0"/>
                <a:cs typeface="Courier New" pitchFamily="49" charset="0"/>
              </a:rPr>
              <a:t>&gt;&gt;&gt; 5 in </a:t>
            </a:r>
            <a:r>
              <a:rPr lang="de-DE" sz="2000" dirty="0" err="1">
                <a:latin typeface="Courier New" pitchFamily="49" charset="0"/>
                <a:cs typeface="Courier New" pitchFamily="49" charset="0"/>
              </a:rPr>
              <a:t>fs</a:t>
            </a:r>
            <a:endParaRPr lang="de-DE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False</a:t>
            </a:r>
            <a:endParaRPr lang="de-DE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22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fs.add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(5)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(most recent call last):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File "&lt;pyshell#21&gt;", line 1, in &lt;module&gt;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fs.add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(5)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'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frozenset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 object has no attribute 'add'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82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Rapide test de performance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timeit.timeit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(setup= "x = range(100000)",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= '"c" in x',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number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= 300)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1.8728652228564298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timeit.timeit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(setup= "x = set(range(100000))",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= '"c" in x',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number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= 300)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2.1071211781631405e-05</a:t>
            </a:r>
          </a:p>
          <a:p>
            <a:endParaRPr lang="fr-FR" dirty="0">
              <a:cs typeface="Courier New" pitchFamily="49" charset="0"/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cs typeface="Courier New" pitchFamily="49" charset="0"/>
              </a:rPr>
              <a:t>Les sets sont beaucoup plus rapide pour la recherche d’un élément</a:t>
            </a:r>
            <a:endParaRPr lang="fr-FR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60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Rapide test de performance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timeit.timeit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(setup= "x = range(2)",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= '"c" in x',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number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= 6000000)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1.042163089558322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timeit.timeit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(setup= "x = set(range(2))",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= '"c" in x',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number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= 6000000)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0.32964897792466274</a:t>
            </a:r>
          </a:p>
          <a:p>
            <a:pPr marL="0" indent="0">
              <a:buNone/>
            </a:pP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cs typeface="Courier New" pitchFamily="49" charset="0"/>
              </a:rPr>
              <a:t>Même si la liste est très petite</a:t>
            </a:r>
          </a:p>
          <a:p>
            <a:pPr marL="0" indent="0">
              <a:buNone/>
            </a:pPr>
            <a:endParaRPr lang="fr-FR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04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Rapide test de performance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timeit.timeit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(setup= "x = range(2)",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= '</a:t>
            </a:r>
            <a:r>
              <a:rPr lang="fr-FR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in x',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number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= 6000000)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0.3086782596151636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timeit.timeit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(setup= "x = set(range(2))",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= '</a:t>
            </a:r>
            <a:r>
              <a:rPr lang="fr-FR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in x',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number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= 6000000)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0.3819173343944584</a:t>
            </a:r>
          </a:p>
          <a:p>
            <a:r>
              <a:rPr lang="fr-FR" dirty="0" smtClean="0">
                <a:cs typeface="Courier New" pitchFamily="49" charset="0"/>
              </a:rPr>
              <a:t>Il faut que l’élément cherché soit le premier de la liste pour que les listes soient un peu plus rapide que les sets</a:t>
            </a:r>
          </a:p>
          <a:p>
            <a:pPr lvl="1"/>
            <a:r>
              <a:rPr lang="fr-FR" dirty="0" smtClean="0">
                <a:cs typeface="Courier New" pitchFamily="49" charset="0"/>
              </a:rPr>
              <a:t>Donc, toujours utiliser les sets pour les tests d’appartenance</a:t>
            </a:r>
            <a:endParaRPr lang="fr-FR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12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dictionnaires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fr-FR" dirty="0" smtClean="0"/>
              <a:t>Généralisation d’une table de hash</a:t>
            </a:r>
          </a:p>
          <a:p>
            <a:pPr lvl="1"/>
            <a:r>
              <a:rPr lang="fr-FR" dirty="0" smtClean="0"/>
              <a:t>Collection non ordonnée d’objets</a:t>
            </a:r>
          </a:p>
          <a:p>
            <a:pPr lvl="2"/>
            <a:r>
              <a:rPr lang="fr-FR" dirty="0" smtClean="0"/>
              <a:t>Techniquement, uniquement les pointeurs sont stockés, mais pas une copie des objets</a:t>
            </a:r>
          </a:p>
          <a:p>
            <a:pPr lvl="1"/>
            <a:r>
              <a:rPr lang="fr-FR" dirty="0" smtClean="0"/>
              <a:t>On accède aux objets à l’aide d’une clef (et non d’un indice comme pour une liste)</a:t>
            </a:r>
          </a:p>
          <a:p>
            <a:pPr lvl="2"/>
            <a:r>
              <a:rPr lang="fr-FR" dirty="0" smtClean="0"/>
              <a:t>Une clef peut être n’importe quel objet immutable: chaîne, nombre, </a:t>
            </a:r>
            <a:r>
              <a:rPr lang="fr-FR" dirty="0" err="1" smtClean="0"/>
              <a:t>tuple</a:t>
            </a:r>
            <a:r>
              <a:rPr lang="fr-FR" dirty="0" smtClean="0"/>
              <a:t> d’objets immutables</a:t>
            </a:r>
          </a:p>
          <a:p>
            <a:pPr lvl="1"/>
            <a:r>
              <a:rPr lang="fr-FR" dirty="0" smtClean="0"/>
              <a:t>C’est une structure de données très puissante</a:t>
            </a:r>
          </a:p>
          <a:p>
            <a:pPr lvl="1"/>
            <a:r>
              <a:rPr lang="fr-FR" dirty="0" smtClean="0"/>
              <a:t>C’est un type mutable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865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dictionnaires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fr-FR" dirty="0" smtClean="0"/>
              <a:t>On peut voir les dictionnaires comme une collection non ordonnée de couples </a:t>
            </a:r>
            <a:r>
              <a:rPr lang="fr-FR" dirty="0" err="1" smtClean="0"/>
              <a:t>clef:valeur</a:t>
            </a:r>
            <a:endParaRPr lang="fr-FR" dirty="0" smtClean="0">
              <a:solidFill>
                <a:srgbClr val="FF0000"/>
              </a:solidFill>
            </a:endParaRPr>
          </a:p>
          <a:p>
            <a:pPr lvl="1"/>
            <a:r>
              <a:rPr lang="fr-FR" dirty="0" smtClean="0"/>
              <a:t>Chaque clef est unique et permet d’accéder à une valeur qui pointe vers un objet</a:t>
            </a:r>
          </a:p>
        </p:txBody>
      </p:sp>
    </p:spTree>
    <p:extLst>
      <p:ext uri="{BB962C8B-B14F-4D97-AF65-F5344CB8AC3E}">
        <p14:creationId xmlns:p14="http://schemas.microsoft.com/office/powerpoint/2010/main" val="17876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Nombres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y &amp; 15 #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bitwise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AND de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0100 (4) et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1111 (15)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y ^ 15 #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bitwise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XOR de 0100 (4) et 1111 (15)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11</a:t>
            </a:r>
          </a:p>
          <a:p>
            <a:endParaRPr lang="fr-FR" dirty="0" smtClean="0"/>
          </a:p>
          <a:p>
            <a:r>
              <a:rPr lang="fr-FR" dirty="0" smtClean="0"/>
              <a:t>Rarement utile d’utiliser les opérations </a:t>
            </a:r>
            <a:r>
              <a:rPr lang="fr-FR" dirty="0" err="1" smtClean="0"/>
              <a:t>bitwise</a:t>
            </a:r>
            <a:r>
              <a:rPr lang="fr-FR" dirty="0" smtClean="0"/>
              <a:t> en Python</a:t>
            </a:r>
          </a:p>
          <a:p>
            <a:pPr lvl="1"/>
            <a:r>
              <a:rPr lang="fr-FR" dirty="0" smtClean="0"/>
              <a:t>Mieux vaut utiliser les structures de données fournies</a:t>
            </a:r>
          </a:p>
          <a:p>
            <a:pPr marL="0" indent="0">
              <a:buNone/>
            </a:pP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0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dictionnaires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fr-FR" dirty="0" smtClean="0"/>
              <a:t>Construction</a:t>
            </a:r>
          </a:p>
          <a:p>
            <a:pPr lvl="1"/>
            <a:r>
              <a:rPr lang="fr-FR" dirty="0" smtClean="0"/>
              <a:t>Dictionnaire vide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D={}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D={clef1:obj1, clef2:obj2, clef3:obj3}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D=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(clef1=obj1, clef2=obj2)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D=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([(clef1,obj1), (clef2,obj2)])</a:t>
            </a:r>
          </a:p>
        </p:txBody>
      </p:sp>
    </p:spTree>
    <p:extLst>
      <p:ext uri="{BB962C8B-B14F-4D97-AF65-F5344CB8AC3E}">
        <p14:creationId xmlns:p14="http://schemas.microsoft.com/office/powerpoint/2010/main" val="245331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sur les dictionnaires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822267" cy="4525963"/>
          </a:xfrm>
        </p:spPr>
        <p:txBody>
          <a:bodyPr/>
          <a:lstStyle/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(D)</a:t>
            </a:r>
            <a:r>
              <a:rPr lang="fr-FR" dirty="0" smtClean="0"/>
              <a:t>retourne le nombre de clefs dans D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D[clef]</a:t>
            </a:r>
            <a:r>
              <a:rPr lang="fr-FR" dirty="0" smtClean="0"/>
              <a:t> retourne la valeur pour la clef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D[clef] = x </a:t>
            </a:r>
            <a:r>
              <a:rPr lang="fr-FR" dirty="0" smtClean="0"/>
              <a:t>change la valeur pour la clef</a:t>
            </a:r>
          </a:p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D.has_key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(clef)</a:t>
            </a:r>
            <a:r>
              <a:rPr lang="fr-FR" dirty="0" smtClean="0"/>
              <a:t>test d’existence de la clef</a:t>
            </a: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D[clef]</a:t>
            </a:r>
            <a:r>
              <a:rPr lang="fr-FR" dirty="0" smtClean="0"/>
              <a:t> supprime l’entrée à la clef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lef in D </a:t>
            </a:r>
            <a:r>
              <a:rPr lang="fr-FR" dirty="0" smtClean="0"/>
              <a:t>teste l’existence de clef dans D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lef not in D </a:t>
            </a:r>
            <a:r>
              <a:rPr lang="fr-FR" dirty="0" smtClean="0"/>
              <a:t>teste la non existence</a:t>
            </a:r>
          </a:p>
        </p:txBody>
      </p:sp>
    </p:spTree>
    <p:extLst>
      <p:ext uri="{BB962C8B-B14F-4D97-AF65-F5344CB8AC3E}">
        <p14:creationId xmlns:p14="http://schemas.microsoft.com/office/powerpoint/2010/main" val="147857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sur les dictionnaires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D.copy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 smtClean="0"/>
              <a:t> </a:t>
            </a:r>
            <a:r>
              <a:rPr lang="fr-FR" dirty="0" err="1"/>
              <a:t>shallow</a:t>
            </a:r>
            <a:r>
              <a:rPr lang="fr-FR" dirty="0"/>
              <a:t> copy de </a:t>
            </a:r>
            <a:r>
              <a:rPr lang="fr-FR" dirty="0" smtClean="0"/>
              <a:t>D</a:t>
            </a:r>
          </a:p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D.get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(clef, x)</a:t>
            </a:r>
            <a:r>
              <a:rPr lang="fr-FR" dirty="0" smtClean="0"/>
              <a:t> retourne la valeur. Retourne x (optionnel, None par défaut) si la clef n’est pas dans D (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D[clef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fr-FR" dirty="0" smtClean="0"/>
              <a:t> retourne une exception dans ce cas). </a:t>
            </a:r>
          </a:p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D.items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 smtClean="0"/>
              <a:t> retourne la liste des (</a:t>
            </a:r>
            <a:r>
              <a:rPr lang="fr-FR" dirty="0" err="1" smtClean="0"/>
              <a:t>clef,valeur</a:t>
            </a:r>
            <a:r>
              <a:rPr lang="fr-FR" dirty="0" smtClean="0"/>
              <a:t>) de D</a:t>
            </a:r>
          </a:p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D.iteritems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itérateur </a:t>
            </a:r>
            <a:r>
              <a:rPr lang="fr-FR" dirty="0" smtClean="0"/>
              <a:t>sur les couples (</a:t>
            </a:r>
            <a:r>
              <a:rPr lang="fr-FR" dirty="0" err="1" smtClean="0"/>
              <a:t>clef,valeur</a:t>
            </a:r>
            <a:r>
              <a:rPr lang="fr-FR" dirty="0" smtClean="0"/>
              <a:t>) de D</a:t>
            </a:r>
          </a:p>
        </p:txBody>
      </p:sp>
    </p:spTree>
    <p:extLst>
      <p:ext uri="{BB962C8B-B14F-4D97-AF65-F5344CB8AC3E}">
        <p14:creationId xmlns:p14="http://schemas.microsoft.com/office/powerpoint/2010/main" val="352227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sur les dictionnaires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D.iterkeys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 smtClean="0"/>
              <a:t>itérateur sur les clefs de D</a:t>
            </a:r>
          </a:p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D.itervalues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 smtClean="0"/>
              <a:t>itérateur sur les valeurs</a:t>
            </a:r>
          </a:p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D.keys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 smtClean="0"/>
              <a:t>retourne la liste des clefs</a:t>
            </a:r>
          </a:p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D.values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 smtClean="0"/>
              <a:t>retourne la liste des valeurs</a:t>
            </a:r>
          </a:p>
          <a:p>
            <a:endParaRPr lang="fr-FR" dirty="0"/>
          </a:p>
          <a:p>
            <a:r>
              <a:rPr lang="fr-FR" dirty="0" smtClean="0"/>
              <a:t>Beaucoup d’autres méthodes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dirty="0" smtClean="0"/>
              <a:t> 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17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pour les dictionnaires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319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D={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': 35, 'bob'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: 9,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charlie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':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6}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D[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'bob']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9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D['marc']</a:t>
            </a:r>
          </a:p>
          <a:p>
            <a:pPr marL="0" indent="0">
              <a:buNone/>
            </a:pP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Traceback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most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recent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call last):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  File "&lt;pyshell#249&gt;", line 1, in &lt;module&gt;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    D['marc']</a:t>
            </a:r>
          </a:p>
          <a:p>
            <a:pPr marL="0" indent="0">
              <a:buNone/>
            </a:pP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KeyError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: 'marc'</a:t>
            </a: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D.get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('marc','?')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'?'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D.keys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['bob', '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charlie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D.values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[9, 6,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35]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15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pour les dictionnaires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D[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'bob']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= 20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D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'bob':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20,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charlie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':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6,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': 35}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D['bill'] = 70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D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'bob':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20,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charlie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':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6, 'bill': 70,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': 35}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&gt;&gt;&gt; 'marc' in 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&gt;&gt;&gt; 'bill' in 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True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fr-FR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1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pour les dictionnaires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D={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': 35,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'enfant':{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'bob'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: 9,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charlie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: 6}}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D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{'enfant': {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'bob':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9,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charlie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':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6},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': 35}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D[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35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D['enfant']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'bob':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9,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charlie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':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6}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D['enfant'][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'bob']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9</a:t>
            </a:r>
          </a:p>
          <a:p>
            <a:pPr marL="0" indent="0">
              <a:buNone/>
            </a:pP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fr-FR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19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Composition des types de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Ils peuvent être composés sans limite</a:t>
            </a:r>
          </a:p>
          <a:p>
            <a:pPr lvl="1"/>
            <a:r>
              <a:rPr lang="fr-FR" dirty="0" smtClean="0"/>
              <a:t>Uniquement votre faculté à vous y retrouver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L=['abc', [(1,2), ([3], 4)], 5]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L[1]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[(1, 2), ([3], 4)]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L[1][1]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([3], 4)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L[1][1][0]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[3]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L[1][1][0][0]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5381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de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fr-FR" sz="2800" dirty="0" smtClean="0">
                <a:solidFill>
                  <a:schemeClr val="bg1">
                    <a:lumMod val="75000"/>
                  </a:schemeClr>
                </a:solidFill>
              </a:rPr>
              <a:t>Nombres</a:t>
            </a:r>
          </a:p>
          <a:p>
            <a:pPr lvl="1"/>
            <a:r>
              <a:rPr lang="fr-FR" sz="24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fr-FR" sz="2400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long, </a:t>
            </a:r>
            <a:r>
              <a:rPr lang="fr-FR" sz="2400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400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400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bool</a:t>
            </a:r>
            <a:endParaRPr lang="fr-FR" sz="2400" dirty="0" smtClean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2800" dirty="0" smtClean="0">
                <a:solidFill>
                  <a:schemeClr val="bg1">
                    <a:lumMod val="75000"/>
                  </a:schemeClr>
                </a:solidFill>
              </a:rPr>
              <a:t>Types séquence</a:t>
            </a:r>
          </a:p>
          <a:p>
            <a:pPr lvl="1"/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</a:rPr>
              <a:t>Mutable : </a:t>
            </a:r>
            <a:r>
              <a:rPr lang="fr-FR" sz="2400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400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bytearray</a:t>
            </a:r>
            <a:endParaRPr lang="fr-FR" sz="2400" dirty="0" smtClean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</a:rPr>
              <a:t>Immutable : </a:t>
            </a:r>
            <a:r>
              <a:rPr lang="fr-FR" sz="24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fr-FR" sz="2400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400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unicode</a:t>
            </a: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400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fr-FR" sz="2400" dirty="0" smtClean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2800" dirty="0" smtClean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Types set </a:t>
            </a:r>
          </a:p>
          <a:p>
            <a:pPr lvl="1"/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Mutable : </a:t>
            </a: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set</a:t>
            </a:r>
          </a:p>
          <a:p>
            <a:pPr lvl="1"/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Immutable : </a:t>
            </a:r>
            <a:r>
              <a:rPr lang="fr-FR" sz="2400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frozenset</a:t>
            </a:r>
            <a:endParaRPr lang="fr-FR" sz="2400" dirty="0" smtClean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2800" dirty="0" smtClean="0">
                <a:solidFill>
                  <a:schemeClr val="bg1">
                    <a:lumMod val="75000"/>
                  </a:schemeClr>
                </a:solidFill>
              </a:rPr>
              <a:t>Type </a:t>
            </a:r>
            <a:r>
              <a:rPr lang="fr-FR" sz="2800" dirty="0" err="1" smtClean="0">
                <a:solidFill>
                  <a:schemeClr val="bg1">
                    <a:lumMod val="75000"/>
                  </a:schemeClr>
                </a:solidFill>
              </a:rPr>
              <a:t>mapping</a:t>
            </a:r>
            <a:r>
              <a:rPr lang="fr-FR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Mutable :</a:t>
            </a: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400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dict</a:t>
            </a:r>
            <a:endParaRPr lang="fr-FR" sz="2400" dirty="0" smtClean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</a:t>
            </a:r>
            <a:endParaRPr lang="fr-FR" sz="2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84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fichiers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517467" cy="4525963"/>
          </a:xfrm>
        </p:spPr>
        <p:txBody>
          <a:bodyPr/>
          <a:lstStyle/>
          <a:p>
            <a:r>
              <a:rPr lang="fr-FR" dirty="0" smtClean="0"/>
              <a:t>Lire et écrire dans un fichier est très facile en Python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F=open(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mon_fichier.txt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fr-FR" dirty="0" smtClean="0"/>
              <a:t>Ouvre le fichier en lecture,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‘w’</a:t>
            </a:r>
            <a:r>
              <a:rPr lang="fr-FR" dirty="0" smtClean="0"/>
              <a:t> en écriture,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‘a’</a:t>
            </a:r>
            <a:r>
              <a:rPr lang="fr-FR" dirty="0" smtClean="0"/>
              <a:t> en écriture à la suite,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‘r+’ </a:t>
            </a:r>
            <a:r>
              <a:rPr lang="fr-FR" dirty="0" smtClean="0"/>
              <a:t>en lecture et écriture</a:t>
            </a:r>
          </a:p>
          <a:p>
            <a:pPr lvl="1"/>
            <a:r>
              <a:rPr lang="fr-FR" dirty="0" smtClean="0"/>
              <a:t>F est un itérateur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F.read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(size)</a:t>
            </a:r>
            <a:r>
              <a:rPr lang="fr-FR" dirty="0" smtClean="0"/>
              <a:t> lit size octets</a:t>
            </a:r>
          </a:p>
          <a:p>
            <a:pPr lvl="2"/>
            <a:r>
              <a:rPr lang="fr-FR" dirty="0" smtClean="0"/>
              <a:t>Si size n’est pas spécifié, lit tout le fichier</a:t>
            </a:r>
          </a:p>
          <a:p>
            <a:pPr lvl="2"/>
            <a:r>
              <a:rPr lang="fr-FR" dirty="0" smtClean="0"/>
              <a:t>Retourne une chaîne de caractères contenant ce qui a été lu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702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Nombres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&gt;&gt;&gt;import math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(math)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['__doc__', '__file__', '__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__', '__package__', '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acos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acosh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asin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asinh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atan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', 'atan2', '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atanh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ceil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copysign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', 'cos', '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cosh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degrees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', 'e', '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factorial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floor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fmod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frexp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fsum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hypot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isinf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isnan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ldexp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', 'log', 'log10', 'log1p', '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modf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', 'pi', '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', 'radians', 'sin', '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sinh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', 'tan', '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tanh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trunc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pPr marL="0" indent="0">
              <a:buNone/>
            </a:pP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1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fichiers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F.readline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 smtClean="0"/>
              <a:t> </a:t>
            </a:r>
            <a:r>
              <a:rPr lang="fr-FR" dirty="0"/>
              <a:t>lit </a:t>
            </a:r>
            <a:r>
              <a:rPr lang="fr-FR" dirty="0" smtClean="0"/>
              <a:t>une seule ligne</a:t>
            </a:r>
            <a:endParaRPr lang="fr-FR" dirty="0"/>
          </a:p>
          <a:p>
            <a:pPr lvl="2"/>
            <a:r>
              <a:rPr lang="fr-FR" dirty="0" smtClean="0"/>
              <a:t>La chaîne retournée contient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fr-FR" dirty="0" smtClean="0"/>
              <a:t> à la fin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F.readlines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fr-FR" dirty="0" smtClean="0"/>
              <a:t>Retourne un itérateur sur les lignes</a:t>
            </a:r>
          </a:p>
          <a:p>
            <a:pPr lvl="2"/>
            <a:r>
              <a:rPr lang="fr-FR" dirty="0" smtClean="0"/>
              <a:t>Équivalent  (mais moins performant) à itérer sur F directement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F.write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mon texte\n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fr-FR" dirty="0" smtClean="0"/>
              <a:t>Écrit une ligne dans le fichier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F.writelines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sequence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fr-FR" dirty="0" smtClean="0"/>
              <a:t>Écrit une séquence dans un fichier, le saut de ligne doit être explicite avec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\n</a:t>
            </a:r>
          </a:p>
        </p:txBody>
      </p:sp>
    </p:spTree>
    <p:extLst>
      <p:ext uri="{BB962C8B-B14F-4D97-AF65-F5344CB8AC3E}">
        <p14:creationId xmlns:p14="http://schemas.microsoft.com/office/powerpoint/2010/main" val="427286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fichiers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F.flush</a:t>
            </a:r>
            <a:r>
              <a:rPr lang="fr-F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fr-FR" dirty="0"/>
              <a:t>Force l’écriture dans le fichier en vidant le cache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F.close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fr-FR" dirty="0" smtClean="0"/>
              <a:t>Vide le cache et ferme le fichier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34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Fichiers spéciaux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br>
              <a:rPr lang="fr-FR" dirty="0" smtClean="0">
                <a:latin typeface="Courier New" pitchFamily="49" charset="0"/>
                <a:cs typeface="Courier New" pitchFamily="49" charset="0"/>
              </a:rPr>
            </a:b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smtClean="0">
                <a:cs typeface="Courier New" pitchFamily="49" charset="0"/>
              </a:rPr>
              <a:t>Sortie, entrée et erreur standard </a:t>
            </a:r>
            <a:endParaRPr lang="fr-FR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19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20668"/>
            <a:ext cx="8229600" cy="1143000"/>
          </a:xfrm>
        </p:spPr>
        <p:txBody>
          <a:bodyPr/>
          <a:lstStyle/>
          <a:p>
            <a:r>
              <a:rPr lang="fr-FR" dirty="0" smtClean="0"/>
              <a:t>Références partagées, </a:t>
            </a:r>
            <a:r>
              <a:rPr lang="fr-FR" dirty="0"/>
              <a:t>l’histoire complète</a:t>
            </a:r>
          </a:p>
        </p:txBody>
      </p:sp>
    </p:spTree>
    <p:extLst>
      <p:ext uri="{BB962C8B-B14F-4D97-AF65-F5344CB8AC3E}">
        <p14:creationId xmlns:p14="http://schemas.microsoft.com/office/powerpoint/2010/main" val="388592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Typage dynamique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&gt;&gt;&gt;a=3</a:t>
            </a:r>
          </a:p>
          <a:p>
            <a:r>
              <a:rPr lang="fr-FR" dirty="0" smtClean="0"/>
              <a:t>Python va</a:t>
            </a:r>
          </a:p>
          <a:p>
            <a:pPr lvl="1"/>
            <a:r>
              <a:rPr lang="fr-FR" dirty="0" smtClean="0"/>
              <a:t>Créer un objet représentant 3</a:t>
            </a:r>
          </a:p>
          <a:p>
            <a:pPr lvl="1"/>
            <a:r>
              <a:rPr lang="fr-FR" dirty="0" smtClean="0"/>
              <a:t>Créer une variable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fr-FR" dirty="0" smtClean="0"/>
              <a:t> si elle n’existe pas encore (une entrée dans une table)</a:t>
            </a:r>
          </a:p>
          <a:p>
            <a:pPr lvl="1"/>
            <a:r>
              <a:rPr lang="fr-FR" dirty="0" smtClean="0"/>
              <a:t>Faire pointer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fr-FR" dirty="0" smtClean="0"/>
              <a:t> vers l’objet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39566" y="4882664"/>
            <a:ext cx="95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noms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087149" y="4882664"/>
            <a:ext cx="1879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références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056851" y="4882664"/>
            <a:ext cx="117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objets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237374" y="5641731"/>
            <a:ext cx="360728" cy="46166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463716" y="5595456"/>
            <a:ext cx="360728" cy="46166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 bwMode="auto">
          <a:xfrm>
            <a:off x="4026716" y="5344329"/>
            <a:ext cx="0" cy="105647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Ellipse 12"/>
          <p:cNvSpPr/>
          <p:nvPr/>
        </p:nvSpPr>
        <p:spPr bwMode="auto">
          <a:xfrm>
            <a:off x="6216241" y="5432142"/>
            <a:ext cx="855677" cy="88084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5" name="Connecteur droit avec flèche 14"/>
          <p:cNvCxnSpPr>
            <a:stCxn id="9" idx="3"/>
            <a:endCxn id="13" idx="2"/>
          </p:cNvCxnSpPr>
          <p:nvPr/>
        </p:nvCxnSpPr>
        <p:spPr bwMode="auto">
          <a:xfrm>
            <a:off x="1598102" y="5872564"/>
            <a:ext cx="4618139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8041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9" grpId="0" animBg="1"/>
      <p:bldP spid="10" grpId="0" animBg="1"/>
      <p:bldP spid="1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Typage dynamique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type est lié à l’objet pas à la variable</a:t>
            </a:r>
          </a:p>
          <a:p>
            <a:pPr lvl="1"/>
            <a:r>
              <a:rPr lang="fr-FR" dirty="0" smtClean="0"/>
              <a:t>Une variable peut pointer vers n’importe quel type</a:t>
            </a:r>
          </a:p>
          <a:p>
            <a:pPr lvl="2"/>
            <a:r>
              <a:rPr lang="fr-FR" dirty="0" smtClean="0"/>
              <a:t>Ainsi, le type de la variable peut changer dans le temps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609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Typage dynamique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590547" cy="4525963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&gt;&gt;&gt;a=3       #c’est un entier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&gt;&gt;&gt;a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'spam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' 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#a pointe maintenant vers une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&gt;&gt;&gt;a=1.34    #a pointe maintenant vers un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float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62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 la mémoire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Chaque objet contient deux champs dans l’entête</a:t>
            </a:r>
          </a:p>
          <a:p>
            <a:pPr lvl="1"/>
            <a:r>
              <a:rPr lang="fr-FR" dirty="0" smtClean="0"/>
              <a:t>Un champ désignant le typage</a:t>
            </a:r>
          </a:p>
          <a:p>
            <a:pPr lvl="1"/>
            <a:r>
              <a:rPr lang="fr-FR" dirty="0" smtClean="0"/>
              <a:t>Un champ contenant un compteur de références</a:t>
            </a:r>
          </a:p>
          <a:p>
            <a:pPr lvl="2"/>
            <a:r>
              <a:rPr lang="fr-FR" dirty="0" smtClean="0"/>
              <a:t>Python sait réutiliser les objets </a:t>
            </a:r>
          </a:p>
          <a:p>
            <a:pPr lvl="2"/>
            <a:r>
              <a:rPr lang="fr-FR" dirty="0" smtClean="0"/>
              <a:t>Python sait libérer les objets non utilisés (</a:t>
            </a:r>
            <a:r>
              <a:rPr lang="fr-FR" dirty="0" err="1" smtClean="0"/>
              <a:t>garbage</a:t>
            </a:r>
            <a:r>
              <a:rPr lang="fr-FR" dirty="0" smtClean="0"/>
              <a:t> </a:t>
            </a:r>
            <a:r>
              <a:rPr lang="fr-FR" dirty="0" err="1" smtClean="0"/>
              <a:t>collector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492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Références partagées (aliasing)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&gt;&gt;&gt;a = 3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&gt;&gt;&gt;b = a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&gt;&gt;&gt;a = a + 2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59110" y="3557203"/>
            <a:ext cx="95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noms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206693" y="3557203"/>
            <a:ext cx="1879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références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176395" y="3557203"/>
            <a:ext cx="117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objets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356918" y="4316270"/>
            <a:ext cx="360728" cy="46166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 bwMode="auto">
          <a:xfrm>
            <a:off x="4146260" y="4018868"/>
            <a:ext cx="0" cy="19373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19" name="Groupe 18"/>
          <p:cNvGrpSpPr/>
          <p:nvPr/>
        </p:nvGrpSpPr>
        <p:grpSpPr>
          <a:xfrm>
            <a:off x="6335785" y="4106681"/>
            <a:ext cx="855677" cy="880844"/>
            <a:chOff x="6335785" y="4106681"/>
            <a:chExt cx="855677" cy="880844"/>
          </a:xfrm>
        </p:grpSpPr>
        <p:sp>
          <p:nvSpPr>
            <p:cNvPr id="11" name="ZoneTexte 10"/>
            <p:cNvSpPr txBox="1"/>
            <p:nvPr/>
          </p:nvSpPr>
          <p:spPr>
            <a:xfrm>
              <a:off x="6583260" y="4269995"/>
              <a:ext cx="360728" cy="46166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3</a:t>
              </a:r>
              <a:endParaRPr lang="fr-FR" dirty="0"/>
            </a:p>
          </p:txBody>
        </p:sp>
        <p:sp>
          <p:nvSpPr>
            <p:cNvPr id="13" name="Ellipse 12"/>
            <p:cNvSpPr/>
            <p:nvPr/>
          </p:nvSpPr>
          <p:spPr bwMode="auto">
            <a:xfrm>
              <a:off x="6335785" y="4106681"/>
              <a:ext cx="855677" cy="88084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cxnSp>
        <p:nvCxnSpPr>
          <p:cNvPr id="14" name="Connecteur droit avec flèche 13"/>
          <p:cNvCxnSpPr>
            <a:stCxn id="10" idx="3"/>
            <a:endCxn id="13" idx="2"/>
          </p:cNvCxnSpPr>
          <p:nvPr/>
        </p:nvCxnSpPr>
        <p:spPr bwMode="auto">
          <a:xfrm>
            <a:off x="1717646" y="4547103"/>
            <a:ext cx="4618139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ZoneTexte 15"/>
          <p:cNvSpPr txBox="1"/>
          <p:nvPr/>
        </p:nvSpPr>
        <p:spPr>
          <a:xfrm>
            <a:off x="1356918" y="4919284"/>
            <a:ext cx="360728" cy="46166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</a:p>
        </p:txBody>
      </p:sp>
      <p:cxnSp>
        <p:nvCxnSpPr>
          <p:cNvPr id="17" name="Connecteur droit avec flèche 16"/>
          <p:cNvCxnSpPr/>
          <p:nvPr/>
        </p:nvCxnSpPr>
        <p:spPr bwMode="auto">
          <a:xfrm flipV="1">
            <a:off x="1717646" y="4547103"/>
            <a:ext cx="4618139" cy="60301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0" name="Groupe 19"/>
          <p:cNvGrpSpPr/>
          <p:nvPr/>
        </p:nvGrpSpPr>
        <p:grpSpPr>
          <a:xfrm>
            <a:off x="6335785" y="5206313"/>
            <a:ext cx="855677" cy="880844"/>
            <a:chOff x="6335785" y="4106681"/>
            <a:chExt cx="855677" cy="880844"/>
          </a:xfrm>
        </p:grpSpPr>
        <p:sp>
          <p:nvSpPr>
            <p:cNvPr id="21" name="ZoneTexte 20"/>
            <p:cNvSpPr txBox="1"/>
            <p:nvPr/>
          </p:nvSpPr>
          <p:spPr>
            <a:xfrm>
              <a:off x="6583260" y="4269995"/>
              <a:ext cx="360728" cy="46166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/>
                <a:t>5</a:t>
              </a:r>
            </a:p>
          </p:txBody>
        </p:sp>
        <p:sp>
          <p:nvSpPr>
            <p:cNvPr id="22" name="Ellipse 21"/>
            <p:cNvSpPr/>
            <p:nvPr/>
          </p:nvSpPr>
          <p:spPr bwMode="auto">
            <a:xfrm>
              <a:off x="6335785" y="4106681"/>
              <a:ext cx="855677" cy="88084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cxnSp>
        <p:nvCxnSpPr>
          <p:cNvPr id="23" name="Connecteur droit avec flèche 22"/>
          <p:cNvCxnSpPr>
            <a:stCxn id="10" idx="3"/>
          </p:cNvCxnSpPr>
          <p:nvPr/>
        </p:nvCxnSpPr>
        <p:spPr bwMode="auto">
          <a:xfrm>
            <a:off x="1717646" y="4547103"/>
            <a:ext cx="4618138" cy="11658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4920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Références partagées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517467" cy="4525963"/>
          </a:xfrm>
        </p:spPr>
        <p:txBody>
          <a:bodyPr/>
          <a:lstStyle/>
          <a:p>
            <a:r>
              <a:rPr lang="fr-FR" dirty="0" smtClean="0"/>
              <a:t>Les entiers sont immutables</a:t>
            </a:r>
          </a:p>
          <a:p>
            <a:pPr lvl="1"/>
            <a:r>
              <a:rPr lang="fr-FR" dirty="0" smtClean="0"/>
              <a:t>Ils ne peuvent être changés</a:t>
            </a:r>
          </a:p>
          <a:p>
            <a:pPr lvl="1"/>
            <a:r>
              <a:rPr lang="fr-FR" dirty="0" smtClean="0"/>
              <a:t>Il est impossible qu’une modification sur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fr-FR" dirty="0" smtClean="0"/>
              <a:t> affecte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a</a:t>
            </a:r>
          </a:p>
          <a:p>
            <a:pPr lvl="1"/>
            <a:r>
              <a:rPr lang="fr-FR" dirty="0" smtClean="0"/>
              <a:t>Il n’y a pas d’effet de bord avec les types immutables</a:t>
            </a:r>
          </a:p>
          <a:p>
            <a:r>
              <a:rPr lang="fr-FR" dirty="0" smtClean="0"/>
              <a:t>Que se passe-t-il si l’objet est mutable ?</a:t>
            </a:r>
          </a:p>
          <a:p>
            <a:pPr lvl="1"/>
            <a:r>
              <a:rPr lang="fr-FR" dirty="0" smtClean="0"/>
              <a:t>Il peut être changé et toutes les variables pointant vers cet objet vont voir le changement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83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65408</TotalTime>
  <Words>6921</Words>
  <Application>Microsoft Office PowerPoint</Application>
  <PresentationFormat>Affichage à l'écran (4:3)</PresentationFormat>
  <Paragraphs>1179</Paragraphs>
  <Slides>111</Slides>
  <Notes>39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111</vt:i4>
      </vt:variant>
    </vt:vector>
  </HeadingPairs>
  <TitlesOfParts>
    <vt:vector size="119" baseType="lpstr">
      <vt:lpstr>Arial</vt:lpstr>
      <vt:lpstr>Calibri</vt:lpstr>
      <vt:lpstr>Comic Sans MS</vt:lpstr>
      <vt:lpstr>Courier New</vt:lpstr>
      <vt:lpstr>Lucida Calligraphy</vt:lpstr>
      <vt:lpstr>Times New Roman</vt:lpstr>
      <vt:lpstr>Wingdings</vt:lpstr>
      <vt:lpstr>modelePresentationAL</vt:lpstr>
      <vt:lpstr>Introduire en semaine 2 </vt:lpstr>
      <vt:lpstr>Types de base</vt:lpstr>
      <vt:lpstr>Types de base</vt:lpstr>
      <vt:lpstr>Nombres</vt:lpstr>
      <vt:lpstr>Nombres</vt:lpstr>
      <vt:lpstr>Nombres</vt:lpstr>
      <vt:lpstr>Nombres</vt:lpstr>
      <vt:lpstr>Nombres</vt:lpstr>
      <vt:lpstr>Nombres</vt:lpstr>
      <vt:lpstr>Booléens</vt:lpstr>
      <vt:lpstr>Problème avec les floats</vt:lpstr>
      <vt:lpstr>Problème avec les floats</vt:lpstr>
      <vt:lpstr>Problème avec les floats</vt:lpstr>
      <vt:lpstr>Problème avec les floats</vt:lpstr>
      <vt:lpstr>Types de base</vt:lpstr>
      <vt:lpstr>Les séquences</vt:lpstr>
      <vt:lpstr>Fonctions communes à toutes les séquences S</vt:lpstr>
      <vt:lpstr>Fonctions communes à toutes les séquences S</vt:lpstr>
      <vt:lpstr>Fonctions communes à toutes les séquences S</vt:lpstr>
      <vt:lpstr>Fonctions communes à toutes les séquences S</vt:lpstr>
      <vt:lpstr>Slicing</vt:lpstr>
      <vt:lpstr>Chaînes de caractères</vt:lpstr>
      <vt:lpstr>Chaînes de caractères</vt:lpstr>
      <vt:lpstr>Chaînes de caractères</vt:lpstr>
      <vt:lpstr>Chaînes de caractères</vt:lpstr>
      <vt:lpstr>Chaînes de caractères</vt:lpstr>
      <vt:lpstr>Chaînes de caractères</vt:lpstr>
      <vt:lpstr>Opérations sur les chaînes de caractères</vt:lpstr>
      <vt:lpstr>Opérations sur les chaînes de caractères</vt:lpstr>
      <vt:lpstr>Opérations sur les chaînes de caractères</vt:lpstr>
      <vt:lpstr>Formatage des chaînes de caractères</vt:lpstr>
      <vt:lpstr>Formatage des chaînes de caractères</vt:lpstr>
      <vt:lpstr>Formatage des chaînes de caractères</vt:lpstr>
      <vt:lpstr>Présentation PowerPoint</vt:lpstr>
      <vt:lpstr>Formatage des chaînes de caractères</vt:lpstr>
      <vt:lpstr>Méthodes sur les chaînes de caractères</vt:lpstr>
      <vt:lpstr>Méthodes sur les chaînes de caractères</vt:lpstr>
      <vt:lpstr>Jouons avec les codes ASCII</vt:lpstr>
      <vt:lpstr>Jouons avec les codes ASCII</vt:lpstr>
      <vt:lpstr>Jouons avec les codes ASCII</vt:lpstr>
      <vt:lpstr>Jouons avec les codes ASCII</vt:lpstr>
      <vt:lpstr>Jouons avec les codes ASCII</vt:lpstr>
      <vt:lpstr>Jouons avec les codes ASCII</vt:lpstr>
      <vt:lpstr>Codage et jeu de caractères</vt:lpstr>
      <vt:lpstr>Codage et jeu de caractères</vt:lpstr>
      <vt:lpstr>Codage et jeu de caractères</vt:lpstr>
      <vt:lpstr>Codage et jeu de caractères</vt:lpstr>
      <vt:lpstr>Unicode</vt:lpstr>
      <vt:lpstr>Unicode</vt:lpstr>
      <vt:lpstr>Unicode</vt:lpstr>
      <vt:lpstr>Unicode</vt:lpstr>
      <vt:lpstr>Unicode</vt:lpstr>
      <vt:lpstr>Les listes</vt:lpstr>
      <vt:lpstr>Les listes</vt:lpstr>
      <vt:lpstr>Modification des listes</vt:lpstr>
      <vt:lpstr>Modification des listes</vt:lpstr>
      <vt:lpstr>Méthodes sur les listes</vt:lpstr>
      <vt:lpstr>Méthodes sur les listes</vt:lpstr>
      <vt:lpstr>Méthodes sur les listes</vt:lpstr>
      <vt:lpstr>Méthodes sur les listes</vt:lpstr>
      <vt:lpstr>Les tuples</vt:lpstr>
      <vt:lpstr>Les tuples</vt:lpstr>
      <vt:lpstr>Types de base</vt:lpstr>
      <vt:lpstr>Problème avec les séquences</vt:lpstr>
      <vt:lpstr>Problème avec les séquences</vt:lpstr>
      <vt:lpstr>La solution : les tables de hash</vt:lpstr>
      <vt:lpstr>Tables de hash T</vt:lpstr>
      <vt:lpstr>Table de hash</vt:lpstr>
      <vt:lpstr>Table de hash et Python</vt:lpstr>
      <vt:lpstr>Les sets</vt:lpstr>
      <vt:lpstr>Les sets</vt:lpstr>
      <vt:lpstr>Les sets</vt:lpstr>
      <vt:lpstr>Les sets</vt:lpstr>
      <vt:lpstr>Les sets</vt:lpstr>
      <vt:lpstr>Rapide test de performance</vt:lpstr>
      <vt:lpstr>Rapide test de performance</vt:lpstr>
      <vt:lpstr>Rapide test de performance</vt:lpstr>
      <vt:lpstr>Les dictionnaires</vt:lpstr>
      <vt:lpstr>Les dictionnaires</vt:lpstr>
      <vt:lpstr>Les dictionnaires</vt:lpstr>
      <vt:lpstr>Méthodes sur les dictionnaires</vt:lpstr>
      <vt:lpstr>Méthodes sur les dictionnaires</vt:lpstr>
      <vt:lpstr>Méthodes sur les dictionnaires</vt:lpstr>
      <vt:lpstr>Exemple pour les dictionnaires</vt:lpstr>
      <vt:lpstr>Exemple pour les dictionnaires</vt:lpstr>
      <vt:lpstr>Exemple pour les dictionnaires</vt:lpstr>
      <vt:lpstr>Composition des types de base</vt:lpstr>
      <vt:lpstr>Types de base</vt:lpstr>
      <vt:lpstr>Les fichiers</vt:lpstr>
      <vt:lpstr>Les fichiers</vt:lpstr>
      <vt:lpstr>Les fichiers</vt:lpstr>
      <vt:lpstr>Fichiers spéciaux</vt:lpstr>
      <vt:lpstr>Références partagées, l’histoire complète</vt:lpstr>
      <vt:lpstr>Typage dynamique</vt:lpstr>
      <vt:lpstr>Typage dynamique</vt:lpstr>
      <vt:lpstr>Typage dynamique</vt:lpstr>
      <vt:lpstr>Gestion de la mémoire</vt:lpstr>
      <vt:lpstr>Références partagées (aliasing)</vt:lpstr>
      <vt:lpstr>Références partagées</vt:lpstr>
      <vt:lpstr>Références partagées</vt:lpstr>
      <vt:lpstr>Références partagées</vt:lpstr>
      <vt:lpstr>Références partagées</vt:lpstr>
      <vt:lpstr>Références partagées</vt:lpstr>
      <vt:lpstr>Shallow copy</vt:lpstr>
      <vt:lpstr>Shallow copy</vt:lpstr>
      <vt:lpstr>Deep copy</vt:lpstr>
      <vt:lpstr>Optimisation interne à Python</vt:lpstr>
      <vt:lpstr>Optimisation interne à Python</vt:lpstr>
      <vt:lpstr>Optimisation interne à Python</vt:lpstr>
      <vt:lpstr>Optimisation interne à Python</vt:lpstr>
      <vt:lpstr>is et ==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1737</cp:revision>
  <cp:lastPrinted>2013-12-02T15:29:04Z</cp:lastPrinted>
  <dcterms:created xsi:type="dcterms:W3CDTF">1601-01-01T00:00:00Z</dcterms:created>
  <dcterms:modified xsi:type="dcterms:W3CDTF">2014-06-25T13:51:12Z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