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handoutMasterIdLst>
    <p:handoutMasterId r:id="rId13"/>
  </p:handoutMasterIdLst>
  <p:sldIdLst>
    <p:sldId id="900" r:id="rId2"/>
    <p:sldId id="902" r:id="rId3"/>
    <p:sldId id="904" r:id="rId4"/>
    <p:sldId id="909" r:id="rId5"/>
    <p:sldId id="908" r:id="rId6"/>
    <p:sldId id="912" r:id="rId7"/>
    <p:sldId id="913" r:id="rId8"/>
    <p:sldId id="914" r:id="rId9"/>
    <p:sldId id="918" r:id="rId10"/>
    <p:sldId id="920" r:id="rId11"/>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9"/>
            <p14:sldId id="908"/>
            <p14:sldId id="912"/>
            <p14:sldId id="913"/>
            <p14:sldId id="914"/>
            <p14:sldId id="918"/>
            <p14:sldId id="9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147" autoAdjust="0"/>
  </p:normalViewPr>
  <p:slideViewPr>
    <p:cSldViewPr snapToGrid="0">
      <p:cViewPr varScale="1">
        <p:scale>
          <a:sx n="55" d="100"/>
          <a:sy n="55" d="100"/>
        </p:scale>
        <p:origin x="606" y="7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64353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syntaxe explicite.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281050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a:t>
            </a:r>
            <a:r>
              <a:rPr lang="fr-FR" baseline="0" smtClean="0"/>
              <a:t>syntaxe explicite.</a:t>
            </a:r>
            <a:endParaRPr lang="fr-F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415677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dirty="0" smtClean="0">
                <a:latin typeface="Courier New" panose="02070309020205020404" pitchFamily="49" charset="0"/>
                <a:cs typeface="Courier New" panose="02070309020205020404" pitchFamily="49" charset="0"/>
              </a:rPr>
              <a:t>g(a, b) appelle la</a:t>
            </a:r>
            <a:r>
              <a:rPr lang="fr-FR" sz="1200" baseline="0" dirty="0" smtClean="0">
                <a:latin typeface="Courier New" panose="02070309020205020404" pitchFamily="49" charset="0"/>
                <a:cs typeface="Courier New" panose="02070309020205020404" pitchFamily="49" charset="0"/>
              </a:rPr>
              <a:t> méthode __call__ de l’instance retournée par </a:t>
            </a:r>
            <a:r>
              <a:rPr lang="fr-FR" sz="1200" baseline="0" dirty="0" err="1" smtClean="0">
                <a:latin typeface="Courier New" panose="02070309020205020404" pitchFamily="49" charset="0"/>
                <a:cs typeface="Courier New" panose="02070309020205020404" pitchFamily="49" charset="0"/>
              </a:rPr>
              <a:t>NbAppel</a:t>
            </a:r>
            <a:r>
              <a:rPr lang="fr-FR" sz="1200" baseline="0" dirty="0" smtClean="0">
                <a:latin typeface="Courier New" panose="02070309020205020404" pitchFamily="49" charset="0"/>
                <a:cs typeface="Courier New" panose="02070309020205020404" pitchFamily="49" charset="0"/>
              </a:rPr>
              <a:t>(g)</a:t>
            </a:r>
            <a:endParaRPr lang="fr-FR" sz="1200" dirty="0" smtClean="0">
              <a:latin typeface="Courier New" panose="02070309020205020404" pitchFamily="49" charset="0"/>
              <a:cs typeface="Courier New" panose="02070309020205020404" pitchFamily="49" charset="0"/>
            </a:endParaRPr>
          </a:p>
          <a:p>
            <a:pPr marL="0" indent="0">
              <a:buNone/>
            </a:pPr>
            <a:endParaRPr lang="fr-FR" sz="1200" dirty="0" smtClean="0">
              <a:latin typeface="Courier New" panose="02070309020205020404" pitchFamily="49" charset="0"/>
              <a:cs typeface="Courier New" panose="02070309020205020404" pitchFamily="49" charset="0"/>
            </a:endParaRPr>
          </a:p>
          <a:p>
            <a:pPr marL="0" indent="0">
              <a:buNone/>
            </a:pP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NbAppel</a:t>
            </a:r>
            <a:endParaRPr lang="fr-FR" sz="1200" dirty="0" smtClean="0">
              <a:latin typeface="Courier New" panose="02070309020205020404" pitchFamily="49" charset="0"/>
              <a:cs typeface="Courier New" panose="02070309020205020404" pitchFamily="49" charset="0"/>
            </a:endParaRPr>
          </a:p>
          <a:p>
            <a:pPr marL="0" indent="0">
              <a:buNone/>
            </a:pPr>
            <a:r>
              <a:rPr lang="fr-FR" sz="1200" dirty="0" err="1" smtClean="0">
                <a:latin typeface="Courier New" panose="02070309020205020404" pitchFamily="49" charset="0"/>
                <a:cs typeface="Courier New" panose="02070309020205020404" pitchFamily="49" charset="0"/>
              </a:rPr>
              <a:t>def</a:t>
            </a:r>
            <a:r>
              <a:rPr lang="fr-FR" sz="1200" dirty="0" smtClean="0">
                <a:latin typeface="Courier New" panose="02070309020205020404" pitchFamily="49" charset="0"/>
                <a:cs typeface="Courier New" panose="02070309020205020404" pitchFamily="49" charset="0"/>
              </a:rPr>
              <a:t> h(a, b, c):</a:t>
            </a:r>
          </a:p>
          <a:p>
            <a:pPr marL="0" indent="0">
              <a:buNone/>
            </a:pP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print</a:t>
            </a:r>
            <a:r>
              <a:rPr lang="fr-FR" sz="1200" dirty="0" smtClean="0">
                <a:latin typeface="Courier New" panose="02070309020205020404" pitchFamily="49" charset="0"/>
                <a:cs typeface="Courier New" panose="02070309020205020404" pitchFamily="49" charset="0"/>
              </a:rPr>
              <a:t> a,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244340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4 combinaisons</a:t>
            </a:r>
            <a:r>
              <a:rPr lang="fr-FR" baseline="0" dirty="0" smtClean="0"/>
              <a:t> sont possibles.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10</a:t>
            </a:fld>
            <a:endParaRPr lang="en-US"/>
          </a:p>
        </p:txBody>
      </p:sp>
    </p:spTree>
    <p:extLst>
      <p:ext uri="{BB962C8B-B14F-4D97-AF65-F5344CB8AC3E}">
        <p14:creationId xmlns:p14="http://schemas.microsoft.com/office/powerpoint/2010/main" val="274441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25598" y="302359"/>
            <a:ext cx="11790556" cy="5632311"/>
          </a:xfrm>
          <a:prstGeom prst="rect">
            <a:avLst/>
          </a:prstGeom>
          <a:noFill/>
        </p:spPr>
        <p:txBody>
          <a:bodyPr wrap="square" rtlCol="0">
            <a:spAutoFit/>
          </a:bodyPr>
          <a:lstStyle/>
          <a:p>
            <a:pPr marL="857250" indent="-857250">
              <a:buFont typeface="Arial" panose="020B0604020202020204" pitchFamily="34" charset="0"/>
              <a:buChar char="•"/>
            </a:pPr>
            <a:r>
              <a:rPr lang="fr-FR" sz="6000" dirty="0" smtClean="0">
                <a:latin typeface="Calibri" panose="020F0502020204030204" pitchFamily="34" charset="0"/>
              </a:rPr>
              <a:t>Un décorateur est une </a:t>
            </a:r>
            <a:r>
              <a:rPr lang="fr-FR" sz="6000" dirty="0" err="1" smtClean="0">
                <a:latin typeface="Calibri" panose="020F0502020204030204" pitchFamily="34" charset="0"/>
              </a:rPr>
              <a:t>callable</a:t>
            </a:r>
            <a:r>
              <a:rPr lang="fr-FR" sz="6000" dirty="0" smtClean="0">
                <a:latin typeface="Calibri" panose="020F0502020204030204" pitchFamily="34" charset="0"/>
              </a:rPr>
              <a:t>, donc soit une fonction soit une classe</a:t>
            </a:r>
          </a:p>
          <a:p>
            <a:pPr marL="857250" indent="-857250">
              <a:buFont typeface="Arial" panose="020B0604020202020204" pitchFamily="34" charset="0"/>
              <a:buChar char="•"/>
            </a:pPr>
            <a:r>
              <a:rPr lang="fr-FR" sz="6000" dirty="0" smtClean="0">
                <a:latin typeface="Calibri" panose="020F0502020204030204" pitchFamily="34" charset="0"/>
              </a:rPr>
              <a:t>On peut décorer une fonction ou une classe</a:t>
            </a:r>
          </a:p>
          <a:p>
            <a:pPr marL="857250" indent="-857250">
              <a:buFont typeface="Arial" panose="020B0604020202020204" pitchFamily="34" charset="0"/>
              <a:buChar char="•"/>
            </a:pPr>
            <a:endParaRPr lang="fr-FR" sz="6000" i="1" dirty="0">
              <a:latin typeface="Calibri" panose="020F0502020204030204" pitchFamily="34" charset="0"/>
            </a:endParaRPr>
          </a:p>
        </p:txBody>
      </p:sp>
    </p:spTree>
    <p:extLst>
      <p:ext uri="{BB962C8B-B14F-4D97-AF65-F5344CB8AC3E}">
        <p14:creationId xmlns:p14="http://schemas.microsoft.com/office/powerpoint/2010/main" val="366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5" name="ZoneTexte 4"/>
          <p:cNvSpPr txBox="1"/>
          <p:nvPr/>
        </p:nvSpPr>
        <p:spPr>
          <a:xfrm>
            <a:off x="678180" y="4218549"/>
            <a:ext cx="7111805" cy="2308324"/>
          </a:xfrm>
          <a:prstGeom prst="rect">
            <a:avLst/>
          </a:prstGeom>
          <a:noFill/>
        </p:spPr>
        <p:txBody>
          <a:bodyPr wrap="square" rtlCol="0">
            <a:spAutoFit/>
          </a:bodyPr>
          <a:lstStyle/>
          <a:p>
            <a:r>
              <a:rPr lang="fr-FR" sz="4800" dirty="0" smtClean="0">
                <a:latin typeface="Courier New" panose="02070309020205020404" pitchFamily="49" charset="0"/>
                <a:cs typeface="Courier New" panose="02070309020205020404" pitchFamily="49" charset="0"/>
              </a:rPr>
              <a:t>f</a:t>
            </a:r>
            <a:r>
              <a:rPr lang="fr-FR" sz="4800" dirty="0" smtClean="0">
                <a:latin typeface="Calibri" panose="020F0502020204030204" pitchFamily="34" charset="0"/>
              </a:rPr>
              <a:t> n’est plus la fonction, mais l’objet retourné par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3859" y="534400"/>
            <a:ext cx="11106614" cy="4093428"/>
          </a:xfrm>
          <a:prstGeom prst="rect">
            <a:avLst/>
          </a:prstGeom>
          <a:noFill/>
        </p:spPr>
        <p:txBody>
          <a:bodyPr wrap="square" rtlCol="0">
            <a:spAutoFit/>
          </a:bodyPr>
          <a:lstStyle/>
          <a:p>
            <a:r>
              <a:rPr lang="fr-FR" sz="6000" dirty="0" smtClean="0">
                <a:latin typeface="Calibri" panose="020F0502020204030204" pitchFamily="34" charset="0"/>
              </a:rPr>
              <a:t>Qu’est-ce qu’un décorateur ?</a:t>
            </a:r>
          </a:p>
          <a:p>
            <a:endParaRPr lang="fr-FR" sz="2000" dirty="0" smtClean="0">
              <a:latin typeface="Calibri" panose="020F0502020204030204" pitchFamily="34" charset="0"/>
            </a:endParaRPr>
          </a:p>
          <a:p>
            <a:r>
              <a:rPr lang="fr-FR" sz="6000" dirty="0" smtClean="0">
                <a:latin typeface="Calibri" panose="020F0502020204030204" pitchFamily="34" charset="0"/>
              </a:rPr>
              <a:t>C’est un </a:t>
            </a:r>
            <a:r>
              <a:rPr lang="fr-FR" sz="6000" i="1" dirty="0" err="1" smtClean="0">
                <a:latin typeface="Calibri" panose="020F0502020204030204" pitchFamily="34" charset="0"/>
              </a:rPr>
              <a:t>callable</a:t>
            </a:r>
            <a:r>
              <a:rPr lang="fr-FR" sz="6000" dirty="0" smtClean="0">
                <a:latin typeface="Calibri" panose="020F0502020204030204" pitchFamily="34" charset="0"/>
              </a:rPr>
              <a:t> qui prend comme argument la fonction à décorer et retourne un </a:t>
            </a:r>
            <a:r>
              <a:rPr lang="fr-FR" sz="6000" i="1" dirty="0" err="1" smtClean="0">
                <a:latin typeface="Calibri" panose="020F0502020204030204" pitchFamily="34" charset="0"/>
              </a:rPr>
              <a:t>callable</a:t>
            </a:r>
            <a:endParaRPr lang="fr-FR" sz="6000" i="1" dirty="0">
              <a:latin typeface="Calibri" panose="020F0502020204030204" pitchFamily="34" charset="0"/>
            </a:endParaRPr>
          </a:p>
        </p:txBody>
      </p:sp>
    </p:spTree>
    <p:extLst>
      <p:ext uri="{BB962C8B-B14F-4D97-AF65-F5344CB8AC3E}">
        <p14:creationId xmlns:p14="http://schemas.microsoft.com/office/powerpoint/2010/main" val="4620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8584" y="478303"/>
            <a:ext cx="11582400" cy="5997438"/>
          </a:xfrm>
        </p:spPr>
        <p:txBody>
          <a:bodyPr/>
          <a:lstStyle/>
          <a:p>
            <a:pPr marL="0" indent="0">
              <a:buNone/>
            </a:pPr>
            <a:r>
              <a:rPr lang="fr-FR" sz="6000" dirty="0" smtClean="0">
                <a:cs typeface="Courier New" panose="02070309020205020404" pitchFamily="49" charset="0"/>
              </a:rPr>
              <a:t>Qu’est-ce qu’un </a:t>
            </a:r>
            <a:r>
              <a:rPr lang="fr-FR" sz="6000" i="1" dirty="0" err="1">
                <a:cs typeface="Courier New" panose="02070309020205020404" pitchFamily="49" charset="0"/>
              </a:rPr>
              <a:t>callable</a:t>
            </a:r>
            <a:r>
              <a:rPr lang="fr-FR" sz="6000" dirty="0">
                <a:cs typeface="Courier New" panose="02070309020205020404" pitchFamily="49" charset="0"/>
              </a:rPr>
              <a:t> ?</a:t>
            </a:r>
          </a:p>
          <a:p>
            <a:pPr marL="0" indent="0">
              <a:buNone/>
            </a:pPr>
            <a:endParaRPr lang="fr-FR" sz="2000" dirty="0" smtClean="0">
              <a:cs typeface="Courier New" panose="02070309020205020404" pitchFamily="49" charset="0"/>
            </a:endParaRPr>
          </a:p>
          <a:p>
            <a:pPr marL="0" indent="0">
              <a:buNone/>
            </a:pPr>
            <a:r>
              <a:rPr lang="fr-FR" sz="6000" dirty="0" smtClean="0">
                <a:cs typeface="Courier New" panose="02070309020205020404" pitchFamily="49" charset="0"/>
              </a:rPr>
              <a:t>C’est </a:t>
            </a:r>
            <a:r>
              <a:rPr lang="fr-FR" sz="6000" dirty="0">
                <a:cs typeface="Courier New" panose="02070309020205020404" pitchFamily="49" charset="0"/>
              </a:rPr>
              <a:t>un objet </a:t>
            </a:r>
            <a:r>
              <a:rPr lang="fr-FR" sz="6000" dirty="0">
                <a:latin typeface="Courier New" panose="02070309020205020404" pitchFamily="49" charset="0"/>
                <a:cs typeface="Courier New" panose="02070309020205020404" pitchFamily="49" charset="0"/>
              </a:rPr>
              <a:t>O</a:t>
            </a:r>
            <a:r>
              <a:rPr lang="fr-FR" sz="6000" dirty="0">
                <a:cs typeface="Courier New" panose="02070309020205020404" pitchFamily="49" charset="0"/>
              </a:rPr>
              <a:t> que l’on peut appeler avec </a:t>
            </a:r>
            <a:r>
              <a:rPr lang="fr-FR" sz="6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5400" dirty="0" smtClean="0">
                <a:cs typeface="Courier New" panose="02070309020205020404" pitchFamily="49" charset="0"/>
              </a:rPr>
              <a:t>Fonction </a:t>
            </a:r>
            <a:endParaRPr lang="fr-FR" sz="5400" dirty="0" smtClean="0">
              <a:cs typeface="Courier New" panose="02070309020205020404" pitchFamily="49" charset="0"/>
            </a:endParaRPr>
          </a:p>
          <a:p>
            <a:pPr lvl="1">
              <a:buFont typeface="Arial" panose="020B0604020202020204" pitchFamily="34" charset="0"/>
              <a:buChar char="•"/>
            </a:pPr>
            <a:r>
              <a:rPr lang="fr-FR" sz="5400" dirty="0">
                <a:cs typeface="Courier New" panose="02070309020205020404" pitchFamily="49" charset="0"/>
              </a:rPr>
              <a:t>I</a:t>
            </a:r>
            <a:r>
              <a:rPr lang="fr-FR" sz="5400" dirty="0" smtClean="0">
                <a:cs typeface="Courier New" panose="02070309020205020404" pitchFamily="49" charset="0"/>
              </a:rPr>
              <a:t>nstance d’une </a:t>
            </a:r>
            <a:r>
              <a:rPr lang="fr-FR" sz="5400" dirty="0" smtClean="0">
                <a:cs typeface="Courier New" panose="02070309020205020404" pitchFamily="49" charset="0"/>
              </a:rPr>
              <a:t>classe </a:t>
            </a:r>
            <a:r>
              <a:rPr lang="fr-FR" sz="5400" dirty="0">
                <a:cs typeface="Courier New" panose="02070309020205020404" pitchFamily="49" charset="0"/>
              </a:rPr>
              <a:t>qui </a:t>
            </a:r>
            <a:r>
              <a:rPr lang="fr-FR" sz="5400" dirty="0" smtClean="0">
                <a:cs typeface="Courier New" panose="02070309020205020404" pitchFamily="49" charset="0"/>
              </a:rPr>
              <a:t/>
            </a:r>
            <a:br>
              <a:rPr lang="fr-FR" sz="5400" dirty="0" smtClean="0">
                <a:cs typeface="Courier New" panose="02070309020205020404" pitchFamily="49" charset="0"/>
              </a:rPr>
            </a:br>
            <a:r>
              <a:rPr lang="fr-FR" sz="5400" dirty="0" smtClean="0">
                <a:cs typeface="Courier New" panose="02070309020205020404" pitchFamily="49" charset="0"/>
              </a:rPr>
              <a:t>implémente </a:t>
            </a:r>
            <a:r>
              <a:rPr lang="fr-FR" sz="5400" dirty="0">
                <a:latin typeface="Courier New" panose="02070309020205020404" pitchFamily="49" charset="0"/>
                <a:cs typeface="Courier New" panose="02070309020205020404" pitchFamily="49" charset="0"/>
              </a:rPr>
              <a:t>__call__</a:t>
            </a: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077" y="196948"/>
            <a:ext cx="11383108" cy="5577524"/>
          </a:xfrm>
        </p:spPr>
        <p:txBody>
          <a:bodyPr/>
          <a:lstStyle/>
          <a:p>
            <a:pPr marL="0" indent="0">
              <a:buNone/>
            </a:pPr>
            <a:r>
              <a:rPr lang="fr-FR" sz="4800" dirty="0" smtClean="0">
                <a:latin typeface="Courier New" panose="02070309020205020404" pitchFamily="49" charset="0"/>
                <a:cs typeface="Courier New" panose="02070309020205020404" pitchFamily="49" charset="0"/>
              </a:rPr>
              <a:t>@</a:t>
            </a:r>
            <a:r>
              <a:rPr lang="fr-FR" sz="4800" dirty="0" err="1" smtClean="0">
                <a:latin typeface="Courier New" panose="02070309020205020404" pitchFamily="49" charset="0"/>
                <a:cs typeface="Courier New" panose="02070309020205020404" pitchFamily="49" charset="0"/>
              </a:rPr>
              <a:t>decorateur</a:t>
            </a:r>
            <a:endParaRPr lang="fr-FR" sz="4800" dirty="0" smtClean="0">
              <a:latin typeface="Courier New" panose="02070309020205020404" pitchFamily="49" charset="0"/>
              <a:cs typeface="Courier New" panose="02070309020205020404" pitchFamily="49" charset="0"/>
            </a:endParaRPr>
          </a:p>
          <a:p>
            <a:pPr marL="0" indent="0">
              <a:buNone/>
            </a:pPr>
            <a:r>
              <a:rPr lang="fr-FR" sz="4800" dirty="0" err="1" smtClean="0">
                <a:latin typeface="Courier New" panose="02070309020205020404" pitchFamily="49" charset="0"/>
                <a:cs typeface="Courier New" panose="02070309020205020404" pitchFamily="49" charset="0"/>
              </a:rPr>
              <a:t>def</a:t>
            </a:r>
            <a:r>
              <a:rPr lang="fr-FR" sz="4800" dirty="0" smtClean="0">
                <a:latin typeface="Courier New" panose="02070309020205020404" pitchFamily="49" charset="0"/>
                <a:cs typeface="Courier New" panose="02070309020205020404" pitchFamily="49" charset="0"/>
              </a:rPr>
              <a:t> f(a, b):</a:t>
            </a:r>
          </a:p>
          <a:p>
            <a:pPr marL="0" indent="0">
              <a:buNone/>
            </a:pPr>
            <a:r>
              <a:rPr lang="fr-FR" sz="4800" dirty="0" smtClean="0">
                <a:latin typeface="Courier New" panose="02070309020205020404" pitchFamily="49" charset="0"/>
                <a:cs typeface="Courier New" panose="02070309020205020404" pitchFamily="49" charset="0"/>
              </a:rPr>
              <a:t>    </a:t>
            </a:r>
            <a:r>
              <a:rPr lang="fr-FR" sz="4800" dirty="0" err="1" smtClean="0">
                <a:latin typeface="Courier New" panose="02070309020205020404" pitchFamily="49" charset="0"/>
                <a:cs typeface="Courier New" panose="02070309020205020404" pitchFamily="49" charset="0"/>
              </a:rPr>
              <a:t>pass</a:t>
            </a:r>
            <a:endParaRPr lang="fr-FR" sz="4800" dirty="0" smtClean="0">
              <a:latin typeface="Courier New" panose="02070309020205020404" pitchFamily="49" charset="0"/>
              <a:cs typeface="Courier New" panose="02070309020205020404" pitchFamily="49" charset="0"/>
            </a:endParaRPr>
          </a:p>
          <a:p>
            <a:pPr marL="0" indent="0">
              <a:buNone/>
            </a:pPr>
            <a:endParaRPr lang="fr-FR" sz="1400" dirty="0" smtClean="0">
              <a:latin typeface="Courier New" panose="02070309020205020404" pitchFamily="49" charset="0"/>
              <a:cs typeface="Courier New" panose="02070309020205020404" pitchFamily="49" charset="0"/>
            </a:endParaRPr>
          </a:p>
          <a:p>
            <a:pPr>
              <a:buFont typeface="Arial" panose="020B0604020202020204" pitchFamily="34" charset="0"/>
              <a:buChar char="•"/>
            </a:pP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r>
              <a:rPr lang="fr-FR" sz="4800" dirty="0" smtClean="0">
                <a:latin typeface="Courier New" panose="02070309020205020404" pitchFamily="49" charset="0"/>
                <a:cs typeface="Courier New" panose="02070309020205020404" pitchFamily="49" charset="0"/>
              </a:rPr>
              <a:t>) </a:t>
            </a:r>
            <a:r>
              <a:rPr lang="fr-FR" sz="4800" dirty="0" smtClean="0">
                <a:cs typeface="Courier New" panose="02070309020205020404" pitchFamily="49" charset="0"/>
              </a:rPr>
              <a:t>retourne un </a:t>
            </a:r>
            <a:r>
              <a:rPr lang="fr-FR" sz="4800" dirty="0" err="1" smtClean="0">
                <a:cs typeface="Courier New" panose="02070309020205020404" pitchFamily="49" charset="0"/>
              </a:rPr>
              <a:t>callable</a:t>
            </a:r>
            <a:r>
              <a:rPr lang="fr-FR" sz="4800" dirty="0" smtClean="0">
                <a:latin typeface="Courier New" panose="02070309020205020404" pitchFamily="49" charset="0"/>
                <a:cs typeface="Courier New" panose="02070309020205020404" pitchFamily="49" charset="0"/>
              </a:rPr>
              <a:t> O</a:t>
            </a:r>
          </a:p>
          <a:p>
            <a:pPr>
              <a:buFont typeface="Arial" panose="020B0604020202020204" pitchFamily="34" charset="0"/>
              <a:buChar char="•"/>
            </a:pPr>
            <a:r>
              <a:rPr lang="fr-FR" sz="4800" dirty="0" smtClean="0">
                <a:latin typeface="Courier New" panose="02070309020205020404" pitchFamily="49" charset="0"/>
                <a:cs typeface="Courier New" panose="02070309020205020404" pitchFamily="49" charset="0"/>
              </a:rPr>
              <a:t>f(a, b) </a:t>
            </a:r>
            <a:r>
              <a:rPr lang="fr-FR" sz="4800" dirty="0" smtClean="0">
                <a:cs typeface="Courier New" panose="02070309020205020404" pitchFamily="49" charset="0"/>
              </a:rPr>
              <a:t>appelle en réalité </a:t>
            </a:r>
            <a:r>
              <a:rPr lang="fr-FR" sz="4800" dirty="0" smtClean="0">
                <a:latin typeface="Courier New" panose="02070309020205020404" pitchFamily="49" charset="0"/>
                <a:cs typeface="Courier New" panose="02070309020205020404" pitchFamily="49" charset="0"/>
              </a:rPr>
              <a:t>O(a, b)</a:t>
            </a:r>
          </a:p>
          <a:p>
            <a:pPr marL="0" indent="0">
              <a:buNone/>
            </a:pPr>
            <a:endParaRPr lang="fr-FR" sz="4800" dirty="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946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428892"/>
            <a:ext cx="11106614" cy="4093428"/>
          </a:xfrm>
          <a:prstGeom prst="rect">
            <a:avLst/>
          </a:prstGeom>
          <a:noFill/>
        </p:spPr>
        <p:txBody>
          <a:bodyPr wrap="square" rtlCol="0">
            <a:spAutoFit/>
          </a:bodyPr>
          <a:lstStyle/>
          <a:p>
            <a:r>
              <a:rPr lang="fr-FR" sz="6000" dirty="0" smtClean="0">
                <a:latin typeface="Calibri" panose="020F0502020204030204" pitchFamily="34" charset="0"/>
              </a:rPr>
              <a:t>À quoi sert un décorateur ?</a:t>
            </a:r>
          </a:p>
          <a:p>
            <a:endParaRPr lang="fr-FR" sz="2000" i="1" dirty="0">
              <a:latin typeface="Calibri" panose="020F0502020204030204" pitchFamily="34" charset="0"/>
            </a:endParaRPr>
          </a:p>
          <a:p>
            <a:r>
              <a:rPr lang="fr-FR" sz="6000" dirty="0" smtClean="0">
                <a:latin typeface="Calibri" panose="020F0502020204030204" pitchFamily="34" charset="0"/>
              </a:rPr>
              <a:t>À ajouter une couche de logique à une fonction avec une syntaxe explicite </a:t>
            </a:r>
            <a:r>
              <a:rPr lang="fr-FR" sz="6000" dirty="0" smtClean="0">
                <a:latin typeface="Courier New" panose="02070309020205020404" pitchFamily="49" charset="0"/>
                <a:cs typeface="Courier New" panose="02070309020205020404" pitchFamily="49" charset="0"/>
              </a:rPr>
              <a:t>@</a:t>
            </a:r>
            <a:r>
              <a:rPr lang="fr-FR" sz="6000" dirty="0" err="1" smtClean="0">
                <a:latin typeface="Courier New" panose="02070309020205020404" pitchFamily="49" charset="0"/>
                <a:cs typeface="Courier New" panose="02070309020205020404" pitchFamily="49" charset="0"/>
              </a:rPr>
              <a:t>decorateur</a:t>
            </a:r>
            <a:endParaRPr lang="fr-FR" sz="6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780585"/>
            <a:ext cx="11106614" cy="2862322"/>
          </a:xfrm>
          <a:prstGeom prst="rect">
            <a:avLst/>
          </a:prstGeom>
          <a:noFill/>
        </p:spPr>
        <p:txBody>
          <a:bodyPr wrap="square" rtlCol="0">
            <a:spAutoFit/>
          </a:bodyPr>
          <a:lstStyle/>
          <a:p>
            <a:r>
              <a:rPr lang="fr-FR" sz="6000" dirty="0" smtClean="0">
                <a:latin typeface="Calibri" panose="020F0502020204030204" pitchFamily="34" charset="0"/>
              </a:rPr>
              <a:t>Comment implémenter un décorateur ?</a:t>
            </a:r>
          </a:p>
          <a:p>
            <a:endParaRPr lang="fr-FR" sz="6000" i="1" dirty="0">
              <a:latin typeface="Calibri" panose="020F0502020204030204" pitchFamily="34" charset="0"/>
            </a:endParaRPr>
          </a:p>
        </p:txBody>
      </p:sp>
    </p:spTree>
    <p:extLst>
      <p:ext uri="{BB962C8B-B14F-4D97-AF65-F5344CB8AC3E}">
        <p14:creationId xmlns:p14="http://schemas.microsoft.com/office/powerpoint/2010/main" val="377620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6568" y="336884"/>
            <a:ext cx="12192000" cy="5577524"/>
          </a:xfrm>
        </p:spPr>
        <p:txBody>
          <a:bodyPr/>
          <a:lstStyle/>
          <a:p>
            <a:pPr marL="0" indent="0">
              <a:buNone/>
            </a:pPr>
            <a:r>
              <a:rPr lang="fr-FR" sz="2400" dirty="0">
                <a:latin typeface="Courier New" panose="02070309020205020404" pitchFamily="49" charset="0"/>
                <a:cs typeface="Courier New" panose="02070309020205020404" pitchFamily="49" charset="0"/>
              </a:rPr>
              <a:t>class </a:t>
            </a:r>
            <a:r>
              <a:rPr lang="fr-FR" sz="2400" dirty="0" err="1">
                <a:latin typeface="Courier New" panose="02070309020205020404" pitchFamily="49" charset="0"/>
                <a:cs typeface="Courier New" panose="02070309020205020404" pitchFamily="49" charset="0"/>
              </a:rPr>
              <a:t>NbAppel</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a:t>
            </a:r>
            <a:r>
              <a:rPr lang="fr-FR" sz="2400" dirty="0" err="1">
                <a:latin typeface="Courier New" panose="02070309020205020404" pitchFamily="49" charset="0"/>
                <a:cs typeface="Courier New" panose="02070309020205020404" pitchFamily="49" charset="0"/>
              </a:rPr>
              <a:t>init</a:t>
            </a:r>
            <a:r>
              <a:rPr lang="fr-FR" sz="2400" dirty="0">
                <a:latin typeface="Courier New" panose="02070309020205020404" pitchFamily="49" charset="0"/>
                <a:cs typeface="Courier New" panose="02070309020205020404" pitchFamily="49" charset="0"/>
              </a:rPr>
              <a:t>__(self,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0</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 =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__call__(self, *</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+ 1</a:t>
            </a:r>
          </a:p>
          <a:p>
            <a:pPr marL="0" indent="0">
              <a:buNone/>
            </a:pPr>
            <a:r>
              <a:rPr lang="fr-FR" sz="2400" dirty="0">
                <a:latin typeface="Courier New" panose="02070309020205020404" pitchFamily="49" charset="0"/>
                <a:cs typeface="Courier New" panose="02070309020205020404" pitchFamily="49" charset="0"/>
              </a:rPr>
              <a:t>        s = </a:t>
            </a:r>
            <a:r>
              <a:rPr lang="fr-FR" sz="2400" dirty="0" smtClean="0">
                <a:latin typeface="Courier New" panose="02070309020205020404" pitchFamily="49" charset="0"/>
                <a:cs typeface="Courier New" panose="02070309020205020404" pitchFamily="49" charset="0"/>
              </a:rPr>
              <a:t>'{} : {} </a:t>
            </a:r>
            <a:r>
              <a:rPr lang="fr-FR" sz="2400" dirty="0" err="1" smtClean="0">
                <a:latin typeface="Courier New" panose="02070309020205020404" pitchFamily="49" charset="0"/>
                <a:cs typeface="Courier New" panose="02070309020205020404" pitchFamily="49" charset="0"/>
              </a:rPr>
              <a:t>appels'.format</a:t>
            </a:r>
            <a:r>
              <a:rPr lang="fr-FR" sz="2400" dirty="0" smtClean="0">
                <a:latin typeface="Courier New" panose="02070309020205020404" pitchFamily="49" charset="0"/>
                <a:cs typeface="Courier New" panose="02070309020205020404" pitchFamily="49" charset="0"/>
              </a:rPr>
              <a:t>(</a:t>
            </a:r>
            <a:r>
              <a:rPr lang="fr-FR" sz="2400" dirty="0">
                <a:latin typeface="Courier New" panose="02070309020205020404" pitchFamily="49" charset="0"/>
                <a:cs typeface="Courier New" panose="02070309020205020404" pitchFamily="49" charset="0"/>
              </a:rPr>
              <a:t>self.f.__</a:t>
            </a:r>
            <a:r>
              <a:rPr lang="fr-FR" sz="2400" dirty="0" err="1">
                <a:latin typeface="Courier New" panose="02070309020205020404" pitchFamily="49" charset="0"/>
                <a:cs typeface="Courier New" panose="02070309020205020404" pitchFamily="49" charset="0"/>
              </a:rPr>
              <a:t>name</a:t>
            </a:r>
            <a:r>
              <a:rPr lang="fr-FR" sz="2400" dirty="0" smtClean="0">
                <a:latin typeface="Courier New" panose="02070309020205020404" pitchFamily="49" charset="0"/>
                <a:cs typeface="Courier New" panose="02070309020205020404" pitchFamily="49" charset="0"/>
              </a:rPr>
              <a:t>__, </a:t>
            </a:r>
            <a:r>
              <a:rPr lang="fr-FR" sz="2400" dirty="0" err="1" smtClean="0">
                <a:latin typeface="Courier New" panose="02070309020205020404" pitchFamily="49" charset="0"/>
                <a:cs typeface="Courier New" panose="02070309020205020404" pitchFamily="49" charset="0"/>
              </a:rPr>
              <a:t>self.appel</a:t>
            </a:r>
            <a:r>
              <a:rPr lang="fr-FR" sz="2400" dirty="0" smtClean="0">
                <a:latin typeface="Courier New" panose="02070309020205020404" pitchFamily="49" charset="0"/>
                <a:cs typeface="Courier New" panose="02070309020205020404" pitchFamily="49" charset="0"/>
              </a:rPr>
              <a:t>)</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s</a:t>
            </a:r>
          </a:p>
          <a:p>
            <a:pPr marL="0" indent="0">
              <a:buNone/>
            </a:pPr>
            <a:r>
              <a:rPr lang="fr-FR" sz="2400" dirty="0">
                <a:latin typeface="Courier New" panose="02070309020205020404" pitchFamily="49" charset="0"/>
                <a:cs typeface="Courier New" panose="02070309020205020404" pitchFamily="49" charset="0"/>
              </a:rPr>
              <a:t>        return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NbAppel</a:t>
            </a:r>
            <a:endParaRPr lang="fr-FR" sz="2400" dirty="0">
              <a:latin typeface="Courier New" panose="02070309020205020404" pitchFamily="49" charset="0"/>
              <a:cs typeface="Courier New" panose="02070309020205020404" pitchFamily="49" charset="0"/>
            </a:endParaRPr>
          </a:p>
          <a:p>
            <a:pPr marL="0" indent="0">
              <a:buNone/>
            </a:pP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f(a</a:t>
            </a:r>
            <a:r>
              <a:rPr lang="fr-FR" sz="2400" dirty="0">
                <a:latin typeface="Courier New" panose="02070309020205020404" pitchFamily="49" charset="0"/>
                <a:cs typeface="Courier New" panose="02070309020205020404" pitchFamily="49" charset="0"/>
              </a:rPr>
              <a:t>, b):</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a, </a:t>
            </a:r>
            <a:r>
              <a:rPr lang="fr-FR" sz="2400" dirty="0" smtClean="0">
                <a:latin typeface="Courier New" panose="02070309020205020404" pitchFamily="49" charset="0"/>
                <a:cs typeface="Courier New" panose="02070309020205020404" pitchFamily="49" charset="0"/>
              </a:rPr>
              <a:t>b</a:t>
            </a:r>
            <a:endParaRPr lang="fr-FR" sz="2400" dirty="0">
              <a:latin typeface="Courier New" panose="02070309020205020404" pitchFamily="49" charset="0"/>
              <a:cs typeface="Courier New" panose="02070309020205020404" pitchFamily="49" charset="0"/>
            </a:endParaRPr>
          </a:p>
        </p:txBody>
      </p:sp>
      <p:grpSp>
        <p:nvGrpSpPr>
          <p:cNvPr id="6" name="Groupe 5"/>
          <p:cNvGrpSpPr/>
          <p:nvPr/>
        </p:nvGrpSpPr>
        <p:grpSpPr>
          <a:xfrm>
            <a:off x="2759628" y="4854754"/>
            <a:ext cx="7639783" cy="1405367"/>
            <a:chOff x="3350602" y="4854756"/>
            <a:chExt cx="7639783" cy="1405367"/>
          </a:xfrm>
        </p:grpSpPr>
        <p:sp>
          <p:nvSpPr>
            <p:cNvPr id="2" name="ZoneTexte 1"/>
            <p:cNvSpPr txBox="1"/>
            <p:nvPr/>
          </p:nvSpPr>
          <p:spPr>
            <a:xfrm>
              <a:off x="5890847" y="4854756"/>
              <a:ext cx="5099538" cy="1200329"/>
            </a:xfrm>
            <a:prstGeom prst="rect">
              <a:avLst/>
            </a:prstGeom>
            <a:noFill/>
          </p:spPr>
          <p:txBody>
            <a:bodyPr wrap="square" rtlCol="0">
              <a:spAutoFit/>
            </a:bodyPr>
            <a:lstStyle/>
            <a:p>
              <a:pPr marL="0" indent="0">
                <a:buNone/>
              </a:pPr>
              <a:r>
                <a:rPr lang="fr-FR" dirty="0" err="1" smtClean="0">
                  <a:latin typeface="Courier New" panose="02070309020205020404" pitchFamily="49" charset="0"/>
                  <a:cs typeface="Courier New" panose="02070309020205020404" pitchFamily="49" charset="0"/>
                </a:rPr>
                <a:t>def</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b):</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 a, </a:t>
              </a:r>
              <a:r>
                <a:rPr lang="fr-FR" dirty="0" smtClean="0">
                  <a:latin typeface="Courier New" panose="02070309020205020404" pitchFamily="49" charset="0"/>
                  <a:cs typeface="Courier New" panose="02070309020205020404" pitchFamily="49" charset="0"/>
                </a:rPr>
                <a:t>b</a:t>
              </a:r>
            </a:p>
            <a:p>
              <a:pPr marL="0" indent="0">
                <a:buNone/>
              </a:pP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NbAppel</a:t>
              </a:r>
              <a:r>
                <a:rPr lang="fr-FR" dirty="0" smtClean="0">
                  <a:latin typeface="Courier New" panose="02070309020205020404" pitchFamily="49" charset="0"/>
                  <a:cs typeface="Courier New" panose="02070309020205020404" pitchFamily="49" charset="0"/>
                </a:rPr>
                <a:t>(f)</a:t>
              </a:r>
              <a:endParaRPr lang="fr-FR" dirty="0">
                <a:latin typeface="Courier New" panose="02070309020205020404" pitchFamily="49" charset="0"/>
                <a:cs typeface="Courier New" panose="02070309020205020404" pitchFamily="49" charset="0"/>
              </a:endParaRPr>
            </a:p>
          </p:txBody>
        </p:sp>
        <p:sp>
          <p:nvSpPr>
            <p:cNvPr id="4" name="Accolade fermante 3"/>
            <p:cNvSpPr/>
            <p:nvPr/>
          </p:nvSpPr>
          <p:spPr bwMode="auto">
            <a:xfrm>
              <a:off x="3350602" y="4854756"/>
              <a:ext cx="412506" cy="1405367"/>
            </a:xfrm>
            <a:prstGeom prst="rightBrace">
              <a:avLst/>
            </a:prstGeom>
            <a:noFill/>
            <a:ln w="38100" cap="flat" cmpd="sng" algn="ctr">
              <a:solidFill>
                <a:schemeClr val="tx1"/>
              </a:solidFill>
              <a:prstDash val="solid"/>
              <a:round/>
              <a:headEnd type="none" w="med" len="med"/>
              <a:tailEnd type="none" w="lg" len="lg"/>
            </a:ln>
            <a:effectLst/>
          </p:spPr>
          <p:txBody>
            <a:bodyPr rtlCol="0" anchor="ctr"/>
            <a:lstStyle/>
            <a:p>
              <a:pPr algn="ctr"/>
              <a:endParaRPr lang="fr-FR"/>
            </a:p>
          </p:txBody>
        </p:sp>
        <p:sp>
          <p:nvSpPr>
            <p:cNvPr id="5" name="Double flèche horizontale 4"/>
            <p:cNvSpPr/>
            <p:nvPr/>
          </p:nvSpPr>
          <p:spPr bwMode="auto">
            <a:xfrm>
              <a:off x="4131652" y="5257356"/>
              <a:ext cx="1390650" cy="600165"/>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grpSp>
      <p:grpSp>
        <p:nvGrpSpPr>
          <p:cNvPr id="10" name="Groupe 9"/>
          <p:cNvGrpSpPr/>
          <p:nvPr/>
        </p:nvGrpSpPr>
        <p:grpSpPr>
          <a:xfrm>
            <a:off x="5306776" y="196207"/>
            <a:ext cx="6885223" cy="5858878"/>
            <a:chOff x="5890847" y="196207"/>
            <a:chExt cx="6885223" cy="5858878"/>
          </a:xfrm>
        </p:grpSpPr>
        <p:sp>
          <p:nvSpPr>
            <p:cNvPr id="7" name="Rectangle 6"/>
            <p:cNvSpPr/>
            <p:nvPr/>
          </p:nvSpPr>
          <p:spPr bwMode="auto">
            <a:xfrm>
              <a:off x="5890847" y="5557438"/>
              <a:ext cx="2757853" cy="497647"/>
            </a:xfrm>
            <a:prstGeom prst="rect">
              <a:avLst/>
            </a:prstGeom>
            <a:noFill/>
            <a:ln w="5715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8" name="Forme libre 7"/>
            <p:cNvSpPr/>
            <p:nvPr/>
          </p:nvSpPr>
          <p:spPr bwMode="auto">
            <a:xfrm>
              <a:off x="6830986" y="1181100"/>
              <a:ext cx="1036664" cy="4381500"/>
            </a:xfrm>
            <a:custGeom>
              <a:avLst/>
              <a:gdLst>
                <a:gd name="connsiteX0" fmla="*/ 388964 w 1036664"/>
                <a:gd name="connsiteY0" fmla="*/ 4381500 h 4381500"/>
                <a:gd name="connsiteX1" fmla="*/ 27014 w 1036664"/>
                <a:gd name="connsiteY1" fmla="*/ 1276350 h 4381500"/>
                <a:gd name="connsiteX2" fmla="*/ 1036664 w 1036664"/>
                <a:gd name="connsiteY2" fmla="*/ 0 h 4381500"/>
              </a:gdLst>
              <a:ahLst/>
              <a:cxnLst>
                <a:cxn ang="0">
                  <a:pos x="connsiteX0" y="connsiteY0"/>
                </a:cxn>
                <a:cxn ang="0">
                  <a:pos x="connsiteX1" y="connsiteY1"/>
                </a:cxn>
                <a:cxn ang="0">
                  <a:pos x="connsiteX2" y="connsiteY2"/>
                </a:cxn>
              </a:cxnLst>
              <a:rect l="l" t="t" r="r" b="b"/>
              <a:pathLst>
                <a:path w="1036664" h="4381500">
                  <a:moveTo>
                    <a:pt x="388964" y="4381500"/>
                  </a:moveTo>
                  <a:cubicBezTo>
                    <a:pt x="154014" y="3194050"/>
                    <a:pt x="-80936" y="2006600"/>
                    <a:pt x="27014" y="1276350"/>
                  </a:cubicBezTo>
                  <a:cubicBezTo>
                    <a:pt x="134964" y="546100"/>
                    <a:pt x="585814" y="273050"/>
                    <a:pt x="1036664"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9" name="ZoneTexte 8"/>
            <p:cNvSpPr txBox="1"/>
            <p:nvPr/>
          </p:nvSpPr>
          <p:spPr>
            <a:xfrm>
              <a:off x="7585091" y="196207"/>
              <a:ext cx="5190979" cy="2554545"/>
            </a:xfrm>
            <a:prstGeom prst="rect">
              <a:avLst/>
            </a:prstGeom>
            <a:noFill/>
          </p:spPr>
          <p:txBody>
            <a:bodyPr wrap="square" rtlCol="0">
              <a:spAutoFit/>
            </a:bodyPr>
            <a:lstStyle/>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alibri" panose="020F0502020204030204" pitchFamily="34" charset="0"/>
                </a:rPr>
                <a:t> </a:t>
              </a:r>
              <a:r>
                <a:rPr lang="fr-FR" sz="3200" dirty="0" smtClean="0">
                  <a:latin typeface="Calibri" panose="020F0502020204030204" pitchFamily="34" charset="0"/>
                </a:rPr>
                <a:t>n’est plus une fonction, mais une instance de </a:t>
              </a:r>
              <a:r>
                <a:rPr lang="fr-FR" sz="3200" dirty="0" err="1" smtClean="0">
                  <a:latin typeface="Courier New" panose="02070309020205020404" pitchFamily="49" charset="0"/>
                  <a:cs typeface="Courier New" panose="02070309020205020404" pitchFamily="49" charset="0"/>
                </a:rPr>
                <a:t>NbAppel</a:t>
              </a:r>
              <a:endParaRPr lang="fr-FR" sz="32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ourier New" panose="02070309020205020404" pitchFamily="49" charset="0"/>
                  <a:cs typeface="Courier New" panose="02070309020205020404" pitchFamily="49" charset="0"/>
                </a:rPr>
                <a:t>(a</a:t>
              </a:r>
              <a:r>
                <a:rPr lang="fr-FR" sz="3200" dirty="0" smtClean="0">
                  <a:latin typeface="Courier New" panose="02070309020205020404" pitchFamily="49" charset="0"/>
                  <a:cs typeface="Courier New" panose="02070309020205020404" pitchFamily="49" charset="0"/>
                </a:rPr>
                <a:t>, b) </a:t>
              </a:r>
              <a:r>
                <a:rPr lang="fr-FR" sz="3200" dirty="0" smtClean="0">
                  <a:latin typeface="Calibri" panose="020F0502020204030204" pitchFamily="34" charset="0"/>
                  <a:cs typeface="Courier New" panose="02070309020205020404" pitchFamily="49" charset="0"/>
                </a:rPr>
                <a:t>appelle </a:t>
              </a:r>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cs typeface="Courier New" panose="02070309020205020404" pitchFamily="49" charset="0"/>
                </a:rPr>
                <a:t>sur l’instance</a:t>
              </a:r>
              <a:endParaRPr lang="fr-FR" sz="3200" dirty="0">
                <a:latin typeface="Courier New" panose="02070309020205020404" pitchFamily="49" charset="0"/>
                <a:cs typeface="Courier New" panose="02070309020205020404" pitchFamily="49" charset="0"/>
              </a:endParaRPr>
            </a:p>
          </p:txBody>
        </p:sp>
      </p:grpSp>
      <p:grpSp>
        <p:nvGrpSpPr>
          <p:cNvPr id="14" name="Groupe 13"/>
          <p:cNvGrpSpPr/>
          <p:nvPr/>
        </p:nvGrpSpPr>
        <p:grpSpPr>
          <a:xfrm>
            <a:off x="1485900" y="308310"/>
            <a:ext cx="10777348" cy="4035090"/>
            <a:chOff x="1485900" y="308310"/>
            <a:chExt cx="10777348" cy="4035090"/>
          </a:xfrm>
        </p:grpSpPr>
        <p:sp>
          <p:nvSpPr>
            <p:cNvPr id="11" name="Rectangle 10"/>
            <p:cNvSpPr/>
            <p:nvPr/>
          </p:nvSpPr>
          <p:spPr bwMode="auto">
            <a:xfrm>
              <a:off x="1485900" y="3886200"/>
              <a:ext cx="4036402" cy="457200"/>
            </a:xfrm>
            <a:prstGeom prst="rect">
              <a:avLst/>
            </a:pr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2" name="Forme libre 11"/>
            <p:cNvSpPr/>
            <p:nvPr/>
          </p:nvSpPr>
          <p:spPr bwMode="auto">
            <a:xfrm>
              <a:off x="5543550" y="1409700"/>
              <a:ext cx="2514600" cy="2705100"/>
            </a:xfrm>
            <a:custGeom>
              <a:avLst/>
              <a:gdLst>
                <a:gd name="connsiteX0" fmla="*/ 0 w 3429000"/>
                <a:gd name="connsiteY0" fmla="*/ 611778 h 802278"/>
                <a:gd name="connsiteX1" fmla="*/ 1352550 w 3429000"/>
                <a:gd name="connsiteY1" fmla="*/ 2178 h 802278"/>
                <a:gd name="connsiteX2" fmla="*/ 3429000 w 3429000"/>
                <a:gd name="connsiteY2" fmla="*/ 802278 h 802278"/>
                <a:gd name="connsiteX0" fmla="*/ 0 w 2514600"/>
                <a:gd name="connsiteY0" fmla="*/ 2753216 h 2753216"/>
                <a:gd name="connsiteX1" fmla="*/ 1352550 w 2514600"/>
                <a:gd name="connsiteY1" fmla="*/ 2143616 h 2753216"/>
                <a:gd name="connsiteX2" fmla="*/ 2514600 w 2514600"/>
                <a:gd name="connsiteY2" fmla="*/ 48116 h 2753216"/>
                <a:gd name="connsiteX0" fmla="*/ 0 w 2514600"/>
                <a:gd name="connsiteY0" fmla="*/ 2705100 h 2705100"/>
                <a:gd name="connsiteX1" fmla="*/ 1352550 w 2514600"/>
                <a:gd name="connsiteY1" fmla="*/ 2095500 h 2705100"/>
                <a:gd name="connsiteX2" fmla="*/ 2514600 w 2514600"/>
                <a:gd name="connsiteY2" fmla="*/ 0 h 2705100"/>
                <a:gd name="connsiteX0" fmla="*/ 0 w 2514600"/>
                <a:gd name="connsiteY0" fmla="*/ 2705100 h 2705100"/>
                <a:gd name="connsiteX1" fmla="*/ 1352550 w 2514600"/>
                <a:gd name="connsiteY1" fmla="*/ 2095500 h 2705100"/>
                <a:gd name="connsiteX2" fmla="*/ 2514600 w 2514600"/>
                <a:gd name="connsiteY2" fmla="*/ 0 h 2705100"/>
              </a:gdLst>
              <a:ahLst/>
              <a:cxnLst>
                <a:cxn ang="0">
                  <a:pos x="connsiteX0" y="connsiteY0"/>
                </a:cxn>
                <a:cxn ang="0">
                  <a:pos x="connsiteX1" y="connsiteY1"/>
                </a:cxn>
                <a:cxn ang="0">
                  <a:pos x="connsiteX2" y="connsiteY2"/>
                </a:cxn>
              </a:cxnLst>
              <a:rect l="l" t="t" r="r" b="b"/>
              <a:pathLst>
                <a:path w="2514600" h="2705100">
                  <a:moveTo>
                    <a:pt x="0" y="2705100"/>
                  </a:moveTo>
                  <a:cubicBezTo>
                    <a:pt x="390525" y="2384425"/>
                    <a:pt x="933450" y="2546350"/>
                    <a:pt x="1352550" y="2095500"/>
                  </a:cubicBezTo>
                  <a:cubicBezTo>
                    <a:pt x="1771650" y="1644650"/>
                    <a:pt x="2066925" y="358775"/>
                    <a:pt x="2514600"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3" name="ZoneTexte 12"/>
            <p:cNvSpPr txBox="1"/>
            <p:nvPr/>
          </p:nvSpPr>
          <p:spPr>
            <a:xfrm>
              <a:off x="8008192" y="308310"/>
              <a:ext cx="4255056" cy="2062103"/>
            </a:xfrm>
            <a:prstGeom prst="rect">
              <a:avLst/>
            </a:prstGeom>
            <a:noFill/>
          </p:spPr>
          <p:txBody>
            <a:bodyPr wrap="square" rtlCol="0">
              <a:spAutoFit/>
            </a:bodyPr>
            <a:lstStyle/>
            <a:p>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rPr>
                <a:t>retourne </a:t>
              </a:r>
              <a:r>
                <a:rPr lang="fr-FR" sz="3200" dirty="0" smtClean="0">
                  <a:latin typeface="Calibri" panose="020F0502020204030204" pitchFamily="34" charset="0"/>
                </a:rPr>
                <a:t>la valeur de retour de l’appel de la </a:t>
              </a:r>
              <a:r>
                <a:rPr lang="fr-FR" sz="3200" dirty="0" smtClean="0">
                  <a:latin typeface="Calibri" panose="020F0502020204030204" pitchFamily="34" charset="0"/>
                </a:rPr>
                <a:t>fonction </a:t>
              </a:r>
              <a:r>
                <a:rPr lang="fr-FR" sz="3200" dirty="0" smtClean="0">
                  <a:latin typeface="Calibri" panose="020F0502020204030204" pitchFamily="34" charset="0"/>
                </a:rPr>
                <a:t>originale </a:t>
              </a:r>
              <a:r>
                <a:rPr lang="fr-FR" sz="3200" dirty="0" smtClean="0">
                  <a:latin typeface="Courier New" panose="02070309020205020404" pitchFamily="49" charset="0"/>
                  <a:cs typeface="Courier New" panose="02070309020205020404" pitchFamily="49" charset="0"/>
                </a:rPr>
                <a:t>f</a:t>
              </a:r>
              <a:endParaRPr lang="fr-FR" sz="32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84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19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3002"/>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2301"/>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4502"/>
                            </p:stCondLst>
                            <p:childTnLst>
                              <p:par>
                                <p:cTn id="25" presetID="1" presetClass="entr" presetSubtype="0" fill="hold" nodeType="afterEffect">
                                  <p:stCondLst>
                                    <p:cond delay="0"/>
                                  </p:stCondLst>
                                  <p:iterate type="lt">
                                    <p:tmAbs val="100"/>
                                  </p:iterate>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9403"/>
                            </p:stCondLst>
                            <p:childTnLst>
                              <p:par>
                                <p:cTn id="28" presetID="1" presetClass="entr" presetSubtype="0" fill="hold" nodeType="afterEffect">
                                  <p:stCondLst>
                                    <p:cond delay="0"/>
                                  </p:stCondLst>
                                  <p:iterate type="lt">
                                    <p:tmAbs val="100"/>
                                  </p:iterate>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par>
                          <p:cTn id="30" fill="hold">
                            <p:stCondLst>
                              <p:cond delay="9904"/>
                            </p:stCondLst>
                            <p:childTnLst>
                              <p:par>
                                <p:cTn id="31" presetID="1" presetClass="entr" presetSubtype="0" fill="hold" nodeType="afterEffect">
                                  <p:stCondLst>
                                    <p:cond delay="0"/>
                                  </p:stCondLst>
                                  <p:iterate type="lt">
                                    <p:tmAbs val="100"/>
                                  </p:iterate>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100"/>
                                  </p:iterate>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par>
                          <p:cTn id="37" fill="hold">
                            <p:stCondLst>
                              <p:cond delay="701"/>
                            </p:stCondLst>
                            <p:childTnLst>
                              <p:par>
                                <p:cTn id="38" presetID="1" presetClass="entr" presetSubtype="0" fill="hold" nodeType="afterEffect">
                                  <p:stCondLst>
                                    <p:cond delay="0"/>
                                  </p:stCondLst>
                                  <p:iterate type="lt">
                                    <p:tmAbs val="100"/>
                                  </p:iterate>
                                  <p:childTnLst>
                                    <p:set>
                                      <p:cBhvr>
                                        <p:cTn id="39" dur="1" fill="hold">
                                          <p:stCondLst>
                                            <p:cond delay="0"/>
                                          </p:stCondLst>
                                        </p:cTn>
                                        <p:tgtEl>
                                          <p:spTgt spid="3">
                                            <p:txEl>
                                              <p:pRg st="11" end="11"/>
                                            </p:txEl>
                                          </p:spTgt>
                                        </p:tgtEl>
                                        <p:attrNameLst>
                                          <p:attrName>style.visibility</p:attrName>
                                        </p:attrNameLst>
                                      </p:cBhvr>
                                      <p:to>
                                        <p:strVal val="visible"/>
                                      </p:to>
                                    </p:set>
                                  </p:childTnLst>
                                </p:cTn>
                              </p:par>
                            </p:childTnLst>
                          </p:cTn>
                        </p:par>
                        <p:par>
                          <p:cTn id="40" fill="hold">
                            <p:stCondLst>
                              <p:cond delay="1602"/>
                            </p:stCondLst>
                            <p:childTnLst>
                              <p:par>
                                <p:cTn id="41" presetID="1" presetClass="entr" presetSubtype="0" fill="hold" nodeType="afterEffect">
                                  <p:stCondLst>
                                    <p:cond delay="0"/>
                                  </p:stCondLst>
                                  <p:iterate type="lt">
                                    <p:tmAbs val="100"/>
                                  </p:iterate>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72036</TotalTime>
  <Words>707</Words>
  <Application>Microsoft Office PowerPoint</Application>
  <PresentationFormat>Grand écran</PresentationFormat>
  <Paragraphs>103</Paragraphs>
  <Slides>10</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1947</cp:revision>
  <cp:lastPrinted>2013-12-02T15:29:04Z</cp:lastPrinted>
  <dcterms:created xsi:type="dcterms:W3CDTF">1601-01-01T00:00:00Z</dcterms:created>
  <dcterms:modified xsi:type="dcterms:W3CDTF">2014-09-08T21:02:57Z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