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900" r:id="rId2"/>
    <p:sldId id="902" r:id="rId3"/>
    <p:sldId id="904" r:id="rId4"/>
    <p:sldId id="908" r:id="rId5"/>
    <p:sldId id="907" r:id="rId6"/>
    <p:sldId id="906" r:id="rId7"/>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00"/>
            <p14:sldId id="902"/>
            <p14:sldId id="904"/>
            <p14:sldId id="908"/>
            <p14:sldId id="907"/>
            <p14:sldId id="9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4147" autoAdjust="0"/>
  </p:normalViewPr>
  <p:slideViewPr>
    <p:cSldViewPr snapToGrid="0">
      <p:cViewPr varScale="1">
        <p:scale>
          <a:sx n="55" d="100"/>
          <a:sy n="55" d="100"/>
        </p:scale>
        <p:origin x="1134" y="72"/>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On ne donne</a:t>
            </a:r>
            <a:r>
              <a:rPr lang="fr-FR" baseline="0" dirty="0" smtClean="0"/>
              <a:t> ici que deux exemples courant d’implémentation, mais on peut imaginer autre chose, comme une fonction qui retourne une classe </a:t>
            </a:r>
            <a:r>
              <a:rPr lang="fr-FR" baseline="0" dirty="0" err="1" smtClean="0"/>
              <a:t>callable</a:t>
            </a:r>
            <a:r>
              <a:rPr lang="fr-FR" baseline="0" dirty="0" smtClean="0"/>
              <a:t>.</a:t>
            </a: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Si le décorateur est une fonction,</a:t>
            </a:r>
            <a:r>
              <a:rPr lang="fr-FR" baseline="0" dirty="0" smtClean="0"/>
              <a:t> il prend un fonction en argument et retourne une fonction qui prend (a, b) comme arguments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Si le décorateur est une classe, il prend la fonction dans son </a:t>
            </a:r>
            <a:r>
              <a:rPr lang="fr-FR" baseline="0" dirty="0" err="1" smtClean="0"/>
              <a:t>contructeur</a:t>
            </a:r>
            <a:r>
              <a:rPr lang="fr-FR" baseline="0" dirty="0" smtClean="0"/>
              <a:t> et l’instance retournée appelle __call__(self, a, b)</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32006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Si le décorateur est une fonction,</a:t>
            </a:r>
            <a:r>
              <a:rPr lang="fr-FR" baseline="0" dirty="0" smtClean="0"/>
              <a:t> il prend un fonction en argument et retourne une fonction qui prend (a, b) comme arguments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Si le décorateur est une classe, il prend la fonction dans son </a:t>
            </a:r>
            <a:r>
              <a:rPr lang="fr-FR" baseline="0" dirty="0" err="1" smtClean="0"/>
              <a:t>contructeur</a:t>
            </a:r>
            <a:r>
              <a:rPr lang="fr-FR" baseline="0" dirty="0" smtClean="0"/>
              <a:t> et l’instance retournée appelle __call__(self, a, b)</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417699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f =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100"/>
                                  </p:iterate>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1001"/>
                            </p:stCondLst>
                            <p:childTnLst>
                              <p:par>
                                <p:cTn id="26" presetID="1" presetClass="entr" presetSubtype="0" fill="hold" nodeType="after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h</a:t>
            </a:r>
            <a:r>
              <a:rPr lang="en-US" sz="3600" dirty="0">
                <a:latin typeface="Courier New" panose="02070309020205020404" pitchFamily="49" charset="0"/>
                <a:cs typeface="Courier New" panose="02070309020205020404" pitchFamily="49" charset="0"/>
              </a:rPr>
              <a:t>(self):</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endParaRPr lang="en-US" sz="3600" dirty="0">
              <a:solidFill>
                <a:srgbClr val="FFC000"/>
              </a:solidFill>
              <a:latin typeface="Courier New" panose="02070309020205020404" pitchFamily="49" charset="0"/>
              <a:cs typeface="Courier New" panose="02070309020205020404" pitchFamily="49" charset="0"/>
            </a:endParaRPr>
          </a:p>
        </p:txBody>
      </p:sp>
      <p:sp>
        <p:nvSpPr>
          <p:cNvPr id="2" name="Rectangle 1"/>
          <p:cNvSpPr/>
          <p:nvPr/>
        </p:nvSpPr>
        <p:spPr bwMode="auto">
          <a:xfrm>
            <a:off x="1371600" y="1005840"/>
            <a:ext cx="3825240" cy="685800"/>
          </a:xfrm>
          <a:prstGeom prst="rect">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4" name="Rectangle 3"/>
          <p:cNvSpPr/>
          <p:nvPr/>
        </p:nvSpPr>
        <p:spPr bwMode="auto">
          <a:xfrm>
            <a:off x="1371600" y="2985225"/>
            <a:ext cx="3825240" cy="685800"/>
          </a:xfrm>
          <a:prstGeom prst="rect">
            <a:avLst/>
          </a:prstGeom>
          <a:noFill/>
          <a:ln w="38100" cap="flat" cmpd="sng" algn="ctr">
            <a:solidFill>
              <a:srgbClr val="FF0000"/>
            </a:solidFill>
            <a:prstDash val="solid"/>
            <a:round/>
            <a:headEnd type="none" w="med" len="med"/>
            <a:tailEnd type="triangle" w="lg" len="lg"/>
          </a:ln>
          <a:effectLst/>
        </p:spPr>
        <p:txBody>
          <a:bodyPr rtlCol="0" anchor="ctr"/>
          <a:lstStyle/>
          <a:p>
            <a:pPr algn="ctr"/>
            <a:endParaRPr lang="fr-F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0"/>
                                  </p:iterate>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1"/>
                            </p:stCondLst>
                            <p:childTnLst>
                              <p:par>
                                <p:cTn id="34" presetID="1" presetClass="entr" presetSubtype="0" fill="hold" nodeType="afterEffect">
                                  <p:stCondLst>
                                    <p:cond delay="0"/>
                                  </p:stCondLst>
                                  <p:iterate type="lt">
                                    <p:tmAbs val="100"/>
                                  </p:iterate>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0972800" cy="5577524"/>
          </a:xfrm>
        </p:spPr>
        <p:txBody>
          <a:bodyPr/>
          <a:lstStyle/>
          <a:p>
            <a:pPr marL="0" indent="0">
              <a:buNone/>
            </a:pPr>
            <a:r>
              <a:rPr lang="fr-FR" sz="3600" dirty="0" smtClean="0">
                <a:latin typeface="Courier New" panose="02070309020205020404" pitchFamily="49" charset="0"/>
                <a:cs typeface="Courier New" panose="02070309020205020404" pitchFamily="49" charset="0"/>
              </a:rPr>
              <a:t>@</a:t>
            </a:r>
            <a:r>
              <a:rPr lang="fr-FR" sz="3600" dirty="0" err="1" smtClean="0">
                <a:latin typeface="Courier New" panose="02070309020205020404" pitchFamily="49" charset="0"/>
                <a:cs typeface="Courier New" panose="02070309020205020404" pitchFamily="49" charset="0"/>
              </a:rPr>
              <a:t>decorateur</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a:p>
            <a:pPr marL="0" indent="0">
              <a:buNone/>
            </a:pPr>
            <a:r>
              <a:rPr lang="fr-FR" sz="3600" dirty="0" smtClean="0">
                <a:cs typeface="Courier New" panose="02070309020205020404" pitchFamily="49" charset="0"/>
              </a:rPr>
              <a:t>C’est équivalent à </a:t>
            </a:r>
          </a:p>
          <a:p>
            <a:pPr marL="0" indent="0">
              <a:buNone/>
            </a:pPr>
            <a:endParaRPr lang="fr-FR" sz="3600" dirty="0" smtClean="0">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 = </a:t>
            </a: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0826044" cy="5997438"/>
          </a:xfrm>
        </p:spPr>
        <p:txBody>
          <a:bodyPr/>
          <a:lstStyle/>
          <a:p>
            <a:pPr marL="0" indent="0">
              <a:buNone/>
            </a:pPr>
            <a:r>
              <a:rPr lang="fr-FR" sz="4400" dirty="0" smtClean="0">
                <a:cs typeface="Courier New" panose="02070309020205020404" pitchFamily="49" charset="0"/>
              </a:rPr>
              <a:t>Qu’est-ce qu’</a:t>
            </a:r>
            <a:r>
              <a:rPr lang="fr-FR" sz="4400" dirty="0" smtClean="0">
                <a:cs typeface="Courier New" panose="02070309020205020404" pitchFamily="49" charset="0"/>
              </a:rPr>
              <a:t>un </a:t>
            </a:r>
            <a:r>
              <a:rPr lang="fr-FR" sz="4400" i="1" dirty="0" err="1">
                <a:cs typeface="Courier New" panose="02070309020205020404" pitchFamily="49" charset="0"/>
              </a:rPr>
              <a:t>callable</a:t>
            </a:r>
            <a:r>
              <a:rPr lang="fr-FR" sz="4400" dirty="0">
                <a:cs typeface="Courier New" panose="02070309020205020404" pitchFamily="49" charset="0"/>
              </a:rPr>
              <a:t> ?</a:t>
            </a:r>
          </a:p>
          <a:p>
            <a:pPr marL="0" indent="0">
              <a:buNone/>
            </a:pPr>
            <a:r>
              <a:rPr lang="fr-FR" sz="4000" dirty="0">
                <a:cs typeface="Courier New" panose="02070309020205020404" pitchFamily="49" charset="0"/>
              </a:rPr>
              <a:t>C’est un objet </a:t>
            </a:r>
            <a:r>
              <a:rPr lang="fr-FR" sz="4000" dirty="0">
                <a:latin typeface="Courier New" panose="02070309020205020404" pitchFamily="49" charset="0"/>
                <a:cs typeface="Courier New" panose="02070309020205020404" pitchFamily="49" charset="0"/>
              </a:rPr>
              <a:t>O</a:t>
            </a:r>
            <a:r>
              <a:rPr lang="fr-FR" sz="4000" dirty="0">
                <a:cs typeface="Courier New" panose="02070309020205020404" pitchFamily="49" charset="0"/>
              </a:rPr>
              <a:t> que l’on peut appeler avec </a:t>
            </a:r>
            <a:r>
              <a:rPr lang="fr-FR" sz="4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3600" dirty="0" smtClean="0">
                <a:cs typeface="Courier New" panose="02070309020205020404" pitchFamily="49" charset="0"/>
              </a:rPr>
              <a:t>fonction </a:t>
            </a:r>
            <a:r>
              <a:rPr lang="fr-FR" sz="3600" dirty="0">
                <a:cs typeface="Courier New" panose="02070309020205020404" pitchFamily="49" charset="0"/>
              </a:rPr>
              <a:t>ou </a:t>
            </a:r>
            <a:r>
              <a:rPr lang="fr-FR" sz="3600" dirty="0" smtClean="0">
                <a:cs typeface="Courier New" panose="02070309020205020404" pitchFamily="49" charset="0"/>
              </a:rPr>
              <a:t>classe </a:t>
            </a:r>
            <a:r>
              <a:rPr lang="fr-FR" sz="3600" dirty="0">
                <a:cs typeface="Courier New" panose="02070309020205020404" pitchFamily="49" charset="0"/>
              </a:rPr>
              <a:t>qui implémente </a:t>
            </a:r>
            <a:r>
              <a:rPr lang="fr-FR" sz="3600" dirty="0">
                <a:latin typeface="Courier New" panose="02070309020205020404" pitchFamily="49" charset="0"/>
                <a:cs typeface="Courier New" panose="02070309020205020404" pitchFamily="49" charset="0"/>
              </a:rPr>
              <a:t>__call__</a:t>
            </a:r>
            <a:endParaRPr lang="fr-FR" dirty="0">
              <a:latin typeface="Courier New" panose="02070309020205020404" pitchFamily="49" charset="0"/>
              <a:cs typeface="Courier New" panose="02070309020205020404" pitchFamily="49" charset="0"/>
            </a:endParaRPr>
          </a:p>
          <a:p>
            <a:pPr marL="0" indent="0">
              <a:buNone/>
            </a:pPr>
            <a:r>
              <a:rPr lang="fr-FR" sz="4400" dirty="0" smtClean="0">
                <a:cs typeface="Courier New" panose="02070309020205020404" pitchFamily="49" charset="0"/>
              </a:rPr>
              <a:t>Qu’est-ce qu’un </a:t>
            </a:r>
            <a:r>
              <a:rPr lang="fr-FR" sz="4400" dirty="0" smtClean="0">
                <a:cs typeface="Courier New" panose="02070309020205020404" pitchFamily="49" charset="0"/>
              </a:rPr>
              <a:t>décorateur ?</a:t>
            </a:r>
          </a:p>
          <a:p>
            <a:pPr marL="0" indent="0">
              <a:buNone/>
            </a:pPr>
            <a:r>
              <a:rPr lang="fr-FR" sz="4000" dirty="0" smtClean="0">
                <a:latin typeface="Courier New" panose="02070309020205020404" pitchFamily="49" charset="0"/>
                <a:cs typeface="Courier New" panose="02070309020205020404" pitchFamily="49" charset="0"/>
              </a:rPr>
              <a:t>f(a, b) &lt;=&gt; </a:t>
            </a:r>
            <a:endParaRPr lang="fr-FR" sz="4000" dirty="0">
              <a:latin typeface="Courier New" panose="02070309020205020404" pitchFamily="49" charset="0"/>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
        <p:nvSpPr>
          <p:cNvPr id="5" name="Accolade fermante 4"/>
          <p:cNvSpPr/>
          <p:nvPr/>
        </p:nvSpPr>
        <p:spPr bwMode="auto">
          <a:xfrm rot="5400000">
            <a:off x="2392601" y="3112156"/>
            <a:ext cx="521910" cy="3850849"/>
          </a:xfrm>
          <a:prstGeom prst="rightBrace">
            <a:avLst/>
          </a:prstGeom>
          <a:noFill/>
          <a:ln w="38100" cap="flat" cmpd="sng" algn="ctr">
            <a:solidFill>
              <a:srgbClr val="FF0000"/>
            </a:solidFill>
            <a:prstDash val="solid"/>
            <a:round/>
            <a:headEnd type="none" w="med" len="med"/>
            <a:tailEnd type="none" w="lg" len="lg"/>
          </a:ln>
          <a:effectLst/>
        </p:spPr>
        <p:txBody>
          <a:bodyPr rtlCol="0" anchor="ctr"/>
          <a:lstStyle/>
          <a:p>
            <a:pPr algn="ctr"/>
            <a:endParaRPr lang="fr-FR">
              <a:solidFill>
                <a:srgbClr val="FF0000"/>
              </a:solidFill>
            </a:endParaRPr>
          </a:p>
        </p:txBody>
      </p:sp>
      <p:sp>
        <p:nvSpPr>
          <p:cNvPr id="6" name="ZoneTexte 5"/>
          <p:cNvSpPr txBox="1"/>
          <p:nvPr/>
        </p:nvSpPr>
        <p:spPr>
          <a:xfrm>
            <a:off x="2653556" y="6012488"/>
            <a:ext cx="3443781" cy="707886"/>
          </a:xfrm>
          <a:prstGeom prst="rect">
            <a:avLst/>
          </a:prstGeom>
          <a:noFill/>
        </p:spPr>
        <p:txBody>
          <a:bodyPr wrap="square" rtlCol="0">
            <a:spAutoFit/>
          </a:bodyPr>
          <a:lstStyle/>
          <a:p>
            <a:r>
              <a:rPr lang="fr-FR" sz="4000" dirty="0" smtClean="0">
                <a:solidFill>
                  <a:srgbClr val="FF0000"/>
                </a:solidFill>
                <a:latin typeface="Courier New" panose="02070309020205020404" pitchFamily="49" charset="0"/>
                <a:cs typeface="Courier New" panose="02070309020205020404" pitchFamily="49" charset="0"/>
              </a:rPr>
              <a:t>O</a:t>
            </a:r>
            <a:r>
              <a:rPr lang="fr-FR" sz="4000" dirty="0" smtClean="0">
                <a:solidFill>
                  <a:srgbClr val="00B050"/>
                </a:solidFill>
                <a:latin typeface="Courier New" panose="02070309020205020404" pitchFamily="49" charset="0"/>
                <a:cs typeface="Courier New" panose="02070309020205020404" pitchFamily="49" charset="0"/>
              </a:rPr>
              <a:t>(a, b)</a:t>
            </a:r>
            <a:endParaRPr lang="fr-FR" sz="4000" dirty="0">
              <a:solidFill>
                <a:srgbClr val="00B050"/>
              </a:solidFill>
              <a:latin typeface="Courier New" panose="02070309020205020404" pitchFamily="49" charset="0"/>
              <a:cs typeface="Courier New" panose="02070309020205020404" pitchFamily="49" charset="0"/>
            </a:endParaRPr>
          </a:p>
        </p:txBody>
      </p:sp>
      <p:sp>
        <p:nvSpPr>
          <p:cNvPr id="7" name="Accolade fermante 6"/>
          <p:cNvSpPr/>
          <p:nvPr/>
        </p:nvSpPr>
        <p:spPr bwMode="auto">
          <a:xfrm rot="5400000">
            <a:off x="5336180" y="4296643"/>
            <a:ext cx="521910" cy="1485825"/>
          </a:xfrm>
          <a:prstGeom prst="rightBrace">
            <a:avLst/>
          </a:prstGeom>
          <a:noFill/>
          <a:ln w="38100" cap="flat" cmpd="sng" algn="ctr">
            <a:solidFill>
              <a:srgbClr val="00B050"/>
            </a:solidFill>
            <a:prstDash val="solid"/>
            <a:round/>
            <a:headEnd type="none" w="med" len="med"/>
            <a:tailEnd type="none" w="lg" len="lg"/>
          </a:ln>
          <a:effectLst/>
        </p:spPr>
        <p:txBody>
          <a:bodyPr rtlCol="0" anchor="ctr"/>
          <a:lstStyle/>
          <a:p>
            <a:pPr algn="ctr"/>
            <a:endParaRPr lang="fr-FR"/>
          </a:p>
        </p:txBody>
      </p:sp>
      <p:cxnSp>
        <p:nvCxnSpPr>
          <p:cNvPr id="9" name="Connecteur droit avec flèche 8"/>
          <p:cNvCxnSpPr/>
          <p:nvPr/>
        </p:nvCxnSpPr>
        <p:spPr bwMode="auto">
          <a:xfrm>
            <a:off x="2750181" y="5422710"/>
            <a:ext cx="124178" cy="722489"/>
          </a:xfrm>
          <a:prstGeom prst="straightConnector1">
            <a:avLst/>
          </a:prstGeom>
          <a:noFill/>
          <a:ln w="38100" cap="flat" cmpd="sng" algn="ctr">
            <a:solidFill>
              <a:schemeClr val="tx1"/>
            </a:solidFill>
            <a:prstDash val="solid"/>
            <a:round/>
            <a:headEnd type="none" w="med" len="med"/>
            <a:tailEnd type="triangle" w="lg" len="lg"/>
          </a:ln>
          <a:effectLst/>
        </p:spPr>
      </p:cxnSp>
      <p:cxnSp>
        <p:nvCxnSpPr>
          <p:cNvPr id="12" name="Connecteur droit avec flèche 11"/>
          <p:cNvCxnSpPr/>
          <p:nvPr/>
        </p:nvCxnSpPr>
        <p:spPr bwMode="auto">
          <a:xfrm flipH="1">
            <a:off x="4116137" y="5329543"/>
            <a:ext cx="1343378" cy="815656"/>
          </a:xfrm>
          <a:prstGeom prst="straightConnector1">
            <a:avLst/>
          </a:prstGeom>
          <a:noFill/>
          <a:ln w="38100" cap="flat" cmpd="sng" algn="ctr">
            <a:solidFill>
              <a:schemeClr val="tx1"/>
            </a:solidFill>
            <a:prstDash val="solid"/>
            <a:round/>
            <a:headEnd type="none" w="med" len="med"/>
            <a:tailEnd type="triangle" w="lg" len="lg"/>
          </a:ln>
          <a:effectLst/>
        </p:spPr>
      </p:cxnSp>
      <p:sp>
        <p:nvSpPr>
          <p:cNvPr id="17" name="ZoneTexte 16"/>
          <p:cNvSpPr txBox="1"/>
          <p:nvPr/>
        </p:nvSpPr>
        <p:spPr>
          <a:xfrm>
            <a:off x="609600" y="4164293"/>
            <a:ext cx="6170714" cy="707886"/>
          </a:xfrm>
          <a:prstGeom prst="rect">
            <a:avLst/>
          </a:prstGeom>
          <a:noFill/>
        </p:spPr>
        <p:txBody>
          <a:bodyPr wrap="square" rtlCol="0">
            <a:spAutoFit/>
          </a:bodyPr>
          <a:lstStyle/>
          <a:p>
            <a:pPr marL="0" indent="0">
              <a:buNone/>
            </a:pPr>
            <a:r>
              <a:rPr lang="fr-FR" sz="4000" dirty="0" err="1">
                <a:latin typeface="Courier New" panose="02070309020205020404" pitchFamily="49" charset="0"/>
                <a:cs typeface="Courier New" panose="02070309020205020404" pitchFamily="49" charset="0"/>
              </a:rPr>
              <a:t>decorateur</a:t>
            </a:r>
            <a:r>
              <a:rPr lang="fr-FR" sz="4000" dirty="0">
                <a:latin typeface="Courier New" panose="02070309020205020404" pitchFamily="49" charset="0"/>
                <a:cs typeface="Courier New" panose="02070309020205020404" pitchFamily="49" charset="0"/>
              </a:rPr>
              <a:t>(f)(a, b)</a:t>
            </a: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11582400" cy="3733799"/>
          </a:xfrm>
        </p:spPr>
        <p:txBody>
          <a:bodyPr/>
          <a:lstStyle/>
          <a:p>
            <a:pPr marL="0" indent="0">
              <a:buNone/>
            </a:pPr>
            <a:r>
              <a:rPr lang="fr-FR" sz="4400" dirty="0" smtClean="0">
                <a:cs typeface="Courier New" panose="02070309020205020404" pitchFamily="49" charset="0"/>
              </a:rPr>
              <a:t>Comment implémenter un décorateur ? </a:t>
            </a:r>
          </a:p>
          <a:p>
            <a:pPr marL="0" indent="0">
              <a:buNone/>
            </a:pPr>
            <a:r>
              <a:rPr lang="fr-FR" sz="3600" dirty="0" smtClean="0">
                <a:cs typeface="Courier New" panose="02070309020205020404" pitchFamily="49" charset="0"/>
              </a:rPr>
              <a:t>Soit une fonction </a:t>
            </a:r>
            <a:r>
              <a:rPr lang="fr-FR" sz="3600" dirty="0" err="1" smtClean="0">
                <a:latin typeface="Courier New" panose="02070309020205020404" pitchFamily="49" charset="0"/>
                <a:cs typeface="Courier New" panose="02070309020205020404" pitchFamily="49" charset="0"/>
              </a:rPr>
              <a:t>decorateur</a:t>
            </a:r>
            <a:r>
              <a:rPr lang="fr-FR" sz="3600" dirty="0" smtClean="0">
                <a:cs typeface="Courier New" panose="02070309020205020404" pitchFamily="49" charset="0"/>
              </a:rPr>
              <a:t> qui prend comme argument une fonction et retourne une fonction</a:t>
            </a:r>
          </a:p>
          <a:p>
            <a:pPr marL="0" indent="0">
              <a:buNone/>
            </a:pPr>
            <a:r>
              <a:rPr lang="fr-FR" sz="3600" dirty="0" smtClean="0">
                <a:cs typeface="Courier New" panose="02070309020205020404" pitchFamily="49" charset="0"/>
              </a:rPr>
              <a:t>Soit </a:t>
            </a:r>
            <a:r>
              <a:rPr lang="fr-FR" sz="3600" dirty="0">
                <a:cs typeface="Courier New" panose="02070309020205020404" pitchFamily="49" charset="0"/>
              </a:rPr>
              <a:t>u</a:t>
            </a:r>
            <a:r>
              <a:rPr lang="fr-FR" sz="3600" dirty="0" smtClean="0">
                <a:cs typeface="Courier New" panose="02070309020205020404" pitchFamily="49" charset="0"/>
              </a:rPr>
              <a:t>ne classe </a:t>
            </a:r>
            <a:r>
              <a:rPr lang="fr-FR" sz="3600" dirty="0" err="1" smtClean="0">
                <a:latin typeface="Courier New" panose="02070309020205020404" pitchFamily="49" charset="0"/>
                <a:cs typeface="Courier New" panose="02070309020205020404" pitchFamily="49" charset="0"/>
              </a:rPr>
              <a:t>decorateur</a:t>
            </a:r>
            <a:r>
              <a:rPr lang="fr-FR" sz="3600" dirty="0" smtClean="0">
                <a:cs typeface="Courier New" panose="02070309020205020404" pitchFamily="49" charset="0"/>
              </a:rPr>
              <a:t> qui implémente les méthodes </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__</a:t>
            </a:r>
            <a:r>
              <a:rPr lang="fr-FR" sz="3200" dirty="0" err="1" smtClean="0">
                <a:latin typeface="Courier New" panose="02070309020205020404" pitchFamily="49" charset="0"/>
                <a:cs typeface="Courier New" panose="02070309020205020404" pitchFamily="49" charset="0"/>
              </a:rPr>
              <a:t>init</a:t>
            </a:r>
            <a:r>
              <a:rPr lang="fr-FR" sz="3200" dirty="0" smtClean="0">
                <a:latin typeface="Courier New" panose="02070309020205020404" pitchFamily="49" charset="0"/>
                <a:cs typeface="Courier New" panose="02070309020205020404" pitchFamily="49" charset="0"/>
              </a:rPr>
              <a:t>__() </a:t>
            </a:r>
            <a:r>
              <a:rPr lang="fr-FR" sz="3200" dirty="0" smtClean="0">
                <a:cs typeface="Courier New" panose="02070309020205020404" pitchFamily="49" charset="0"/>
              </a:rPr>
              <a:t>qui reçoit la fonction</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__call__() </a:t>
            </a:r>
            <a:r>
              <a:rPr lang="fr-FR" sz="3200" dirty="0" smtClean="0">
                <a:cs typeface="Courier New" panose="02070309020205020404" pitchFamily="49" charset="0"/>
              </a:rPr>
              <a:t>qui reçoit les arguments de la fonction</a:t>
            </a:r>
          </a:p>
          <a:p>
            <a:pPr marL="914400" lvl="2" indent="0">
              <a:buNone/>
            </a:pPr>
            <a:endParaRPr lang="fr-FR" sz="3200" dirty="0">
              <a:cs typeface="Courier New" panose="02070309020205020404" pitchFamily="49" charset="0"/>
            </a:endParaRPr>
          </a:p>
        </p:txBody>
      </p:sp>
      <p:sp>
        <p:nvSpPr>
          <p:cNvPr id="2" name="ZoneTexte 1"/>
          <p:cNvSpPr txBox="1"/>
          <p:nvPr/>
        </p:nvSpPr>
        <p:spPr>
          <a:xfrm>
            <a:off x="121920" y="4549676"/>
            <a:ext cx="4236720" cy="2308324"/>
          </a:xfrm>
          <a:prstGeom prst="rect">
            <a:avLst/>
          </a:prstGeom>
          <a:noFill/>
        </p:spPr>
        <p:txBody>
          <a:bodyPr wrap="square" rtlCol="0">
            <a:spAutoFit/>
          </a:bodyPr>
          <a:lstStyle/>
          <a:p>
            <a:pPr marL="0" indent="0">
              <a:buNone/>
            </a:pPr>
            <a:r>
              <a:rPr lang="fr-FR" sz="3600" dirty="0">
                <a:latin typeface="Courier New" panose="02070309020205020404" pitchFamily="49" charset="0"/>
                <a:cs typeface="Courier New" panose="02070309020205020404" pitchFamily="49" charset="0"/>
              </a:rPr>
              <a:t>@</a:t>
            </a:r>
            <a:r>
              <a:rPr lang="fr-FR" sz="3600" dirty="0" err="1">
                <a:latin typeface="Courier New" panose="02070309020205020404" pitchFamily="49" charset="0"/>
                <a:cs typeface="Courier New" panose="02070309020205020404" pitchFamily="49" charset="0"/>
              </a:rPr>
              <a:t>decorateur</a:t>
            </a:r>
            <a:endParaRPr lang="fr-FR" sz="3600" dirty="0">
              <a:latin typeface="Courier New" panose="02070309020205020404" pitchFamily="49" charset="0"/>
              <a:cs typeface="Courier New" panose="02070309020205020404" pitchFamily="49" charset="0"/>
            </a:endParaRPr>
          </a:p>
          <a:p>
            <a:pPr marL="0" indent="0">
              <a:buNone/>
            </a:pPr>
            <a:r>
              <a:rPr lang="fr-FR" sz="3600" dirty="0" err="1">
                <a:latin typeface="Courier New" panose="02070309020205020404" pitchFamily="49" charset="0"/>
                <a:cs typeface="Courier New" panose="02070309020205020404" pitchFamily="49" charset="0"/>
              </a:rPr>
              <a:t>def</a:t>
            </a:r>
            <a:r>
              <a:rPr lang="fr-FR" sz="3600" dirty="0">
                <a:latin typeface="Courier New" panose="02070309020205020404" pitchFamily="49" charset="0"/>
                <a:cs typeface="Courier New" panose="02070309020205020404" pitchFamily="49" charset="0"/>
              </a:rPr>
              <a:t> </a:t>
            </a:r>
            <a:r>
              <a:rPr lang="fr-FR" sz="3600" dirty="0" smtClean="0">
                <a:latin typeface="Courier New" panose="02070309020205020404" pitchFamily="49" charset="0"/>
                <a:cs typeface="Courier New" panose="02070309020205020404" pitchFamily="49" charset="0"/>
              </a:rPr>
              <a:t>f(a, b):</a:t>
            </a:r>
            <a:endParaRPr lang="fr-FR" sz="3600" dirty="0">
              <a:latin typeface="Courier New" panose="02070309020205020404" pitchFamily="49" charset="0"/>
              <a:cs typeface="Courier New" panose="02070309020205020404" pitchFamily="49" charset="0"/>
            </a:endParaRPr>
          </a:p>
          <a:p>
            <a:pPr marL="0" indent="0">
              <a:buNone/>
            </a:pPr>
            <a:r>
              <a:rPr lang="fr-FR" sz="3600" dirty="0">
                <a:latin typeface="Courier New" panose="02070309020205020404" pitchFamily="49" charset="0"/>
                <a:cs typeface="Courier New" panose="02070309020205020404" pitchFamily="49" charset="0"/>
              </a:rPr>
              <a:t>    </a:t>
            </a:r>
            <a:r>
              <a:rPr lang="fr-FR" sz="3600" dirty="0" err="1">
                <a:latin typeface="Courier New" panose="02070309020205020404" pitchFamily="49" charset="0"/>
                <a:cs typeface="Courier New" panose="02070309020205020404" pitchFamily="49" charset="0"/>
              </a:rPr>
              <a:t>pass</a:t>
            </a:r>
            <a:endParaRPr lang="fr-FR" sz="3600" dirty="0">
              <a:latin typeface="Courier New" panose="02070309020205020404" pitchFamily="49" charset="0"/>
              <a:cs typeface="Courier New" panose="02070309020205020404" pitchFamily="49" charset="0"/>
            </a:endParaRPr>
          </a:p>
          <a:p>
            <a:endParaRPr lang="fr-FR" sz="3600" dirty="0"/>
          </a:p>
        </p:txBody>
      </p:sp>
      <p:sp>
        <p:nvSpPr>
          <p:cNvPr id="4" name="ZoneTexte 3"/>
          <p:cNvSpPr txBox="1"/>
          <p:nvPr/>
        </p:nvSpPr>
        <p:spPr>
          <a:xfrm>
            <a:off x="3991751" y="4549676"/>
            <a:ext cx="7132320" cy="1754326"/>
          </a:xfrm>
          <a:prstGeom prst="rect">
            <a:avLst/>
          </a:prstGeom>
          <a:noFill/>
        </p:spPr>
        <p:txBody>
          <a:bodyPr wrap="square" rtlCol="0">
            <a:spAutoFit/>
          </a:bodyPr>
          <a:lstStyle/>
          <a:p>
            <a:pPr marL="0" indent="0">
              <a:buNone/>
            </a:pPr>
            <a:r>
              <a:rPr lang="fr-FR" sz="3600" dirty="0" smtClean="0">
                <a:latin typeface="Courier New" panose="02070309020205020404" pitchFamily="49" charset="0"/>
                <a:cs typeface="Courier New" panose="02070309020205020404" pitchFamily="49" charset="0"/>
              </a:rPr>
              <a:t>f(a, b)</a:t>
            </a:r>
          </a:p>
          <a:p>
            <a:pPr marL="0" indent="0">
              <a:buNone/>
            </a:pPr>
            <a:r>
              <a:rPr lang="fr-FR" sz="3600" dirty="0">
                <a:latin typeface="Calibri" panose="020F0502020204030204" pitchFamily="34" charset="0"/>
                <a:cs typeface="Courier New" panose="02070309020205020404" pitchFamily="49" charset="0"/>
              </a:rPr>
              <a:t>e</a:t>
            </a:r>
            <a:r>
              <a:rPr lang="fr-FR" sz="3600" dirty="0" smtClean="0">
                <a:latin typeface="Calibri" panose="020F0502020204030204" pitchFamily="34" charset="0"/>
                <a:cs typeface="Courier New" panose="02070309020205020404" pitchFamily="49" charset="0"/>
              </a:rPr>
              <a:t>st </a:t>
            </a:r>
            <a:r>
              <a:rPr lang="fr-FR" sz="3600" dirty="0" smtClean="0">
                <a:latin typeface="Calibri" panose="020F0502020204030204" pitchFamily="34" charset="0"/>
                <a:cs typeface="Courier New" panose="02070309020205020404" pitchFamily="49" charset="0"/>
              </a:rPr>
              <a:t>équivalent </a:t>
            </a:r>
            <a:r>
              <a:rPr lang="fr-FR" sz="3600" dirty="0" smtClean="0">
                <a:latin typeface="Calibri" panose="020F0502020204030204" pitchFamily="34" charset="0"/>
                <a:cs typeface="Courier New" panose="02070309020205020404" pitchFamily="49" charset="0"/>
              </a:rPr>
              <a:t>à</a:t>
            </a:r>
            <a:endParaRPr lang="fr-FR" sz="3600" dirty="0" smtClean="0">
              <a:latin typeface="Calibri" panose="020F0502020204030204" pitchFamily="34" charset="0"/>
            </a:endParaRPr>
          </a:p>
          <a:p>
            <a:pPr marL="0" indent="0">
              <a:buNone/>
            </a:pP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(f)(a, b)</a:t>
            </a:r>
            <a:endParaRPr lang="fr-FR" sz="3600" dirty="0">
              <a:latin typeface="Courier New" panose="02070309020205020404" pitchFamily="49" charset="0"/>
              <a:cs typeface="Courier New" panose="02070309020205020404" pitchFamily="49" charset="0"/>
            </a:endParaRPr>
          </a:p>
        </p:txBody>
      </p:sp>
      <p:cxnSp>
        <p:nvCxnSpPr>
          <p:cNvPr id="6" name="Connecteur droit 5"/>
          <p:cNvCxnSpPr/>
          <p:nvPr/>
        </p:nvCxnSpPr>
        <p:spPr bwMode="auto">
          <a:xfrm flipH="1">
            <a:off x="3725332" y="4549676"/>
            <a:ext cx="11291" cy="1851377"/>
          </a:xfrm>
          <a:prstGeom prst="line">
            <a:avLst/>
          </a:prstGeom>
          <a:noFill/>
          <a:ln w="38100" cap="flat" cmpd="sng" algn="ctr">
            <a:solidFill>
              <a:schemeClr val="accent3">
                <a:lumMod val="65000"/>
              </a:schemeClr>
            </a:solidFill>
            <a:prstDash val="solid"/>
            <a:round/>
            <a:headEnd type="none" w="med" len="med"/>
            <a:tailEnd type="none" w="lg" len="lg"/>
          </a:ln>
          <a:effectLst/>
        </p:spPr>
      </p:cxnSp>
    </p:spTree>
    <p:extLst>
      <p:ext uri="{BB962C8B-B14F-4D97-AF65-F5344CB8AC3E}">
        <p14:creationId xmlns:p14="http://schemas.microsoft.com/office/powerpoint/2010/main" val="410369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548641"/>
            <a:ext cx="9877778" cy="3733799"/>
          </a:xfrm>
        </p:spPr>
        <p:txBody>
          <a:bodyPr/>
          <a:lstStyle/>
          <a:p>
            <a:pPr marL="0" indent="0">
              <a:buNone/>
            </a:pPr>
            <a:r>
              <a:rPr lang="fr-FR" sz="4400" dirty="0" smtClean="0">
                <a:cs typeface="Courier New" panose="02070309020205020404" pitchFamily="49" charset="0"/>
              </a:rPr>
              <a:t>On peut également décorer les classes</a:t>
            </a:r>
          </a:p>
          <a:p>
            <a:pPr marL="0" indent="0">
              <a:buNone/>
            </a:pPr>
            <a:r>
              <a:rPr lang="fr-FR" sz="4000" dirty="0" smtClean="0">
                <a:cs typeface="Courier New" panose="02070309020205020404" pitchFamily="49" charset="0"/>
              </a:rPr>
              <a:t>C’est comme un décorateur de fonction, mais le décorateur prend comme argument une classe</a:t>
            </a:r>
            <a:endParaRPr lang="fr-FR" sz="3200" dirty="0">
              <a:cs typeface="Courier New" panose="02070309020205020404" pitchFamily="49" charset="0"/>
            </a:endParaRPr>
          </a:p>
        </p:txBody>
      </p:sp>
      <p:sp>
        <p:nvSpPr>
          <p:cNvPr id="2" name="ZoneTexte 1"/>
          <p:cNvSpPr txBox="1"/>
          <p:nvPr/>
        </p:nvSpPr>
        <p:spPr>
          <a:xfrm>
            <a:off x="212964" y="3405277"/>
            <a:ext cx="7362962" cy="2862322"/>
          </a:xfrm>
          <a:prstGeom prst="rect">
            <a:avLst/>
          </a:prstGeom>
          <a:noFill/>
        </p:spPr>
        <p:txBody>
          <a:bodyPr wrap="square" rtlCol="0">
            <a:spAutoFit/>
          </a:bodyPr>
          <a:lstStyle/>
          <a:p>
            <a:pPr marL="0" indent="0">
              <a:buNone/>
            </a:pPr>
            <a:r>
              <a:rPr lang="fr-FR" sz="3600" dirty="0">
                <a:latin typeface="Courier New" panose="02070309020205020404" pitchFamily="49" charset="0"/>
                <a:cs typeface="Courier New" panose="02070309020205020404" pitchFamily="49" charset="0"/>
              </a:rPr>
              <a:t>@</a:t>
            </a:r>
            <a:r>
              <a:rPr lang="fr-FR" sz="3600" dirty="0" err="1">
                <a:latin typeface="Courier New" panose="02070309020205020404" pitchFamily="49" charset="0"/>
                <a:cs typeface="Courier New" panose="02070309020205020404" pitchFamily="49" charset="0"/>
              </a:rPr>
              <a:t>decorateur</a:t>
            </a:r>
            <a:endParaRPr lang="fr-FR" sz="3600" dirty="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class  C:</a:t>
            </a:r>
            <a:endParaRPr lang="fr-FR" sz="3600" dirty="0">
              <a:latin typeface="Courier New" panose="02070309020205020404" pitchFamily="49" charset="0"/>
              <a:cs typeface="Courier New" panose="02070309020205020404" pitchFamily="49" charset="0"/>
            </a:endParaRPr>
          </a:p>
          <a:p>
            <a:pPr marL="0" indent="0">
              <a:buNone/>
            </a:pPr>
            <a:r>
              <a:rPr lang="fr-FR" sz="3600" dirty="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__</a:t>
            </a:r>
            <a:r>
              <a:rPr lang="fr-FR" sz="3600" dirty="0" err="1" smtClean="0">
                <a:latin typeface="Courier New" panose="02070309020205020404" pitchFamily="49" charset="0"/>
                <a:cs typeface="Courier New" panose="02070309020205020404" pitchFamily="49" charset="0"/>
              </a:rPr>
              <a:t>init</a:t>
            </a:r>
            <a:r>
              <a:rPr lang="fr-FR" sz="3600" dirty="0" smtClean="0">
                <a:latin typeface="Courier New" panose="02070309020205020404" pitchFamily="49" charset="0"/>
                <a:cs typeface="Courier New" panose="02070309020205020404" pitchFamily="49" charset="0"/>
              </a:rPr>
              <a:t>__(self, a):</a:t>
            </a:r>
          </a:p>
          <a:p>
            <a:pPr marL="0" indent="0">
              <a:buNone/>
            </a:pPr>
            <a:r>
              <a:rPr lang="fr-FR" sz="3600" dirty="0">
                <a:latin typeface="Courier New" panose="02070309020205020404" pitchFamily="49" charset="0"/>
                <a:cs typeface="Courier New" panose="02070309020205020404" pitchFamily="49" charset="0"/>
              </a:rPr>
              <a:t> </a:t>
            </a: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a:latin typeface="Courier New" panose="02070309020205020404" pitchFamily="49" charset="0"/>
              <a:cs typeface="Courier New" panose="02070309020205020404" pitchFamily="49" charset="0"/>
            </a:endParaRPr>
          </a:p>
          <a:p>
            <a:endParaRPr lang="fr-FR" sz="3600" dirty="0"/>
          </a:p>
        </p:txBody>
      </p:sp>
      <p:sp>
        <p:nvSpPr>
          <p:cNvPr id="4" name="ZoneTexte 3"/>
          <p:cNvSpPr txBox="1"/>
          <p:nvPr/>
        </p:nvSpPr>
        <p:spPr>
          <a:xfrm>
            <a:off x="7575926" y="3405277"/>
            <a:ext cx="7132320" cy="1754326"/>
          </a:xfrm>
          <a:prstGeom prst="rect">
            <a:avLst/>
          </a:prstGeom>
          <a:noFill/>
        </p:spPr>
        <p:txBody>
          <a:bodyPr wrap="square" rtlCol="0">
            <a:spAutoFit/>
          </a:bodyPr>
          <a:lstStyle/>
          <a:p>
            <a:pPr marL="0" indent="0">
              <a:buNone/>
            </a:pPr>
            <a:r>
              <a:rPr lang="fr-FR" sz="3600" dirty="0" smtClean="0">
                <a:latin typeface="Courier New" panose="02070309020205020404" pitchFamily="49" charset="0"/>
                <a:cs typeface="Courier New" panose="02070309020205020404" pitchFamily="49" charset="0"/>
              </a:rPr>
              <a:t>C(1)</a:t>
            </a:r>
          </a:p>
          <a:p>
            <a:pPr marL="0" indent="0">
              <a:buNone/>
            </a:pPr>
            <a:r>
              <a:rPr lang="fr-FR" sz="3600" dirty="0">
                <a:latin typeface="Calibri" panose="020F0502020204030204" pitchFamily="34" charset="0"/>
                <a:cs typeface="Courier New" panose="02070309020205020404" pitchFamily="49" charset="0"/>
              </a:rPr>
              <a:t>e</a:t>
            </a:r>
            <a:r>
              <a:rPr lang="fr-FR" sz="3600" dirty="0" smtClean="0">
                <a:latin typeface="Calibri" panose="020F0502020204030204" pitchFamily="34" charset="0"/>
                <a:cs typeface="Courier New" panose="02070309020205020404" pitchFamily="49" charset="0"/>
              </a:rPr>
              <a:t>st </a:t>
            </a:r>
            <a:r>
              <a:rPr lang="fr-FR" sz="3600" dirty="0" smtClean="0">
                <a:latin typeface="Calibri" panose="020F0502020204030204" pitchFamily="34" charset="0"/>
                <a:cs typeface="Courier New" panose="02070309020205020404" pitchFamily="49" charset="0"/>
              </a:rPr>
              <a:t>équivalent </a:t>
            </a:r>
            <a:r>
              <a:rPr lang="fr-FR" sz="3600" dirty="0" smtClean="0">
                <a:latin typeface="Calibri" panose="020F0502020204030204" pitchFamily="34" charset="0"/>
                <a:cs typeface="Courier New" panose="02070309020205020404" pitchFamily="49" charset="0"/>
              </a:rPr>
              <a:t>à</a:t>
            </a:r>
            <a:endParaRPr lang="fr-FR" sz="3600" dirty="0" smtClean="0">
              <a:latin typeface="Calibri" panose="020F0502020204030204" pitchFamily="34" charset="0"/>
            </a:endParaRPr>
          </a:p>
          <a:p>
            <a:pPr marL="0" indent="0">
              <a:buNone/>
            </a:pPr>
            <a:r>
              <a:rPr lang="fr-FR" sz="3600" dirty="0" err="1" smtClean="0">
                <a:latin typeface="Courier New" panose="02070309020205020404" pitchFamily="49" charset="0"/>
                <a:cs typeface="Courier New" panose="02070309020205020404" pitchFamily="49" charset="0"/>
              </a:rPr>
              <a:t>decorateur</a:t>
            </a:r>
            <a:r>
              <a:rPr lang="fr-FR" sz="3600" dirty="0" smtClean="0">
                <a:latin typeface="Courier New" panose="02070309020205020404" pitchFamily="49" charset="0"/>
                <a:cs typeface="Courier New" panose="02070309020205020404" pitchFamily="49" charset="0"/>
              </a:rPr>
              <a:t>(C)(1)</a:t>
            </a:r>
            <a:endParaRPr lang="fr-FR" sz="3600" dirty="0">
              <a:latin typeface="Courier New" panose="02070309020205020404" pitchFamily="49" charset="0"/>
              <a:cs typeface="Courier New" panose="02070309020205020404" pitchFamily="49" charset="0"/>
            </a:endParaRPr>
          </a:p>
        </p:txBody>
      </p:sp>
      <p:cxnSp>
        <p:nvCxnSpPr>
          <p:cNvPr id="5" name="Connecteur droit 4"/>
          <p:cNvCxnSpPr/>
          <p:nvPr/>
        </p:nvCxnSpPr>
        <p:spPr bwMode="auto">
          <a:xfrm flipH="1">
            <a:off x="7564635" y="3405277"/>
            <a:ext cx="11291" cy="1851377"/>
          </a:xfrm>
          <a:prstGeom prst="line">
            <a:avLst/>
          </a:prstGeom>
          <a:noFill/>
          <a:ln w="38100" cap="flat" cmpd="sng" algn="ctr">
            <a:solidFill>
              <a:schemeClr val="accent3">
                <a:lumMod val="65000"/>
              </a:schemeClr>
            </a:solidFill>
            <a:prstDash val="solid"/>
            <a:round/>
            <a:headEnd type="none" w="med" len="med"/>
            <a:tailEnd type="none" w="lg" len="lg"/>
          </a:ln>
          <a:effectLst/>
        </p:spPr>
      </p:cxnSp>
    </p:spTree>
    <p:extLst>
      <p:ext uri="{BB962C8B-B14F-4D97-AF65-F5344CB8AC3E}">
        <p14:creationId xmlns:p14="http://schemas.microsoft.com/office/powerpoint/2010/main" val="100908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71922</TotalTime>
  <Words>588</Words>
  <Application>Microsoft Office PowerPoint</Application>
  <PresentationFormat>Grand écran</PresentationFormat>
  <Paragraphs>79</Paragraphs>
  <Slides>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1921</cp:revision>
  <cp:lastPrinted>2013-12-02T15:29:04Z</cp:lastPrinted>
  <dcterms:created xsi:type="dcterms:W3CDTF">1601-01-01T00:00:00Z</dcterms:created>
  <dcterms:modified xsi:type="dcterms:W3CDTF">2014-09-08T07:27:49Z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