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7"/>
  </p:notesMasterIdLst>
  <p:handoutMasterIdLst>
    <p:handoutMasterId r:id="rId8"/>
  </p:handoutMasterIdLst>
  <p:sldIdLst>
    <p:sldId id="893" r:id="rId2"/>
    <p:sldId id="895" r:id="rId3"/>
    <p:sldId id="896" r:id="rId4"/>
    <p:sldId id="897" r:id="rId5"/>
    <p:sldId id="891" r:id="rId6"/>
  </p:sldIdLst>
  <p:sldSz cx="9144000" cy="6858000" type="screen4x3"/>
  <p:notesSz cx="7099300" cy="10234613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Section par défaut" id="{28C650F0-13B2-49C9-9ED4-D40CD07835D6}">
          <p14:sldIdLst>
            <p14:sldId id="893"/>
            <p14:sldId id="895"/>
            <p14:sldId id="896"/>
            <p14:sldId id="897"/>
            <p14:sldId id="89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CC"/>
    <a:srgbClr val="FF9900"/>
    <a:srgbClr val="619428"/>
    <a:srgbClr val="FFFF66"/>
    <a:srgbClr val="FF0000"/>
    <a:srgbClr val="33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62118" autoAdjust="0"/>
  </p:normalViewPr>
  <p:slideViewPr>
    <p:cSldViewPr snapToGrid="0">
      <p:cViewPr varScale="1">
        <p:scale>
          <a:sx n="46" d="100"/>
          <a:sy n="46" d="100"/>
        </p:scale>
        <p:origin x="684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05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103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t" anchorCtr="0" compatLnSpc="1">
            <a:prstTxWarp prst="textNoShape">
              <a:avLst/>
            </a:prstTxWarp>
          </a:bodyPr>
          <a:lstStyle>
            <a:lvl1pPr algn="l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t" anchorCtr="0" compatLnSpc="1">
            <a:prstTxWarp prst="textNoShape">
              <a:avLst/>
            </a:prstTxWarp>
          </a:bodyPr>
          <a:lstStyle>
            <a:lvl1pPr algn="r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b" anchorCtr="0" compatLnSpc="1">
            <a:prstTxWarp prst="textNoShape">
              <a:avLst/>
            </a:prstTxWarp>
          </a:bodyPr>
          <a:lstStyle>
            <a:lvl1pPr algn="l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b" anchorCtr="0" compatLnSpc="1">
            <a:prstTxWarp prst="textNoShape">
              <a:avLst/>
            </a:prstTxWarp>
          </a:bodyPr>
          <a:lstStyle>
            <a:lvl1pPr algn="r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8E060E81-8352-45F8-AF75-3C98C02BBE5D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5526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t" anchorCtr="0" compatLnSpc="1">
            <a:prstTxWarp prst="textNoShape">
              <a:avLst/>
            </a:prstTxWarp>
          </a:bodyPr>
          <a:lstStyle>
            <a:lvl1pPr algn="l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t" anchorCtr="0" compatLnSpc="1">
            <a:prstTxWarp prst="textNoShape">
              <a:avLst/>
            </a:prstTxWarp>
          </a:bodyPr>
          <a:lstStyle>
            <a:lvl1pPr algn="r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05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6512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59338"/>
            <a:ext cx="5680075" cy="460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Cliquez pour modifier les styles du texte du masque</a:t>
            </a:r>
          </a:p>
          <a:p>
            <a:pPr lvl="1"/>
            <a:r>
              <a:rPr lang="en-US" noProof="0" smtClean="0"/>
              <a:t>Deuxième niveau</a:t>
            </a:r>
          </a:p>
          <a:p>
            <a:pPr lvl="2"/>
            <a:r>
              <a:rPr lang="en-US" noProof="0" smtClean="0"/>
              <a:t>Troisième niveau</a:t>
            </a:r>
          </a:p>
          <a:p>
            <a:pPr lvl="3"/>
            <a:r>
              <a:rPr lang="en-US" noProof="0" smtClean="0"/>
              <a:t>Quatrième niveau</a:t>
            </a:r>
          </a:p>
          <a:p>
            <a:pPr lvl="4"/>
            <a:r>
              <a:rPr lang="en-US" noProof="0" smtClean="0"/>
              <a:t>Cinquième niveau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b" anchorCtr="0" compatLnSpc="1">
            <a:prstTxWarp prst="textNoShape">
              <a:avLst/>
            </a:prstTxWarp>
          </a:bodyPr>
          <a:lstStyle>
            <a:lvl1pPr algn="l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b" anchorCtr="0" compatLnSpc="1">
            <a:prstTxWarp prst="textNoShape">
              <a:avLst/>
            </a:prstTxWarp>
          </a:bodyPr>
          <a:lstStyle>
            <a:lvl1pPr algn="r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9E8EB9F5-F2F7-4A48-A943-9B409357C15C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4960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8EB9F5-F2F7-4A48-A943-9B409357C15C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1697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8EB9F5-F2F7-4A48-A943-9B409357C15C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7016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Comment manipule-t-on</a:t>
            </a:r>
            <a:r>
              <a:rPr lang="fr-FR" baseline="0" dirty="0" smtClean="0"/>
              <a:t> des objets en Python ?</a:t>
            </a:r>
          </a:p>
          <a:p>
            <a:r>
              <a:rPr lang="fr-FR" baseline="0" dirty="0" smtClean="0"/>
              <a:t>Comme dans tous les langages de programmation on peut donner un nom, on appelle ce nom une variable. </a:t>
            </a:r>
          </a:p>
          <a:p>
            <a:endParaRPr lang="fr-FR" baseline="0" dirty="0" smtClean="0"/>
          </a:p>
          <a:p>
            <a:r>
              <a:rPr lang="fr-FR" baseline="0" dirty="0" smtClean="0"/>
              <a:t>Expliquer l’animation.</a:t>
            </a:r>
          </a:p>
          <a:p>
            <a:endParaRPr lang="fr-FR" baseline="0" dirty="0" smtClean="0"/>
          </a:p>
          <a:p>
            <a:r>
              <a:rPr lang="fr-FR" baseline="0" dirty="0" smtClean="0"/>
              <a:t>À la fin noter le typage dynamique, l’objet à un type, la variable donne juste un lien vers un objet.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8EB9F5-F2F7-4A48-A943-9B409357C15C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5147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Immutable est un néologisme</a:t>
            </a:r>
            <a:r>
              <a:rPr lang="fr-FR" baseline="0" dirty="0" smtClean="0"/>
              <a:t> (immuable en français), mais il permet </a:t>
            </a:r>
          </a:p>
          <a:p>
            <a:r>
              <a:rPr lang="fr-FR" baseline="0" dirty="0" smtClean="0"/>
              <a:t>Un meilleur parallèle avec la doc anglaise. </a:t>
            </a:r>
          </a:p>
          <a:p>
            <a:endParaRPr lang="fr-FR" baseline="0" dirty="0" smtClean="0"/>
          </a:p>
          <a:p>
            <a:r>
              <a:rPr lang="fr-FR" baseline="0" dirty="0" smtClean="0"/>
              <a:t>Documentation sur tous les </a:t>
            </a:r>
            <a:r>
              <a:rPr lang="fr-FR" baseline="0" dirty="0" err="1" smtClean="0"/>
              <a:t>built</a:t>
            </a:r>
            <a:r>
              <a:rPr lang="fr-FR" baseline="0" dirty="0" smtClean="0"/>
              <a:t>-in types dans </a:t>
            </a:r>
          </a:p>
          <a:p>
            <a:r>
              <a:rPr lang="fr-FR" dirty="0" smtClean="0"/>
              <a:t>https://docs.python.org/2/library/stdtypes.html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8EB9F5-F2F7-4A48-A943-9B409357C15C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8469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219200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Cliquez pour modifier le style du titre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30480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Cliquez pour modifier le style des sous-titres du masque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xfrm>
            <a:off x="457200" y="6248400"/>
            <a:ext cx="2895600" cy="476250"/>
          </a:xfrm>
        </p:spPr>
        <p:txBody>
          <a:bodyPr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1958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E1616C-77B1-438D-B2EA-D29B0C884C14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5695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735A2D-71D9-4948-95F9-256AFC1B9ACC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8869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re. Contenu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EE3430-F29F-48C3-A4A1-A73C5FF2C156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2620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159C22-3937-41CD-B871-002FA589FB83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03580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B276A6-9051-4893-BB7A-369BEAC4FA3B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09272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AE2302-58AC-4CEC-BA37-19329518E9E7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30564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C96F9A-7410-4AE4-BB6A-C396CA6D07E0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06352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BAF318-1520-4458-868A-5D6F98081BDB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38565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5D413C-5156-4901-9037-4F52EF86BF1E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34004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D89600-A2C7-4CA0-8E18-C87971FB7FC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262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496C56-D94D-4804-81B1-3DE9E36AFE47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9596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 smtClean="0"/>
              <a:t>Cliquez pour modifier le style du titre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521450"/>
            <a:ext cx="39671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400" b="1">
                <a:solidFill>
                  <a:srgbClr val="3333CC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72400" y="6248400"/>
            <a:ext cx="9144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2000">
                <a:solidFill>
                  <a:srgbClr val="3333CC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>
              <a:defRPr/>
            </a:pPr>
            <a:fld id="{6D52B0D0-7391-4ACE-994A-BDC0DCFE03EA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53" r:id="rId1"/>
    <p:sldLayoutId id="2147484542" r:id="rId2"/>
    <p:sldLayoutId id="2147484543" r:id="rId3"/>
    <p:sldLayoutId id="2147484544" r:id="rId4"/>
    <p:sldLayoutId id="2147484545" r:id="rId5"/>
    <p:sldLayoutId id="2147484546" r:id="rId6"/>
    <p:sldLayoutId id="2147484547" r:id="rId7"/>
    <p:sldLayoutId id="2147484548" r:id="rId8"/>
    <p:sldLayoutId id="2147484549" r:id="rId9"/>
    <p:sldLayoutId id="2147484550" r:id="rId10"/>
    <p:sldLayoutId id="2147484551" r:id="rId11"/>
    <p:sldLayoutId id="2147484552" r:id="rId12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alibri" pitchFamily="34" charset="0"/>
          <a:ea typeface="+mj-ea"/>
          <a:cs typeface="Calibri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q"/>
        <a:defRPr sz="3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800">
          <a:solidFill>
            <a:schemeClr val="tx1"/>
          </a:solidFill>
          <a:latin typeface="Calibri" pitchFamily="34" charset="0"/>
          <a:cs typeface="Calibri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pitchFamily="34" charset="0"/>
          <a:cs typeface="Calibri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  <a:cs typeface="Calibri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  <a:cs typeface="Calibri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Sujet de la semaine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Cette semaine nous allons parler </a:t>
            </a:r>
          </a:p>
          <a:p>
            <a:pPr lvl="1"/>
            <a:r>
              <a:rPr lang="fr-FR" dirty="0"/>
              <a:t>D</a:t>
            </a:r>
            <a:r>
              <a:rPr lang="fr-FR" dirty="0" smtClean="0"/>
              <a:t>es types de base en Python</a:t>
            </a:r>
          </a:p>
          <a:p>
            <a:pPr lvl="2"/>
            <a:r>
              <a:rPr lang="fr-FR" dirty="0" smtClean="0"/>
              <a:t>Comportement uniforme </a:t>
            </a:r>
          </a:p>
          <a:p>
            <a:pPr lvl="2"/>
            <a:r>
              <a:rPr lang="fr-FR" dirty="0" smtClean="0"/>
              <a:t>Objets très puissants et polyvalents </a:t>
            </a:r>
          </a:p>
          <a:p>
            <a:pPr lvl="1"/>
            <a:r>
              <a:rPr lang="fr-FR" dirty="0" smtClean="0"/>
              <a:t>Du typage dynamique et des références partagés</a:t>
            </a:r>
          </a:p>
          <a:p>
            <a:pPr lvl="2"/>
            <a:r>
              <a:rPr lang="fr-FR" dirty="0" smtClean="0"/>
              <a:t>Une des trois clefs de la compréhension de Python</a:t>
            </a:r>
          </a:p>
          <a:p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0" y="92076"/>
            <a:ext cx="1537855" cy="4001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fr-FR" sz="2000" dirty="0" smtClean="0">
                <a:solidFill>
                  <a:srgbClr val="FF0000"/>
                </a:solidFill>
                <a:latin typeface="Calibri" panose="020F0502020204030204" pitchFamily="34" charset="0"/>
              </a:rPr>
              <a:t>prompteur</a:t>
            </a:r>
            <a:endParaRPr lang="fr-FR" sz="2000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224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Résumé de la séquence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À la fin de cette vidéo vous connaitrez la notion de typage dynamique et vous  connaitrez tous les types numériques en python et saurez les manipuler</a:t>
            </a:r>
          </a:p>
          <a:p>
            <a:pPr lvl="1"/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0" y="92076"/>
            <a:ext cx="1537855" cy="4001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fr-FR" sz="2000" dirty="0" smtClean="0">
                <a:solidFill>
                  <a:srgbClr val="FF0000"/>
                </a:solidFill>
                <a:latin typeface="Calibri" panose="020F0502020204030204" pitchFamily="34" charset="0"/>
              </a:rPr>
              <a:t>prompteur</a:t>
            </a:r>
            <a:endParaRPr lang="fr-FR" sz="2000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3164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Nouvelle séquence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7198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4622800" y="2036617"/>
            <a:ext cx="4064000" cy="4525963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5493327" y="1113287"/>
            <a:ext cx="3454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dirty="0" smtClean="0">
                <a:latin typeface="Calibri" panose="020F0502020204030204" pitchFamily="34" charset="0"/>
              </a:rPr>
              <a:t>objets</a:t>
            </a:r>
            <a:endParaRPr lang="fr-FR" sz="5400" dirty="0">
              <a:latin typeface="Calibri" panose="020F0502020204030204" pitchFamily="34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457200" y="2036618"/>
            <a:ext cx="4064000" cy="4525963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1248064" y="1113287"/>
            <a:ext cx="3454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dirty="0" smtClean="0">
                <a:latin typeface="Calibri" panose="020F0502020204030204" pitchFamily="34" charset="0"/>
              </a:rPr>
              <a:t>variables</a:t>
            </a:r>
            <a:endParaRPr lang="fr-FR" sz="5400" dirty="0">
              <a:latin typeface="Calibri" panose="020F0502020204030204" pitchFamily="34" charset="0"/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457200" y="322926"/>
            <a:ext cx="66698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a = 3</a:t>
            </a:r>
            <a:endParaRPr lang="fr-FR" sz="4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6005945" y="3595255"/>
            <a:ext cx="644237" cy="92333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5400" dirty="0" smtClean="0">
                <a:latin typeface="Calibri" panose="020F0502020204030204" pitchFamily="34" charset="0"/>
              </a:rPr>
              <a:t>3</a:t>
            </a:r>
            <a:endParaRPr lang="fr-FR" sz="5400" dirty="0">
              <a:latin typeface="Calibri" panose="020F0502020204030204" pitchFamily="34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1854778" y="3595255"/>
            <a:ext cx="10806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dirty="0">
                <a:latin typeface="Calibri" panose="020F0502020204030204" pitchFamily="34" charset="0"/>
              </a:rPr>
              <a:t>a</a:t>
            </a:r>
            <a:endParaRPr lang="fr-FR" sz="5400" dirty="0" smtClean="0">
              <a:latin typeface="Calibri" panose="020F0502020204030204" pitchFamily="34" charset="0"/>
            </a:endParaRPr>
          </a:p>
        </p:txBody>
      </p:sp>
      <p:sp>
        <p:nvSpPr>
          <p:cNvPr id="12" name="Forme libre 11"/>
          <p:cNvSpPr/>
          <p:nvPr/>
        </p:nvSpPr>
        <p:spPr bwMode="auto">
          <a:xfrm>
            <a:off x="2348346" y="3075378"/>
            <a:ext cx="3595254" cy="1101768"/>
          </a:xfrm>
          <a:custGeom>
            <a:avLst/>
            <a:gdLst>
              <a:gd name="connsiteX0" fmla="*/ 0 w 3366654"/>
              <a:gd name="connsiteY0" fmla="*/ 1144751 h 1144751"/>
              <a:gd name="connsiteX1" fmla="*/ 1371600 w 3366654"/>
              <a:gd name="connsiteY1" fmla="*/ 1751 h 1144751"/>
              <a:gd name="connsiteX2" fmla="*/ 3366654 w 3366654"/>
              <a:gd name="connsiteY2" fmla="*/ 936933 h 1144751"/>
              <a:gd name="connsiteX0" fmla="*/ 0 w 3366654"/>
              <a:gd name="connsiteY0" fmla="*/ 1103340 h 1103340"/>
              <a:gd name="connsiteX1" fmla="*/ 1799729 w 3366654"/>
              <a:gd name="connsiteY1" fmla="*/ 1904 h 1103340"/>
              <a:gd name="connsiteX2" fmla="*/ 3366654 w 3366654"/>
              <a:gd name="connsiteY2" fmla="*/ 895522 h 1103340"/>
              <a:gd name="connsiteX0" fmla="*/ 0 w 3366654"/>
              <a:gd name="connsiteY0" fmla="*/ 1103340 h 1103340"/>
              <a:gd name="connsiteX1" fmla="*/ 1799729 w 3366654"/>
              <a:gd name="connsiteY1" fmla="*/ 1904 h 1103340"/>
              <a:gd name="connsiteX2" fmla="*/ 3366654 w 3366654"/>
              <a:gd name="connsiteY2" fmla="*/ 895522 h 1103340"/>
              <a:gd name="connsiteX0" fmla="*/ 0 w 3366654"/>
              <a:gd name="connsiteY0" fmla="*/ 1101768 h 1101768"/>
              <a:gd name="connsiteX1" fmla="*/ 1799729 w 3366654"/>
              <a:gd name="connsiteY1" fmla="*/ 332 h 1101768"/>
              <a:gd name="connsiteX2" fmla="*/ 3366654 w 3366654"/>
              <a:gd name="connsiteY2" fmla="*/ 893950 h 1101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66654" h="1101768">
                <a:moveTo>
                  <a:pt x="0" y="1101768"/>
                </a:moveTo>
                <a:cubicBezTo>
                  <a:pt x="405245" y="547586"/>
                  <a:pt x="1160778" y="14186"/>
                  <a:pt x="1799729" y="332"/>
                </a:cubicBezTo>
                <a:cubicBezTo>
                  <a:pt x="2438680" y="-13522"/>
                  <a:pt x="2649681" y="409041"/>
                  <a:pt x="3366654" y="893950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0478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  <p:bldP spid="5" grpId="0" animBg="1"/>
      <p:bldP spid="7" grpId="0"/>
      <p:bldP spid="2" grpId="0"/>
      <p:bldP spid="8" grpId="0" animBg="1"/>
      <p:bldP spid="9" grpId="0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Types de base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/>
          <a:lstStyle/>
          <a:p>
            <a:r>
              <a:rPr lang="fr-FR" sz="2800" dirty="0" smtClean="0">
                <a:solidFill>
                  <a:srgbClr val="FF0000"/>
                </a:solidFill>
              </a:rPr>
              <a:t>Nombres</a:t>
            </a:r>
          </a:p>
          <a:p>
            <a:pPr lvl="1"/>
            <a:r>
              <a:rPr lang="fr-FR" sz="2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fr-FR" sz="24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nt</a:t>
            </a:r>
            <a:r>
              <a:rPr lang="fr-FR" sz="2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 long, </a:t>
            </a:r>
            <a:r>
              <a:rPr lang="fr-FR" sz="24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fr-FR" sz="2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fr-FR" sz="24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complex</a:t>
            </a:r>
            <a:r>
              <a:rPr lang="fr-FR" sz="2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fr-FR" sz="24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bool</a:t>
            </a:r>
            <a:endParaRPr lang="fr-FR" sz="240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3347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delePresentationAL">
  <a:themeElements>
    <a:clrScheme name="modelePresentationA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odelePresentationAL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/>
      </a:spPr>
      <a:bodyPr/>
      <a:lstStyle/>
    </a:lnDef>
  </a:objectDefaults>
  <a:extraClrSchemeLst>
    <a:extraClrScheme>
      <a:clrScheme name="modelePresentationA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ePresentationA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ePresentationA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ePresentationA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ePresentationA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ePresentationA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PresentationA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PresentationA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PresentationA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PresentationA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PresentationA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PresentationA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68239</TotalTime>
  <Words>180</Words>
  <Application>Microsoft Office PowerPoint</Application>
  <PresentationFormat>Affichage à l'écran (4:3)</PresentationFormat>
  <Paragraphs>35</Paragraphs>
  <Slides>5</Slides>
  <Notes>4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1" baseType="lpstr">
      <vt:lpstr>Arial</vt:lpstr>
      <vt:lpstr>Calibri</vt:lpstr>
      <vt:lpstr>Comic Sans MS</vt:lpstr>
      <vt:lpstr>Courier New</vt:lpstr>
      <vt:lpstr>Wingdings</vt:lpstr>
      <vt:lpstr>modelePresentationAL</vt:lpstr>
      <vt:lpstr>Sujet de la semaine</vt:lpstr>
      <vt:lpstr>Résumé de la séquence</vt:lpstr>
      <vt:lpstr>Nouvelle séquence</vt:lpstr>
      <vt:lpstr>Présentation PowerPoint</vt:lpstr>
      <vt:lpstr>Types de base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Formation Python</dc:title>
  <dc:creator>Arnaud Legout</dc:creator>
  <cp:lastModifiedBy>Arnaud Legout</cp:lastModifiedBy>
  <cp:revision>1759</cp:revision>
  <cp:lastPrinted>2013-12-02T15:29:04Z</cp:lastPrinted>
  <dcterms:created xsi:type="dcterms:W3CDTF">1601-01-01T00:00:00Z</dcterms:created>
  <dcterms:modified xsi:type="dcterms:W3CDTF">2014-06-03T17:26:42Z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