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7"/>
  </p:notesMasterIdLst>
  <p:handoutMasterIdLst>
    <p:handoutMasterId r:id="rId8"/>
  </p:handoutMasterIdLst>
  <p:sldIdLst>
    <p:sldId id="256" r:id="rId2"/>
    <p:sldId id="258" r:id="rId3"/>
    <p:sldId id="257" r:id="rId4"/>
    <p:sldId id="260" r:id="rId5"/>
    <p:sldId id="261" r:id="rId6"/>
  </p:sldIdLst>
  <p:sldSz cx="9144000" cy="6858000" type="screen4x3"/>
  <p:notesSz cx="7099300" cy="10234613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Section par défaut" id="{28C650F0-13B2-49C9-9ED4-D40CD07835D6}">
          <p14:sldIdLst>
            <p14:sldId id="256"/>
            <p14:sldId id="258"/>
            <p14:sldId id="257"/>
            <p14:sldId id="260"/>
            <p14:sldId id="26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CC"/>
    <a:srgbClr val="FF9900"/>
    <a:srgbClr val="619428"/>
    <a:srgbClr val="FFFF66"/>
    <a:srgbClr val="FF0000"/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62118" autoAdjust="0"/>
  </p:normalViewPr>
  <p:slideViewPr>
    <p:cSldViewPr snapToGrid="0">
      <p:cViewPr varScale="1">
        <p:scale>
          <a:sx n="46" d="100"/>
          <a:sy n="46" d="100"/>
        </p:scale>
        <p:origin x="1368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05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103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>
            <a:lvl1pPr algn="l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b" anchorCtr="0" compatLnSpc="1">
            <a:prstTxWarp prst="textNoShape">
              <a:avLst/>
            </a:prstTxWarp>
          </a:bodyPr>
          <a:lstStyle>
            <a:lvl1pPr algn="l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b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8E060E81-8352-45F8-AF75-3C98C02BBE5D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5526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>
            <a:lvl1pPr algn="l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05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651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59338"/>
            <a:ext cx="5680075" cy="460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Cliquez pour modifier les styles du texte du masque</a:t>
            </a:r>
          </a:p>
          <a:p>
            <a:pPr lvl="1"/>
            <a:r>
              <a:rPr lang="en-US" noProof="0" smtClean="0"/>
              <a:t>Deuxième niveau</a:t>
            </a:r>
          </a:p>
          <a:p>
            <a:pPr lvl="2"/>
            <a:r>
              <a:rPr lang="en-US" noProof="0" smtClean="0"/>
              <a:t>Troisième niveau</a:t>
            </a:r>
          </a:p>
          <a:p>
            <a:pPr lvl="3"/>
            <a:r>
              <a:rPr lang="en-US" noProof="0" smtClean="0"/>
              <a:t>Quatrième niveau</a:t>
            </a:r>
          </a:p>
          <a:p>
            <a:pPr lvl="4"/>
            <a:r>
              <a:rPr lang="en-US" noProof="0" smtClean="0"/>
              <a:t>Cinquième niveau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b" anchorCtr="0" compatLnSpc="1">
            <a:prstTxWarp prst="textNoShape">
              <a:avLst/>
            </a:prstTxWarp>
          </a:bodyPr>
          <a:lstStyle>
            <a:lvl1pPr algn="l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b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9E8EB9F5-F2F7-4A48-A943-9B409357C15C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4960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Est-ce que vous</a:t>
            </a:r>
            <a:r>
              <a:rPr lang="fr-FR" baseline="0" dirty="0" smtClean="0"/>
              <a:t> ne remarquez rien en fin de ligne ? La le retour chariot est la fin d’une instruction, pas de ; pour désigner une fin de ligne. </a:t>
            </a:r>
          </a:p>
          <a:p>
            <a:endParaRPr lang="fr-FR" dirty="0" smtClean="0"/>
          </a:p>
          <a:p>
            <a:r>
              <a:rPr lang="fr-FR" dirty="0" smtClean="0"/>
              <a:t>Introduire</a:t>
            </a:r>
            <a:r>
              <a:rPr lang="fr-FR" baseline="0" dirty="0" smtClean="0"/>
              <a:t> la notion de bloc d’instructions. </a:t>
            </a:r>
          </a:p>
          <a:p>
            <a:r>
              <a:rPr lang="fr-FR" baseline="0" dirty="0" smtClean="0"/>
              <a:t>Toutes les instructions du même bloc sont exécutés séquentiellement. </a:t>
            </a:r>
          </a:p>
          <a:p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1991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Comparons sans les : et avec les :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4829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Comparons sans les : et avec les :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5869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Comparons avec les accolades</a:t>
            </a:r>
            <a:r>
              <a:rPr lang="fr-FR" baseline="0" dirty="0" smtClean="0"/>
              <a:t> et différente convention de codage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9159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Comparons avec les accolades</a:t>
            </a:r>
            <a:r>
              <a:rPr lang="fr-FR" baseline="0" dirty="0" smtClean="0"/>
              <a:t> et différente convention de codage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620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Cliquez pour modifier le style du titre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0480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Cliquez pour modifier le style des sous-titres du masque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xfrm>
            <a:off x="457200" y="6248400"/>
            <a:ext cx="2895600" cy="476250"/>
          </a:xfrm>
        </p:spPr>
        <p:txBody>
          <a:bodyPr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fr-FR" smtClean="0"/>
              <a:t>Arnaud Legout © 2011-2014</a:t>
            </a:r>
            <a:endParaRPr lang="fr-F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1958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E1616C-77B1-438D-B2EA-D29B0C884C1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5695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735A2D-71D9-4948-95F9-256AFC1B9ACC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8869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re. Contenu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EE3430-F29F-48C3-A4A1-A73C5FF2C15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2620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159C22-3937-41CD-B871-002FA589FB83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3580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B276A6-9051-4893-BB7A-369BEAC4FA3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09272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AE2302-58AC-4CEC-BA37-19329518E9E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3056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C96F9A-7410-4AE4-BB6A-C396CA6D07E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06352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BAF318-1520-4458-868A-5D6F98081BD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38565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5D413C-5156-4901-9037-4F52EF86BF1E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3400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D89600-A2C7-4CA0-8E18-C87971FB7FC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262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496C56-D94D-4804-81B1-3DE9E36AFE4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9596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pour modifier le style du titre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521450"/>
            <a:ext cx="39671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400" b="1">
                <a:solidFill>
                  <a:srgbClr val="3333CC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248400"/>
            <a:ext cx="914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2000">
                <a:solidFill>
                  <a:srgbClr val="3333CC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fld id="{6D52B0D0-7391-4ACE-994A-BDC0DCFE03E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53" r:id="rId1"/>
    <p:sldLayoutId id="2147484542" r:id="rId2"/>
    <p:sldLayoutId id="2147484543" r:id="rId3"/>
    <p:sldLayoutId id="2147484544" r:id="rId4"/>
    <p:sldLayoutId id="2147484545" r:id="rId5"/>
    <p:sldLayoutId id="2147484546" r:id="rId6"/>
    <p:sldLayoutId id="2147484547" r:id="rId7"/>
    <p:sldLayoutId id="2147484548" r:id="rId8"/>
    <p:sldLayoutId id="2147484549" r:id="rId9"/>
    <p:sldLayoutId id="2147484550" r:id="rId10"/>
    <p:sldLayoutId id="2147484551" r:id="rId11"/>
    <p:sldLayoutId id="2147484552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alibri" pitchFamily="34" charset="0"/>
          <a:ea typeface="+mj-ea"/>
          <a:cs typeface="Calibri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q"/>
        <a:defRPr sz="3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Calibri" pitchFamily="34" charset="0"/>
          <a:cs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pitchFamily="34" charset="0"/>
          <a:cs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  <a:cs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  <a:cs typeface="Calibri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457199" y="814187"/>
            <a:ext cx="8229600" cy="533645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note = 8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note &gt; 10: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print 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reçu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print 'bravo !'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print 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recalé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marL="0" indent="0">
              <a:buNone/>
            </a:pP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1" name="Connecteur droit avec flèche 10"/>
          <p:cNvCxnSpPr/>
          <p:nvPr/>
        </p:nvCxnSpPr>
        <p:spPr bwMode="auto">
          <a:xfrm flipH="1">
            <a:off x="457200" y="2265218"/>
            <a:ext cx="1018309" cy="0"/>
          </a:xfrm>
          <a:prstGeom prst="straightConnector1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12" name="Connecteur droit avec flèche 11"/>
          <p:cNvCxnSpPr/>
          <p:nvPr/>
        </p:nvCxnSpPr>
        <p:spPr bwMode="auto">
          <a:xfrm flipH="1">
            <a:off x="457199" y="2833254"/>
            <a:ext cx="1018309" cy="0"/>
          </a:xfrm>
          <a:prstGeom prst="straightConnector1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13" name="Connecteur droit avec flèche 12"/>
          <p:cNvCxnSpPr/>
          <p:nvPr/>
        </p:nvCxnSpPr>
        <p:spPr bwMode="auto">
          <a:xfrm flipH="1">
            <a:off x="457199" y="3977483"/>
            <a:ext cx="1018309" cy="0"/>
          </a:xfrm>
          <a:prstGeom prst="straightConnector1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15" name="Connecteur droit avec flèche 14"/>
          <p:cNvCxnSpPr/>
          <p:nvPr/>
        </p:nvCxnSpPr>
        <p:spPr bwMode="auto">
          <a:xfrm flipH="1">
            <a:off x="3719946" y="1059873"/>
            <a:ext cx="852054" cy="540327"/>
          </a:xfrm>
          <a:prstGeom prst="straightConnector1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Connecteur droit avec flèche 16"/>
          <p:cNvCxnSpPr/>
          <p:nvPr/>
        </p:nvCxnSpPr>
        <p:spPr bwMode="auto">
          <a:xfrm flipH="1">
            <a:off x="1752601" y="2916381"/>
            <a:ext cx="852054" cy="540327"/>
          </a:xfrm>
          <a:prstGeom prst="straightConnector1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20" name="Groupe 19"/>
          <p:cNvGrpSpPr/>
          <p:nvPr/>
        </p:nvGrpSpPr>
        <p:grpSpPr>
          <a:xfrm>
            <a:off x="5257800" y="1974273"/>
            <a:ext cx="3082636" cy="1246909"/>
            <a:chOff x="5257800" y="1974273"/>
            <a:chExt cx="3082636" cy="1246909"/>
          </a:xfrm>
        </p:grpSpPr>
        <p:sp>
          <p:nvSpPr>
            <p:cNvPr id="7" name="Accolade fermante 6"/>
            <p:cNvSpPr/>
            <p:nvPr/>
          </p:nvSpPr>
          <p:spPr bwMode="auto">
            <a:xfrm>
              <a:off x="5257800" y="1974273"/>
              <a:ext cx="519545" cy="1246909"/>
            </a:xfrm>
            <a:prstGeom prst="rightBrac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ZoneTexte 17"/>
            <p:cNvSpPr txBox="1"/>
            <p:nvPr/>
          </p:nvSpPr>
          <p:spPr>
            <a:xfrm>
              <a:off x="5825836" y="2136062"/>
              <a:ext cx="25146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5400" dirty="0" smtClean="0">
                  <a:solidFill>
                    <a:srgbClr val="FF0000"/>
                  </a:solidFill>
                  <a:latin typeface="Calibri" panose="020F0502020204030204" pitchFamily="34" charset="0"/>
                </a:rPr>
                <a:t>Bloc 1</a:t>
              </a:r>
              <a:endParaRPr lang="fr-FR" sz="5400" dirty="0">
                <a:solidFill>
                  <a:srgbClr val="FF0000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21" name="Groupe 20"/>
          <p:cNvGrpSpPr/>
          <p:nvPr/>
        </p:nvGrpSpPr>
        <p:grpSpPr>
          <a:xfrm>
            <a:off x="5257800" y="3482414"/>
            <a:ext cx="3082636" cy="923330"/>
            <a:chOff x="5257800" y="3482414"/>
            <a:chExt cx="3082636" cy="923330"/>
          </a:xfrm>
        </p:grpSpPr>
        <p:sp>
          <p:nvSpPr>
            <p:cNvPr id="8" name="Accolade fermante 7"/>
            <p:cNvSpPr/>
            <p:nvPr/>
          </p:nvSpPr>
          <p:spPr bwMode="auto">
            <a:xfrm>
              <a:off x="5257800" y="3707319"/>
              <a:ext cx="519545" cy="532172"/>
            </a:xfrm>
            <a:prstGeom prst="rightBrac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ZoneTexte 18"/>
            <p:cNvSpPr txBox="1"/>
            <p:nvPr/>
          </p:nvSpPr>
          <p:spPr>
            <a:xfrm>
              <a:off x="5825836" y="3482414"/>
              <a:ext cx="25146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5400" dirty="0" smtClean="0">
                  <a:solidFill>
                    <a:srgbClr val="FF0000"/>
                  </a:solidFill>
                  <a:latin typeface="Calibri" panose="020F0502020204030204" pitchFamily="34" charset="0"/>
                </a:rPr>
                <a:t>Bloc 2</a:t>
              </a:r>
              <a:endParaRPr lang="fr-FR" sz="5400" dirty="0">
                <a:solidFill>
                  <a:srgbClr val="FF0000"/>
                </a:solidFill>
                <a:latin typeface="Calibri" panose="020F0502020204030204" pitchFamily="34" charset="0"/>
              </a:endParaRPr>
            </a:p>
          </p:txBody>
        </p:sp>
      </p:grpSp>
      <p:cxnSp>
        <p:nvCxnSpPr>
          <p:cNvPr id="22" name="Connecteur droit avec flèche 21"/>
          <p:cNvCxnSpPr/>
          <p:nvPr/>
        </p:nvCxnSpPr>
        <p:spPr bwMode="auto">
          <a:xfrm flipH="1">
            <a:off x="2604655" y="544023"/>
            <a:ext cx="852054" cy="540327"/>
          </a:xfrm>
          <a:prstGeom prst="straightConnector1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623751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1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457199" y="814187"/>
            <a:ext cx="8229600" cy="533645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note = 8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note &gt;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print 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reçu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print 'bravo !'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print 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recalé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marL="0" indent="0">
              <a:buNone/>
            </a:pP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3456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457199" y="814187"/>
            <a:ext cx="8229600" cy="533645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note = 8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note &gt; 10: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print 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reçu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print 'bravo !'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print 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recalé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marL="0" indent="0">
              <a:buNone/>
            </a:pP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4485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457199" y="814187"/>
            <a:ext cx="8229600" cy="533645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note 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note &gt;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 {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print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reçu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print 'bravo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!';}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 {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print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recalé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';}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898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457199" y="814187"/>
            <a:ext cx="8229600" cy="533645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note 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note &gt;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print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reçu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print 'bravo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!';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print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recalé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89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elePresentationAL">
  <a:themeElements>
    <a:clrScheme name="modelePresentationA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elePresentationAL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/>
      <a:lstStyle/>
    </a:lnDef>
  </a:objectDefaults>
  <a:extraClrSchemeLst>
    <a:extraClrScheme>
      <a:clrScheme name="modelePresentation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67076</TotalTime>
  <Words>207</Words>
  <Application>Microsoft Office PowerPoint</Application>
  <PresentationFormat>Affichage à l'écran (4:3)</PresentationFormat>
  <Paragraphs>49</Paragraphs>
  <Slides>5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1" baseType="lpstr">
      <vt:lpstr>Arial</vt:lpstr>
      <vt:lpstr>Calibri</vt:lpstr>
      <vt:lpstr>Comic Sans MS</vt:lpstr>
      <vt:lpstr>Courier New</vt:lpstr>
      <vt:lpstr>Wingdings</vt:lpstr>
      <vt:lpstr>modelePresentationAL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Formation Python</dc:title>
  <dc:creator>Arnaud Legout</dc:creator>
  <cp:lastModifiedBy>Arnaud Legout</cp:lastModifiedBy>
  <cp:revision>1783</cp:revision>
  <cp:lastPrinted>2013-12-02T15:29:04Z</cp:lastPrinted>
  <dcterms:created xsi:type="dcterms:W3CDTF">1601-01-01T00:00:00Z</dcterms:created>
  <dcterms:modified xsi:type="dcterms:W3CDTF">2014-07-21T14:52:52Z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