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
  </p:notesMasterIdLst>
  <p:handoutMasterIdLst>
    <p:handoutMasterId r:id="rId9"/>
  </p:handoutMasterIdLst>
  <p:sldIdLst>
    <p:sldId id="900" r:id="rId2"/>
    <p:sldId id="902" r:id="rId3"/>
    <p:sldId id="904" r:id="rId4"/>
    <p:sldId id="908" r:id="rId5"/>
    <p:sldId id="907" r:id="rId6"/>
    <p:sldId id="906" r:id="rId7"/>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900"/>
            <p14:sldId id="902"/>
            <p14:sldId id="904"/>
            <p14:sldId id="908"/>
            <p14:sldId id="907"/>
            <p14:sldId id="9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FF9900"/>
    <a:srgbClr val="619428"/>
    <a:srgbClr val="FFFF6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4147" autoAdjust="0"/>
  </p:normalViewPr>
  <p:slideViewPr>
    <p:cSldViewPr snapToGrid="0">
      <p:cViewPr varScale="1">
        <p:scale>
          <a:sx n="55" d="100"/>
          <a:sy n="55" d="100"/>
        </p:scale>
        <p:origin x="1134" y="72"/>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déclaration</a:t>
            </a:r>
            <a:r>
              <a:rPr lang="fr-FR" baseline="0" dirty="0" smtClean="0"/>
              <a:t> </a:t>
            </a:r>
            <a:r>
              <a:rPr lang="fr-FR" baseline="0" dirty="0" err="1" smtClean="0"/>
              <a:t>classmethod</a:t>
            </a:r>
            <a:r>
              <a:rPr lang="fr-FR" baseline="0" dirty="0" smtClean="0"/>
              <a:t> ou </a:t>
            </a:r>
            <a:r>
              <a:rPr lang="fr-FR" baseline="0" dirty="0" err="1" smtClean="0"/>
              <a:t>staticmethod</a:t>
            </a:r>
            <a:r>
              <a:rPr lang="fr-FR" baseline="0" dirty="0" smtClean="0"/>
              <a:t> peut-être loin de la méthode, ce qui rend la lecture difficile.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374140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syntaxe permet de rendre le type de la méthode explicite, et comme le décorateur doit être juste avant la déclaration de la fonction, ça rend également plus probable que le développeur n’oubliera pas de décorer la fonction.</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11708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259362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quoi un décorateur</a:t>
            </a: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a:t>
            </a:r>
            <a:r>
              <a:rPr lang="fr-FR" sz="1200" dirty="0" smtClean="0">
                <a:cs typeface="Courier New" panose="02070309020205020404" pitchFamily="49" charset="0"/>
              </a:rPr>
              <a:t>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comme argument la fonction décorée et produit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le même nombre d’arguments que la fonction décorée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Un</a:t>
            </a:r>
            <a:r>
              <a:rPr lang="fr-FR" baseline="0" dirty="0" smtClean="0"/>
              <a:t> décorateur peut donc être une fonction ou une classe et retourner une fonction ou une classe. Souvent, le décorateur retourne directement l’objet décoré, mais il peut également retourner n’importe quel objet </a:t>
            </a:r>
            <a:r>
              <a:rPr lang="fr-FR" baseline="0" dirty="0" err="1" smtClean="0"/>
              <a:t>callable</a:t>
            </a:r>
            <a:r>
              <a:rPr lang="fr-FR" baseline="0" dirty="0" smtClean="0"/>
              <a:t>. </a:t>
            </a:r>
            <a:endParaRPr lang="fr-FR"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f(a, b) </a:t>
            </a:r>
            <a:r>
              <a:rPr lang="fr-FR" baseline="0" dirty="0" smtClean="0">
                <a:sym typeface="Wingdings" panose="05000000000000000000" pitchFamily="2" charset="2"/>
              </a:rPr>
              <a:t> </a:t>
            </a:r>
            <a:r>
              <a:rPr lang="fr-FR" baseline="0" dirty="0" err="1" smtClean="0">
                <a:sym typeface="Wingdings" panose="05000000000000000000" pitchFamily="2" charset="2"/>
              </a:rPr>
              <a:t>decorateur</a:t>
            </a:r>
            <a:r>
              <a:rPr lang="fr-FR" baseline="0" dirty="0" smtClean="0">
                <a:sym typeface="Wingdings" panose="05000000000000000000" pitchFamily="2" charset="2"/>
              </a:rPr>
              <a:t>(f)(</a:t>
            </a:r>
            <a:r>
              <a:rPr lang="fr-FR" baseline="0" dirty="0" err="1" smtClean="0">
                <a:sym typeface="Wingdings" panose="05000000000000000000" pitchFamily="2" charset="2"/>
              </a:rPr>
              <a:t>a,b</a:t>
            </a:r>
            <a:r>
              <a:rPr lang="fr-FR" baseline="0" dirty="0" smtClean="0">
                <a:sym typeface="Wingdings" panose="05000000000000000000" pitchFamily="2" charset="2"/>
              </a:rPr>
              <a:t>). L’</a:t>
            </a:r>
            <a:r>
              <a:rPr lang="fr-FR" baseline="0" dirty="0" err="1" smtClean="0">
                <a:sym typeface="Wingdings" panose="05000000000000000000" pitchFamily="2" charset="2"/>
              </a:rPr>
              <a:t>équivallence</a:t>
            </a:r>
            <a:r>
              <a:rPr lang="fr-FR" baseline="0" dirty="0" smtClean="0">
                <a:sym typeface="Wingdings" panose="05000000000000000000" pitchFamily="2" charset="2"/>
              </a:rPr>
              <a:t> est lorsque f est décorée par le décorateur</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4</a:t>
            </a:fld>
            <a:endParaRPr lang="en-US"/>
          </a:p>
        </p:txBody>
      </p:sp>
    </p:spTree>
    <p:extLst>
      <p:ext uri="{BB962C8B-B14F-4D97-AF65-F5344CB8AC3E}">
        <p14:creationId xmlns:p14="http://schemas.microsoft.com/office/powerpoint/2010/main" val="373774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On ne donne</a:t>
            </a:r>
            <a:r>
              <a:rPr lang="fr-FR" baseline="0" dirty="0" smtClean="0"/>
              <a:t> ici que deux exemples courant d’implémentation, mais on peut imaginer autre chose, comme une fonction qui retourne une classe </a:t>
            </a:r>
            <a:r>
              <a:rPr lang="fr-FR" baseline="0" dirty="0" err="1" smtClean="0"/>
              <a:t>callable</a:t>
            </a:r>
            <a:r>
              <a:rPr lang="fr-FR" baseline="0" dirty="0" smtClean="0"/>
              <a:t>.</a:t>
            </a: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Si le décorateur est une fonction,</a:t>
            </a:r>
            <a:r>
              <a:rPr lang="fr-FR" baseline="0" dirty="0" smtClean="0"/>
              <a:t> il prend un fonction en argument et retourne une fonction qui prend (a, b) comme arguments</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Si le décorateur est une classe, il prend la fonction dans son </a:t>
            </a:r>
            <a:r>
              <a:rPr lang="fr-FR" baseline="0" dirty="0" err="1" smtClean="0"/>
              <a:t>contructeur</a:t>
            </a:r>
            <a:r>
              <a:rPr lang="fr-FR" baseline="0" dirty="0" smtClean="0"/>
              <a:t> et l’instance retournée appelle __call__(self, a, b)</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3320066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Si le décorateur est une fonction,</a:t>
            </a:r>
            <a:r>
              <a:rPr lang="fr-FR" baseline="0" dirty="0" smtClean="0"/>
              <a:t> il prend un fonction en argument et retourne une fonction qui prend (a, b) comme arguments</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Si le décorateur est une classe, il prend la fonction dans son </a:t>
            </a:r>
            <a:r>
              <a:rPr lang="fr-FR" baseline="0" dirty="0" err="1" smtClean="0"/>
              <a:t>contructeur</a:t>
            </a:r>
            <a:r>
              <a:rPr lang="fr-FR" baseline="0" dirty="0" smtClean="0"/>
              <a:t> et l’instance retournée appelle __call__(self, a, b)</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417699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h</a:t>
            </a:r>
            <a:r>
              <a:rPr lang="en-US" sz="3600" dirty="0">
                <a:latin typeface="Courier New" panose="02070309020205020404" pitchFamily="49" charset="0"/>
                <a:cs typeface="Courier New" panose="02070309020205020404" pitchFamily="49" charset="0"/>
              </a:rPr>
              <a:t>(self):</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f = </a:t>
            </a:r>
            <a:r>
              <a:rPr lang="en-US" sz="3600" dirty="0" err="1">
                <a:solidFill>
                  <a:srgbClr val="7030A0"/>
                </a:solidFill>
                <a:latin typeface="Courier New" panose="02070309020205020404" pitchFamily="49" charset="0"/>
                <a:cs typeface="Courier New" panose="02070309020205020404" pitchFamily="49" charset="0"/>
              </a:rPr>
              <a:t>classmethod</a:t>
            </a:r>
            <a:r>
              <a:rPr lang="en-US" sz="3600" dirty="0">
                <a:latin typeface="Courier New" panose="02070309020205020404" pitchFamily="49" charset="0"/>
                <a:cs typeface="Courier New" panose="02070309020205020404" pitchFamily="49" charset="0"/>
              </a:rPr>
              <a:t>(f)</a:t>
            </a:r>
          </a:p>
          <a:p>
            <a:pPr marL="0" indent="0">
              <a:buNone/>
            </a:pPr>
            <a:r>
              <a:rPr lang="en-US" sz="3600" dirty="0">
                <a:latin typeface="Courier New" panose="02070309020205020404" pitchFamily="49" charset="0"/>
                <a:cs typeface="Courier New" panose="02070309020205020404" pitchFamily="49" charset="0"/>
              </a:rPr>
              <a:t>    g = </a:t>
            </a:r>
            <a:r>
              <a:rPr lang="en-US" sz="3600" dirty="0" err="1">
                <a:solidFill>
                  <a:srgbClr val="7030A0"/>
                </a:solidFill>
                <a:latin typeface="Courier New" panose="02070309020205020404" pitchFamily="49" charset="0"/>
                <a:cs typeface="Courier New" panose="02070309020205020404" pitchFamily="49" charset="0"/>
              </a:rPr>
              <a:t>staticmethod</a:t>
            </a:r>
            <a:r>
              <a:rPr lang="en-US" sz="3600" dirty="0">
                <a:latin typeface="Courier New" panose="02070309020205020404" pitchFamily="49" charset="0"/>
                <a:cs typeface="Courier New" panose="02070309020205020404" pitchFamily="49" charset="0"/>
              </a:rPr>
              <a:t>(g)</a:t>
            </a: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884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601"/>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iterate type="lt">
                                    <p:tmAbs val="100"/>
                                  </p:iterate>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1001"/>
                            </p:stCondLst>
                            <p:childTnLst>
                              <p:par>
                                <p:cTn id="26" presetID="1" presetClass="entr" presetSubtype="0" fill="hold" nodeType="afterEffect">
                                  <p:stCondLst>
                                    <p:cond delay="0"/>
                                  </p:stCondLst>
                                  <p:iterate type="lt">
                                    <p:tmAbs val="100"/>
                                  </p:iterate>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iterate type="lt">
                                    <p:tmAbs val="100"/>
                                  </p:iterate>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iterate type="lt">
                                    <p:tmAbs val="100"/>
                                  </p:iterate>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a:t>
            </a:r>
            <a:r>
              <a:rPr lang="en-US" sz="3600" dirty="0" err="1">
                <a:solidFill>
                  <a:srgbClr val="7030A0"/>
                </a:solidFill>
                <a:latin typeface="Courier New" panose="02070309020205020404" pitchFamily="49" charset="0"/>
                <a:cs typeface="Courier New" panose="02070309020205020404" pitchFamily="49" charset="0"/>
              </a:rPr>
              <a:t>classmethod</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r>
              <a:rPr lang="en-US" sz="3600" dirty="0" err="1">
                <a:solidFill>
                  <a:srgbClr val="7030A0"/>
                </a:solidFill>
                <a:latin typeface="Courier New" panose="02070309020205020404" pitchFamily="49" charset="0"/>
                <a:cs typeface="Courier New" panose="02070309020205020404" pitchFamily="49" charset="0"/>
              </a:rPr>
              <a:t>staticmethod</a:t>
            </a:r>
            <a:endParaRPr lang="en-US" sz="3600" dirty="0">
              <a:solidFill>
                <a:srgbClr val="FFC000"/>
              </a:solidFill>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h</a:t>
            </a:r>
            <a:r>
              <a:rPr lang="en-US" sz="3600" dirty="0">
                <a:latin typeface="Courier New" panose="02070309020205020404" pitchFamily="49" charset="0"/>
                <a:cs typeface="Courier New" panose="02070309020205020404" pitchFamily="49" charset="0"/>
              </a:rPr>
              <a:t>(self):</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endParaRPr lang="en-US" sz="3600" dirty="0">
              <a:solidFill>
                <a:srgbClr val="FFC000"/>
              </a:solidFill>
              <a:latin typeface="Courier New" panose="02070309020205020404" pitchFamily="49" charset="0"/>
              <a:cs typeface="Courier New" panose="02070309020205020404" pitchFamily="49" charset="0"/>
            </a:endParaRPr>
          </a:p>
        </p:txBody>
      </p:sp>
      <p:sp>
        <p:nvSpPr>
          <p:cNvPr id="2" name="Rectangle 1"/>
          <p:cNvSpPr/>
          <p:nvPr/>
        </p:nvSpPr>
        <p:spPr bwMode="auto">
          <a:xfrm>
            <a:off x="1371600" y="1005840"/>
            <a:ext cx="3825240" cy="685800"/>
          </a:xfrm>
          <a:prstGeom prst="rect">
            <a:avLst/>
          </a:prstGeom>
          <a:noFill/>
          <a:ln w="381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4" name="Rectangle 3"/>
          <p:cNvSpPr/>
          <p:nvPr/>
        </p:nvSpPr>
        <p:spPr bwMode="auto">
          <a:xfrm>
            <a:off x="1371600" y="2985225"/>
            <a:ext cx="3825240" cy="685800"/>
          </a:xfrm>
          <a:prstGeom prst="rect">
            <a:avLst/>
          </a:prstGeom>
          <a:noFill/>
          <a:ln w="38100" cap="flat" cmpd="sng" algn="ctr">
            <a:solidFill>
              <a:srgbClr val="FF0000"/>
            </a:solidFill>
            <a:prstDash val="solid"/>
            <a:round/>
            <a:headEnd type="none" w="med" len="med"/>
            <a:tailEnd type="triangle" w="lg" len="lg"/>
          </a:ln>
          <a:effectLst/>
        </p:spPr>
        <p:txBody>
          <a:bodyPr rtlCol="0" anchor="ctr"/>
          <a:lstStyle/>
          <a:p>
            <a:pPr algn="ctr"/>
            <a:endParaRPr lang="fr-FR"/>
          </a:p>
        </p:txBody>
      </p:sp>
    </p:spTree>
    <p:extLst>
      <p:ext uri="{BB962C8B-B14F-4D97-AF65-F5344CB8AC3E}">
        <p14:creationId xmlns:p14="http://schemas.microsoft.com/office/powerpoint/2010/main" val="16409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iterate type="lt">
                                    <p:tmAbs val="100"/>
                                  </p:iterate>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601"/>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100"/>
                                  </p:iterate>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100"/>
                                  </p:iterate>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1001"/>
                            </p:stCondLst>
                            <p:childTnLst>
                              <p:par>
                                <p:cTn id="34" presetID="1" presetClass="entr" presetSubtype="0" fill="hold" nodeType="afterEffect">
                                  <p:stCondLst>
                                    <p:cond delay="0"/>
                                  </p:stCondLst>
                                  <p:iterate type="lt">
                                    <p:tmAbs val="100"/>
                                  </p:iterate>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548641"/>
            <a:ext cx="10972800" cy="5577524"/>
          </a:xfrm>
        </p:spPr>
        <p:txBody>
          <a:bodyPr/>
          <a:lstStyle/>
          <a:p>
            <a:pPr marL="0" indent="0">
              <a:buNone/>
            </a:pPr>
            <a:r>
              <a:rPr lang="fr-FR" sz="3600" dirty="0" smtClean="0">
                <a:latin typeface="Courier New" panose="02070309020205020404" pitchFamily="49" charset="0"/>
                <a:cs typeface="Courier New" panose="02070309020205020404" pitchFamily="49" charset="0"/>
              </a:rPr>
              <a:t>@</a:t>
            </a:r>
            <a:r>
              <a:rPr lang="fr-FR" sz="3600" dirty="0" err="1" smtClean="0">
                <a:latin typeface="Courier New" panose="02070309020205020404" pitchFamily="49" charset="0"/>
                <a:cs typeface="Courier New" panose="02070309020205020404" pitchFamily="49" charset="0"/>
              </a:rPr>
              <a:t>decorateur</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endParaRPr lang="fr-FR" sz="3600" dirty="0">
              <a:latin typeface="Courier New" panose="02070309020205020404" pitchFamily="49" charset="0"/>
              <a:cs typeface="Courier New" panose="02070309020205020404" pitchFamily="49" charset="0"/>
            </a:endParaRPr>
          </a:p>
          <a:p>
            <a:pPr marL="0" indent="0">
              <a:buNone/>
            </a:pPr>
            <a:r>
              <a:rPr lang="fr-FR" sz="3600" dirty="0" smtClean="0">
                <a:cs typeface="Courier New" panose="02070309020205020404" pitchFamily="49" charset="0"/>
              </a:rPr>
              <a:t>C’est équivalent à </a:t>
            </a:r>
          </a:p>
          <a:p>
            <a:pPr marL="0" indent="0">
              <a:buNone/>
            </a:pPr>
            <a:endParaRPr lang="fr-FR" sz="3600" dirty="0" smtClean="0">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f = </a:t>
            </a:r>
            <a:r>
              <a:rPr lang="fr-FR" sz="3600" dirty="0" err="1" smtClean="0">
                <a:latin typeface="Courier New" panose="02070309020205020404" pitchFamily="49" charset="0"/>
                <a:cs typeface="Courier New" panose="02070309020205020404" pitchFamily="49" charset="0"/>
              </a:rPr>
              <a:t>decorateur</a:t>
            </a:r>
            <a:r>
              <a:rPr lang="fr-FR" sz="3600" dirty="0" smtClean="0">
                <a:latin typeface="Courier New" panose="02070309020205020404" pitchFamily="49" charset="0"/>
                <a:cs typeface="Courier New" panose="02070309020205020404" pitchFamily="49" charset="0"/>
              </a:rPr>
              <a:t>(f)</a:t>
            </a: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570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500"/>
                                        <p:tgtEl>
                                          <p:spTgt spid="3">
                                            <p:txEl>
                                              <p:pRg st="6" end="6"/>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500"/>
                                        <p:tgtEl>
                                          <p:spTgt spid="3">
                                            <p:txEl>
                                              <p:pRg st="7" end="7"/>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548641"/>
            <a:ext cx="10826044" cy="5997438"/>
          </a:xfrm>
        </p:spPr>
        <p:txBody>
          <a:bodyPr/>
          <a:lstStyle/>
          <a:p>
            <a:pPr marL="0" indent="0">
              <a:buNone/>
            </a:pPr>
            <a:r>
              <a:rPr lang="fr-FR" sz="4400" dirty="0">
                <a:cs typeface="Courier New" panose="02070309020205020404" pitchFamily="49" charset="0"/>
              </a:rPr>
              <a:t>C</a:t>
            </a:r>
            <a:r>
              <a:rPr lang="fr-FR" sz="4400" dirty="0" smtClean="0">
                <a:cs typeface="Courier New" panose="02070309020205020404" pitchFamily="49" charset="0"/>
              </a:rPr>
              <a:t>’est </a:t>
            </a:r>
            <a:r>
              <a:rPr lang="fr-FR" sz="4400" dirty="0">
                <a:cs typeface="Courier New" panose="02070309020205020404" pitchFamily="49" charset="0"/>
              </a:rPr>
              <a:t>quoi un </a:t>
            </a:r>
            <a:r>
              <a:rPr lang="fr-FR" sz="4400" i="1" dirty="0" err="1">
                <a:cs typeface="Courier New" panose="02070309020205020404" pitchFamily="49" charset="0"/>
              </a:rPr>
              <a:t>callable</a:t>
            </a:r>
            <a:r>
              <a:rPr lang="fr-FR" sz="4400" dirty="0">
                <a:cs typeface="Courier New" panose="02070309020205020404" pitchFamily="49" charset="0"/>
              </a:rPr>
              <a:t> ?</a:t>
            </a:r>
          </a:p>
          <a:p>
            <a:pPr marL="0" indent="0">
              <a:buNone/>
            </a:pPr>
            <a:r>
              <a:rPr lang="fr-FR" sz="4000" dirty="0">
                <a:cs typeface="Courier New" panose="02070309020205020404" pitchFamily="49" charset="0"/>
              </a:rPr>
              <a:t>C’est un objet </a:t>
            </a:r>
            <a:r>
              <a:rPr lang="fr-FR" sz="4000" dirty="0">
                <a:latin typeface="Courier New" panose="02070309020205020404" pitchFamily="49" charset="0"/>
                <a:cs typeface="Courier New" panose="02070309020205020404" pitchFamily="49" charset="0"/>
              </a:rPr>
              <a:t>O</a:t>
            </a:r>
            <a:r>
              <a:rPr lang="fr-FR" sz="4000" dirty="0">
                <a:cs typeface="Courier New" panose="02070309020205020404" pitchFamily="49" charset="0"/>
              </a:rPr>
              <a:t> que l’on peut appeler avec </a:t>
            </a:r>
            <a:r>
              <a:rPr lang="fr-FR" sz="4000" dirty="0">
                <a:latin typeface="Courier New" panose="02070309020205020404" pitchFamily="49" charset="0"/>
                <a:cs typeface="Courier New" panose="02070309020205020404" pitchFamily="49" charset="0"/>
              </a:rPr>
              <a:t>O()</a:t>
            </a:r>
          </a:p>
          <a:p>
            <a:pPr lvl="1">
              <a:buFont typeface="Arial" panose="020B0604020202020204" pitchFamily="34" charset="0"/>
              <a:buChar char="•"/>
            </a:pPr>
            <a:r>
              <a:rPr lang="fr-FR" sz="3600" dirty="0" smtClean="0">
                <a:cs typeface="Courier New" panose="02070309020205020404" pitchFamily="49" charset="0"/>
              </a:rPr>
              <a:t>fonction </a:t>
            </a:r>
            <a:r>
              <a:rPr lang="fr-FR" sz="3600" dirty="0">
                <a:cs typeface="Courier New" panose="02070309020205020404" pitchFamily="49" charset="0"/>
              </a:rPr>
              <a:t>ou </a:t>
            </a:r>
            <a:r>
              <a:rPr lang="fr-FR" sz="3600" dirty="0" smtClean="0">
                <a:cs typeface="Courier New" panose="02070309020205020404" pitchFamily="49" charset="0"/>
              </a:rPr>
              <a:t>classe </a:t>
            </a:r>
            <a:r>
              <a:rPr lang="fr-FR" sz="3600" dirty="0">
                <a:cs typeface="Courier New" panose="02070309020205020404" pitchFamily="49" charset="0"/>
              </a:rPr>
              <a:t>qui implémente </a:t>
            </a:r>
            <a:r>
              <a:rPr lang="fr-FR" sz="3600" dirty="0">
                <a:latin typeface="Courier New" panose="02070309020205020404" pitchFamily="49" charset="0"/>
                <a:cs typeface="Courier New" panose="02070309020205020404" pitchFamily="49" charset="0"/>
              </a:rPr>
              <a:t>__call__</a:t>
            </a:r>
            <a:endParaRPr lang="fr-FR" dirty="0">
              <a:latin typeface="Courier New" panose="02070309020205020404" pitchFamily="49" charset="0"/>
              <a:cs typeface="Courier New" panose="02070309020205020404" pitchFamily="49" charset="0"/>
            </a:endParaRPr>
          </a:p>
          <a:p>
            <a:pPr marL="0" indent="0">
              <a:buNone/>
            </a:pPr>
            <a:r>
              <a:rPr lang="fr-FR" sz="4400" dirty="0" smtClean="0">
                <a:cs typeface="Courier New" panose="02070309020205020404" pitchFamily="49" charset="0"/>
              </a:rPr>
              <a:t>C’est quoi un décorateur ?</a:t>
            </a:r>
          </a:p>
          <a:p>
            <a:pPr marL="0" indent="0">
              <a:buNone/>
            </a:pPr>
            <a:r>
              <a:rPr lang="fr-FR" sz="4000" dirty="0" smtClean="0">
                <a:latin typeface="Courier New" panose="02070309020205020404" pitchFamily="49" charset="0"/>
                <a:cs typeface="Courier New" panose="02070309020205020404" pitchFamily="49" charset="0"/>
              </a:rPr>
              <a:t>f(a, b) &lt;=&gt; </a:t>
            </a:r>
            <a:endParaRPr lang="fr-FR" sz="4000" dirty="0">
              <a:latin typeface="Courier New" panose="02070309020205020404" pitchFamily="49" charset="0"/>
              <a:cs typeface="Courier New" panose="02070309020205020404" pitchFamily="49" charset="0"/>
            </a:endParaRP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p:txBody>
      </p:sp>
      <p:sp>
        <p:nvSpPr>
          <p:cNvPr id="5" name="Accolade fermante 4"/>
          <p:cNvSpPr/>
          <p:nvPr/>
        </p:nvSpPr>
        <p:spPr bwMode="auto">
          <a:xfrm rot="5400000">
            <a:off x="2392601" y="3112156"/>
            <a:ext cx="521910" cy="3850849"/>
          </a:xfrm>
          <a:prstGeom prst="rightBrace">
            <a:avLst/>
          </a:prstGeom>
          <a:noFill/>
          <a:ln w="38100" cap="flat" cmpd="sng" algn="ctr">
            <a:solidFill>
              <a:srgbClr val="FF0000"/>
            </a:solidFill>
            <a:prstDash val="solid"/>
            <a:round/>
            <a:headEnd type="none" w="med" len="med"/>
            <a:tailEnd type="none" w="lg" len="lg"/>
          </a:ln>
          <a:effectLst/>
        </p:spPr>
        <p:txBody>
          <a:bodyPr rtlCol="0" anchor="ctr"/>
          <a:lstStyle/>
          <a:p>
            <a:pPr algn="ctr"/>
            <a:endParaRPr lang="fr-FR">
              <a:solidFill>
                <a:srgbClr val="FF0000"/>
              </a:solidFill>
            </a:endParaRPr>
          </a:p>
        </p:txBody>
      </p:sp>
      <p:sp>
        <p:nvSpPr>
          <p:cNvPr id="6" name="ZoneTexte 5"/>
          <p:cNvSpPr txBox="1"/>
          <p:nvPr/>
        </p:nvSpPr>
        <p:spPr>
          <a:xfrm>
            <a:off x="2653556" y="6012488"/>
            <a:ext cx="3443781" cy="707886"/>
          </a:xfrm>
          <a:prstGeom prst="rect">
            <a:avLst/>
          </a:prstGeom>
          <a:noFill/>
        </p:spPr>
        <p:txBody>
          <a:bodyPr wrap="square" rtlCol="0">
            <a:spAutoFit/>
          </a:bodyPr>
          <a:lstStyle/>
          <a:p>
            <a:r>
              <a:rPr lang="fr-FR" sz="4000" dirty="0" smtClean="0">
                <a:solidFill>
                  <a:srgbClr val="FF0000"/>
                </a:solidFill>
                <a:latin typeface="Courier New" panose="02070309020205020404" pitchFamily="49" charset="0"/>
                <a:cs typeface="Courier New" panose="02070309020205020404" pitchFamily="49" charset="0"/>
              </a:rPr>
              <a:t>O</a:t>
            </a:r>
            <a:r>
              <a:rPr lang="fr-FR" sz="4000" dirty="0" smtClean="0">
                <a:solidFill>
                  <a:srgbClr val="00B050"/>
                </a:solidFill>
                <a:latin typeface="Courier New" panose="02070309020205020404" pitchFamily="49" charset="0"/>
                <a:cs typeface="Courier New" panose="02070309020205020404" pitchFamily="49" charset="0"/>
              </a:rPr>
              <a:t>(a, b)</a:t>
            </a:r>
            <a:endParaRPr lang="fr-FR" sz="4000" dirty="0">
              <a:solidFill>
                <a:srgbClr val="00B050"/>
              </a:solidFill>
              <a:latin typeface="Courier New" panose="02070309020205020404" pitchFamily="49" charset="0"/>
              <a:cs typeface="Courier New" panose="02070309020205020404" pitchFamily="49" charset="0"/>
            </a:endParaRPr>
          </a:p>
        </p:txBody>
      </p:sp>
      <p:sp>
        <p:nvSpPr>
          <p:cNvPr id="7" name="Accolade fermante 6"/>
          <p:cNvSpPr/>
          <p:nvPr/>
        </p:nvSpPr>
        <p:spPr bwMode="auto">
          <a:xfrm rot="5400000">
            <a:off x="5336180" y="4296643"/>
            <a:ext cx="521910" cy="1485825"/>
          </a:xfrm>
          <a:prstGeom prst="rightBrace">
            <a:avLst/>
          </a:prstGeom>
          <a:noFill/>
          <a:ln w="38100" cap="flat" cmpd="sng" algn="ctr">
            <a:solidFill>
              <a:srgbClr val="00B050"/>
            </a:solidFill>
            <a:prstDash val="solid"/>
            <a:round/>
            <a:headEnd type="none" w="med" len="med"/>
            <a:tailEnd type="none" w="lg" len="lg"/>
          </a:ln>
          <a:effectLst/>
        </p:spPr>
        <p:txBody>
          <a:bodyPr rtlCol="0" anchor="ctr"/>
          <a:lstStyle/>
          <a:p>
            <a:pPr algn="ctr"/>
            <a:endParaRPr lang="fr-FR"/>
          </a:p>
        </p:txBody>
      </p:sp>
      <p:cxnSp>
        <p:nvCxnSpPr>
          <p:cNvPr id="9" name="Connecteur droit avec flèche 8"/>
          <p:cNvCxnSpPr/>
          <p:nvPr/>
        </p:nvCxnSpPr>
        <p:spPr bwMode="auto">
          <a:xfrm>
            <a:off x="2750181" y="5422710"/>
            <a:ext cx="124178" cy="722489"/>
          </a:xfrm>
          <a:prstGeom prst="straightConnector1">
            <a:avLst/>
          </a:prstGeom>
          <a:noFill/>
          <a:ln w="38100" cap="flat" cmpd="sng" algn="ctr">
            <a:solidFill>
              <a:schemeClr val="tx1"/>
            </a:solidFill>
            <a:prstDash val="solid"/>
            <a:round/>
            <a:headEnd type="none" w="med" len="med"/>
            <a:tailEnd type="triangle" w="lg" len="lg"/>
          </a:ln>
          <a:effectLst/>
        </p:spPr>
      </p:cxnSp>
      <p:cxnSp>
        <p:nvCxnSpPr>
          <p:cNvPr id="12" name="Connecteur droit avec flèche 11"/>
          <p:cNvCxnSpPr/>
          <p:nvPr/>
        </p:nvCxnSpPr>
        <p:spPr bwMode="auto">
          <a:xfrm flipH="1">
            <a:off x="4116137" y="5329543"/>
            <a:ext cx="1343378" cy="815656"/>
          </a:xfrm>
          <a:prstGeom prst="straightConnector1">
            <a:avLst/>
          </a:prstGeom>
          <a:noFill/>
          <a:ln w="38100" cap="flat" cmpd="sng" algn="ctr">
            <a:solidFill>
              <a:schemeClr val="tx1"/>
            </a:solidFill>
            <a:prstDash val="solid"/>
            <a:round/>
            <a:headEnd type="none" w="med" len="med"/>
            <a:tailEnd type="triangle" w="lg" len="lg"/>
          </a:ln>
          <a:effectLst/>
        </p:spPr>
      </p:cxnSp>
      <p:sp>
        <p:nvSpPr>
          <p:cNvPr id="17" name="ZoneTexte 16"/>
          <p:cNvSpPr txBox="1"/>
          <p:nvPr/>
        </p:nvSpPr>
        <p:spPr>
          <a:xfrm>
            <a:off x="609600" y="4164293"/>
            <a:ext cx="6170714" cy="707886"/>
          </a:xfrm>
          <a:prstGeom prst="rect">
            <a:avLst/>
          </a:prstGeom>
          <a:noFill/>
        </p:spPr>
        <p:txBody>
          <a:bodyPr wrap="square" rtlCol="0">
            <a:spAutoFit/>
          </a:bodyPr>
          <a:lstStyle/>
          <a:p>
            <a:pPr marL="0" indent="0">
              <a:buNone/>
            </a:pPr>
            <a:r>
              <a:rPr lang="fr-FR" sz="4000" dirty="0" err="1">
                <a:latin typeface="Courier New" panose="02070309020205020404" pitchFamily="49" charset="0"/>
                <a:cs typeface="Courier New" panose="02070309020205020404" pitchFamily="49" charset="0"/>
              </a:rPr>
              <a:t>decorateur</a:t>
            </a:r>
            <a:r>
              <a:rPr lang="fr-FR" sz="4000" dirty="0">
                <a:latin typeface="Courier New" panose="02070309020205020404" pitchFamily="49" charset="0"/>
                <a:cs typeface="Courier New" panose="02070309020205020404" pitchFamily="49" charset="0"/>
              </a:rPr>
              <a:t>(f)(a, b)</a:t>
            </a:r>
          </a:p>
        </p:txBody>
      </p:sp>
    </p:spTree>
    <p:extLst>
      <p:ext uri="{BB962C8B-B14F-4D97-AF65-F5344CB8AC3E}">
        <p14:creationId xmlns:p14="http://schemas.microsoft.com/office/powerpoint/2010/main" val="16102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548641"/>
            <a:ext cx="11582400" cy="3733799"/>
          </a:xfrm>
        </p:spPr>
        <p:txBody>
          <a:bodyPr/>
          <a:lstStyle/>
          <a:p>
            <a:pPr marL="0" indent="0">
              <a:buNone/>
            </a:pPr>
            <a:r>
              <a:rPr lang="fr-FR" sz="4400" dirty="0" smtClean="0">
                <a:cs typeface="Courier New" panose="02070309020205020404" pitchFamily="49" charset="0"/>
              </a:rPr>
              <a:t>Comment implémenter un décorateur ? </a:t>
            </a:r>
          </a:p>
          <a:p>
            <a:pPr marL="0" indent="0">
              <a:buNone/>
            </a:pPr>
            <a:r>
              <a:rPr lang="fr-FR" sz="3600" dirty="0" smtClean="0">
                <a:cs typeface="Courier New" panose="02070309020205020404" pitchFamily="49" charset="0"/>
              </a:rPr>
              <a:t>Soit une fonction </a:t>
            </a:r>
            <a:r>
              <a:rPr lang="fr-FR" sz="3600" dirty="0" err="1" smtClean="0">
                <a:latin typeface="Courier New" panose="02070309020205020404" pitchFamily="49" charset="0"/>
                <a:cs typeface="Courier New" panose="02070309020205020404" pitchFamily="49" charset="0"/>
              </a:rPr>
              <a:t>decorateur</a:t>
            </a:r>
            <a:r>
              <a:rPr lang="fr-FR" sz="3600" dirty="0" smtClean="0">
                <a:cs typeface="Courier New" panose="02070309020205020404" pitchFamily="49" charset="0"/>
              </a:rPr>
              <a:t> qui prend comme argument une fonction et retourne une fonction</a:t>
            </a:r>
          </a:p>
          <a:p>
            <a:pPr marL="0" indent="0">
              <a:buNone/>
            </a:pPr>
            <a:r>
              <a:rPr lang="fr-FR" sz="3600" dirty="0" smtClean="0">
                <a:cs typeface="Courier New" panose="02070309020205020404" pitchFamily="49" charset="0"/>
              </a:rPr>
              <a:t>Soit </a:t>
            </a:r>
            <a:r>
              <a:rPr lang="fr-FR" sz="3600" dirty="0">
                <a:cs typeface="Courier New" panose="02070309020205020404" pitchFamily="49" charset="0"/>
              </a:rPr>
              <a:t>u</a:t>
            </a:r>
            <a:r>
              <a:rPr lang="fr-FR" sz="3600" dirty="0" smtClean="0">
                <a:cs typeface="Courier New" panose="02070309020205020404" pitchFamily="49" charset="0"/>
              </a:rPr>
              <a:t>ne classe </a:t>
            </a:r>
            <a:r>
              <a:rPr lang="fr-FR" sz="3600" dirty="0" err="1" smtClean="0">
                <a:latin typeface="Courier New" panose="02070309020205020404" pitchFamily="49" charset="0"/>
                <a:cs typeface="Courier New" panose="02070309020205020404" pitchFamily="49" charset="0"/>
              </a:rPr>
              <a:t>decorateur</a:t>
            </a:r>
            <a:r>
              <a:rPr lang="fr-FR" sz="3600" dirty="0" smtClean="0">
                <a:cs typeface="Courier New" panose="02070309020205020404" pitchFamily="49" charset="0"/>
              </a:rPr>
              <a:t> qui implémente les méthodes </a:t>
            </a: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__</a:t>
            </a:r>
            <a:r>
              <a:rPr lang="fr-FR" sz="3200" dirty="0" err="1" smtClean="0">
                <a:latin typeface="Courier New" panose="02070309020205020404" pitchFamily="49" charset="0"/>
                <a:cs typeface="Courier New" panose="02070309020205020404" pitchFamily="49" charset="0"/>
              </a:rPr>
              <a:t>init</a:t>
            </a:r>
            <a:r>
              <a:rPr lang="fr-FR" sz="3200" dirty="0" smtClean="0">
                <a:latin typeface="Courier New" panose="02070309020205020404" pitchFamily="49" charset="0"/>
                <a:cs typeface="Courier New" panose="02070309020205020404" pitchFamily="49" charset="0"/>
              </a:rPr>
              <a:t>__() </a:t>
            </a:r>
            <a:r>
              <a:rPr lang="fr-FR" sz="3200" dirty="0" smtClean="0">
                <a:cs typeface="Courier New" panose="02070309020205020404" pitchFamily="49" charset="0"/>
              </a:rPr>
              <a:t>qui reçoit la fonction</a:t>
            </a: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__call__() </a:t>
            </a:r>
            <a:r>
              <a:rPr lang="fr-FR" sz="3200" dirty="0" smtClean="0">
                <a:cs typeface="Courier New" panose="02070309020205020404" pitchFamily="49" charset="0"/>
              </a:rPr>
              <a:t>qui reçoit les arguments de la fonction</a:t>
            </a:r>
          </a:p>
          <a:p>
            <a:pPr marL="914400" lvl="2" indent="0">
              <a:buNone/>
            </a:pPr>
            <a:endParaRPr lang="fr-FR" sz="3200" dirty="0">
              <a:cs typeface="Courier New" panose="02070309020205020404" pitchFamily="49" charset="0"/>
            </a:endParaRPr>
          </a:p>
        </p:txBody>
      </p:sp>
      <p:sp>
        <p:nvSpPr>
          <p:cNvPr id="2" name="ZoneTexte 1"/>
          <p:cNvSpPr txBox="1"/>
          <p:nvPr/>
        </p:nvSpPr>
        <p:spPr>
          <a:xfrm>
            <a:off x="121920" y="4549676"/>
            <a:ext cx="4236720" cy="2308324"/>
          </a:xfrm>
          <a:prstGeom prst="rect">
            <a:avLst/>
          </a:prstGeom>
          <a:noFill/>
        </p:spPr>
        <p:txBody>
          <a:bodyPr wrap="square" rtlCol="0">
            <a:spAutoFit/>
          </a:bodyPr>
          <a:lstStyle/>
          <a:p>
            <a:pPr marL="0" indent="0">
              <a:buNone/>
            </a:pPr>
            <a:r>
              <a:rPr lang="fr-FR" sz="3600" dirty="0">
                <a:latin typeface="Courier New" panose="02070309020205020404" pitchFamily="49" charset="0"/>
                <a:cs typeface="Courier New" panose="02070309020205020404" pitchFamily="49" charset="0"/>
              </a:rPr>
              <a:t>@</a:t>
            </a:r>
            <a:r>
              <a:rPr lang="fr-FR" sz="3600" dirty="0" err="1">
                <a:latin typeface="Courier New" panose="02070309020205020404" pitchFamily="49" charset="0"/>
                <a:cs typeface="Courier New" panose="02070309020205020404" pitchFamily="49" charset="0"/>
              </a:rPr>
              <a:t>decorateur</a:t>
            </a:r>
            <a:endParaRPr lang="fr-FR" sz="3600" dirty="0">
              <a:latin typeface="Courier New" panose="02070309020205020404" pitchFamily="49" charset="0"/>
              <a:cs typeface="Courier New" panose="02070309020205020404" pitchFamily="49" charset="0"/>
            </a:endParaRPr>
          </a:p>
          <a:p>
            <a:pPr marL="0" indent="0">
              <a:buNone/>
            </a:pPr>
            <a:r>
              <a:rPr lang="fr-FR" sz="3600" dirty="0" err="1">
                <a:latin typeface="Courier New" panose="02070309020205020404" pitchFamily="49" charset="0"/>
                <a:cs typeface="Courier New" panose="02070309020205020404" pitchFamily="49" charset="0"/>
              </a:rPr>
              <a:t>def</a:t>
            </a:r>
            <a:r>
              <a:rPr lang="fr-FR" sz="3600" dirty="0">
                <a:latin typeface="Courier New" panose="02070309020205020404" pitchFamily="49" charset="0"/>
                <a:cs typeface="Courier New" panose="02070309020205020404" pitchFamily="49" charset="0"/>
              </a:rPr>
              <a:t> </a:t>
            </a:r>
            <a:r>
              <a:rPr lang="fr-FR" sz="3600" dirty="0" smtClean="0">
                <a:latin typeface="Courier New" panose="02070309020205020404" pitchFamily="49" charset="0"/>
                <a:cs typeface="Courier New" panose="02070309020205020404" pitchFamily="49" charset="0"/>
              </a:rPr>
              <a:t>f(a, b):</a:t>
            </a:r>
            <a:endParaRPr lang="fr-FR" sz="3600" dirty="0">
              <a:latin typeface="Courier New" panose="02070309020205020404" pitchFamily="49" charset="0"/>
              <a:cs typeface="Courier New" panose="02070309020205020404" pitchFamily="49" charset="0"/>
            </a:endParaRPr>
          </a:p>
          <a:p>
            <a:pPr marL="0" indent="0">
              <a:buNone/>
            </a:pPr>
            <a:r>
              <a:rPr lang="fr-FR" sz="3600" dirty="0">
                <a:latin typeface="Courier New" panose="02070309020205020404" pitchFamily="49" charset="0"/>
                <a:cs typeface="Courier New" panose="02070309020205020404" pitchFamily="49" charset="0"/>
              </a:rPr>
              <a:t>    </a:t>
            </a:r>
            <a:r>
              <a:rPr lang="fr-FR" sz="3600" dirty="0" err="1">
                <a:latin typeface="Courier New" panose="02070309020205020404" pitchFamily="49" charset="0"/>
                <a:cs typeface="Courier New" panose="02070309020205020404" pitchFamily="49" charset="0"/>
              </a:rPr>
              <a:t>pass</a:t>
            </a:r>
            <a:endParaRPr lang="fr-FR" sz="3600" dirty="0">
              <a:latin typeface="Courier New" panose="02070309020205020404" pitchFamily="49" charset="0"/>
              <a:cs typeface="Courier New" panose="02070309020205020404" pitchFamily="49" charset="0"/>
            </a:endParaRPr>
          </a:p>
          <a:p>
            <a:endParaRPr lang="fr-FR" sz="3600" dirty="0"/>
          </a:p>
        </p:txBody>
      </p:sp>
      <p:sp>
        <p:nvSpPr>
          <p:cNvPr id="4" name="ZoneTexte 3"/>
          <p:cNvSpPr txBox="1"/>
          <p:nvPr/>
        </p:nvSpPr>
        <p:spPr>
          <a:xfrm>
            <a:off x="3991751" y="4549676"/>
            <a:ext cx="7132320" cy="1754326"/>
          </a:xfrm>
          <a:prstGeom prst="rect">
            <a:avLst/>
          </a:prstGeom>
          <a:noFill/>
        </p:spPr>
        <p:txBody>
          <a:bodyPr wrap="square" rtlCol="0">
            <a:spAutoFit/>
          </a:bodyPr>
          <a:lstStyle/>
          <a:p>
            <a:pPr marL="0" indent="0">
              <a:buNone/>
            </a:pPr>
            <a:r>
              <a:rPr lang="fr-FR" sz="3600" dirty="0" smtClean="0">
                <a:latin typeface="Courier New" panose="02070309020205020404" pitchFamily="49" charset="0"/>
                <a:cs typeface="Courier New" panose="02070309020205020404" pitchFamily="49" charset="0"/>
              </a:rPr>
              <a:t>f(a, b)</a:t>
            </a:r>
          </a:p>
          <a:p>
            <a:pPr marL="0" indent="0">
              <a:buNone/>
            </a:pPr>
            <a:r>
              <a:rPr lang="fr-FR" sz="3600" dirty="0">
                <a:latin typeface="Calibri" panose="020F0502020204030204" pitchFamily="34" charset="0"/>
                <a:cs typeface="Courier New" panose="02070309020205020404" pitchFamily="49" charset="0"/>
              </a:rPr>
              <a:t>e</a:t>
            </a:r>
            <a:r>
              <a:rPr lang="fr-FR" sz="3600" dirty="0" smtClean="0">
                <a:latin typeface="Calibri" panose="020F0502020204030204" pitchFamily="34" charset="0"/>
                <a:cs typeface="Courier New" panose="02070309020205020404" pitchFamily="49" charset="0"/>
              </a:rPr>
              <a:t>st </a:t>
            </a:r>
            <a:r>
              <a:rPr lang="fr-FR" sz="3600" dirty="0" err="1" smtClean="0">
                <a:latin typeface="Calibri" panose="020F0502020204030204" pitchFamily="34" charset="0"/>
                <a:cs typeface="Courier New" panose="02070309020205020404" pitchFamily="49" charset="0"/>
              </a:rPr>
              <a:t>équivallent</a:t>
            </a:r>
            <a:r>
              <a:rPr lang="fr-FR" sz="3600" dirty="0" smtClean="0">
                <a:latin typeface="Calibri" panose="020F0502020204030204" pitchFamily="34" charset="0"/>
                <a:cs typeface="Courier New" panose="02070309020205020404" pitchFamily="49" charset="0"/>
              </a:rPr>
              <a:t> à</a:t>
            </a:r>
            <a:endParaRPr lang="fr-FR" sz="3600" dirty="0" smtClean="0">
              <a:latin typeface="Calibri" panose="020F0502020204030204" pitchFamily="34" charset="0"/>
            </a:endParaRPr>
          </a:p>
          <a:p>
            <a:pPr marL="0" indent="0">
              <a:buNone/>
            </a:pPr>
            <a:r>
              <a:rPr lang="fr-FR" sz="3600" dirty="0" err="1" smtClean="0">
                <a:latin typeface="Courier New" panose="02070309020205020404" pitchFamily="49" charset="0"/>
                <a:cs typeface="Courier New" panose="02070309020205020404" pitchFamily="49" charset="0"/>
              </a:rPr>
              <a:t>decorateur</a:t>
            </a:r>
            <a:r>
              <a:rPr lang="fr-FR" sz="3600" dirty="0" smtClean="0">
                <a:latin typeface="Courier New" panose="02070309020205020404" pitchFamily="49" charset="0"/>
                <a:cs typeface="Courier New" panose="02070309020205020404" pitchFamily="49" charset="0"/>
              </a:rPr>
              <a:t>(f)(a, b)</a:t>
            </a:r>
            <a:endParaRPr lang="fr-FR" sz="3600" dirty="0">
              <a:latin typeface="Courier New" panose="02070309020205020404" pitchFamily="49" charset="0"/>
              <a:cs typeface="Courier New" panose="02070309020205020404" pitchFamily="49" charset="0"/>
            </a:endParaRPr>
          </a:p>
        </p:txBody>
      </p:sp>
      <p:cxnSp>
        <p:nvCxnSpPr>
          <p:cNvPr id="6" name="Connecteur droit 5"/>
          <p:cNvCxnSpPr/>
          <p:nvPr/>
        </p:nvCxnSpPr>
        <p:spPr bwMode="auto">
          <a:xfrm flipH="1">
            <a:off x="3725332" y="4549676"/>
            <a:ext cx="11291" cy="1851377"/>
          </a:xfrm>
          <a:prstGeom prst="line">
            <a:avLst/>
          </a:prstGeom>
          <a:noFill/>
          <a:ln w="38100" cap="flat" cmpd="sng" algn="ctr">
            <a:solidFill>
              <a:schemeClr val="accent3">
                <a:lumMod val="65000"/>
              </a:schemeClr>
            </a:solidFill>
            <a:prstDash val="solid"/>
            <a:round/>
            <a:headEnd type="none" w="med" len="med"/>
            <a:tailEnd type="none" w="lg" len="lg"/>
          </a:ln>
          <a:effectLst/>
        </p:spPr>
      </p:cxnSp>
    </p:spTree>
    <p:extLst>
      <p:ext uri="{BB962C8B-B14F-4D97-AF65-F5344CB8AC3E}">
        <p14:creationId xmlns:p14="http://schemas.microsoft.com/office/powerpoint/2010/main" val="410369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548641"/>
            <a:ext cx="9877778" cy="3733799"/>
          </a:xfrm>
        </p:spPr>
        <p:txBody>
          <a:bodyPr/>
          <a:lstStyle/>
          <a:p>
            <a:pPr marL="0" indent="0">
              <a:buNone/>
            </a:pPr>
            <a:r>
              <a:rPr lang="fr-FR" sz="4400" dirty="0" smtClean="0">
                <a:cs typeface="Courier New" panose="02070309020205020404" pitchFamily="49" charset="0"/>
              </a:rPr>
              <a:t>On peut également décorer les classes</a:t>
            </a:r>
          </a:p>
          <a:p>
            <a:pPr marL="0" indent="0">
              <a:buNone/>
            </a:pPr>
            <a:r>
              <a:rPr lang="fr-FR" sz="4000" dirty="0" smtClean="0">
                <a:cs typeface="Courier New" panose="02070309020205020404" pitchFamily="49" charset="0"/>
              </a:rPr>
              <a:t>C’est comme un décorateur de fonction, mais le décorateur prend comme argument une classe</a:t>
            </a:r>
            <a:endParaRPr lang="fr-FR" sz="3200" dirty="0">
              <a:cs typeface="Courier New" panose="02070309020205020404" pitchFamily="49" charset="0"/>
            </a:endParaRPr>
          </a:p>
        </p:txBody>
      </p:sp>
      <p:sp>
        <p:nvSpPr>
          <p:cNvPr id="2" name="ZoneTexte 1"/>
          <p:cNvSpPr txBox="1"/>
          <p:nvPr/>
        </p:nvSpPr>
        <p:spPr>
          <a:xfrm>
            <a:off x="212964" y="3405277"/>
            <a:ext cx="7362962" cy="2862322"/>
          </a:xfrm>
          <a:prstGeom prst="rect">
            <a:avLst/>
          </a:prstGeom>
          <a:noFill/>
        </p:spPr>
        <p:txBody>
          <a:bodyPr wrap="square" rtlCol="0">
            <a:spAutoFit/>
          </a:bodyPr>
          <a:lstStyle/>
          <a:p>
            <a:pPr marL="0" indent="0">
              <a:buNone/>
            </a:pPr>
            <a:r>
              <a:rPr lang="fr-FR" sz="3600" dirty="0">
                <a:latin typeface="Courier New" panose="02070309020205020404" pitchFamily="49" charset="0"/>
                <a:cs typeface="Courier New" panose="02070309020205020404" pitchFamily="49" charset="0"/>
              </a:rPr>
              <a:t>@</a:t>
            </a:r>
            <a:r>
              <a:rPr lang="fr-FR" sz="3600" dirty="0" err="1">
                <a:latin typeface="Courier New" panose="02070309020205020404" pitchFamily="49" charset="0"/>
                <a:cs typeface="Courier New" panose="02070309020205020404" pitchFamily="49" charset="0"/>
              </a:rPr>
              <a:t>decorateur</a:t>
            </a:r>
            <a:endParaRPr lang="fr-FR" sz="3600" dirty="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class  C:</a:t>
            </a:r>
            <a:endParaRPr lang="fr-FR" sz="3600" dirty="0">
              <a:latin typeface="Courier New" panose="02070309020205020404" pitchFamily="49" charset="0"/>
              <a:cs typeface="Courier New" panose="02070309020205020404" pitchFamily="49" charset="0"/>
            </a:endParaRPr>
          </a:p>
          <a:p>
            <a:pPr marL="0" indent="0">
              <a:buNone/>
            </a:pPr>
            <a:r>
              <a:rPr lang="fr-FR" sz="3600" dirty="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__</a:t>
            </a:r>
            <a:r>
              <a:rPr lang="fr-FR" sz="3600" dirty="0" err="1" smtClean="0">
                <a:latin typeface="Courier New" panose="02070309020205020404" pitchFamily="49" charset="0"/>
                <a:cs typeface="Courier New" panose="02070309020205020404" pitchFamily="49" charset="0"/>
              </a:rPr>
              <a:t>init</a:t>
            </a:r>
            <a:r>
              <a:rPr lang="fr-FR" sz="3600" dirty="0" smtClean="0">
                <a:latin typeface="Courier New" panose="02070309020205020404" pitchFamily="49" charset="0"/>
                <a:cs typeface="Courier New" panose="02070309020205020404" pitchFamily="49" charset="0"/>
              </a:rPr>
              <a:t>__(self, a):</a:t>
            </a:r>
          </a:p>
          <a:p>
            <a:pPr marL="0" indent="0">
              <a:buNone/>
            </a:pPr>
            <a:r>
              <a:rPr lang="fr-FR" sz="3600" dirty="0">
                <a:latin typeface="Courier New" panose="02070309020205020404" pitchFamily="49" charset="0"/>
                <a:cs typeface="Courier New" panose="02070309020205020404" pitchFamily="49" charset="0"/>
              </a:rPr>
              <a:t> </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a:latin typeface="Courier New" panose="02070309020205020404" pitchFamily="49" charset="0"/>
              <a:cs typeface="Courier New" panose="02070309020205020404" pitchFamily="49" charset="0"/>
            </a:endParaRPr>
          </a:p>
          <a:p>
            <a:endParaRPr lang="fr-FR" sz="3600" dirty="0"/>
          </a:p>
        </p:txBody>
      </p:sp>
      <p:sp>
        <p:nvSpPr>
          <p:cNvPr id="4" name="ZoneTexte 3"/>
          <p:cNvSpPr txBox="1"/>
          <p:nvPr/>
        </p:nvSpPr>
        <p:spPr>
          <a:xfrm>
            <a:off x="7575926" y="3405277"/>
            <a:ext cx="7132320" cy="1754326"/>
          </a:xfrm>
          <a:prstGeom prst="rect">
            <a:avLst/>
          </a:prstGeom>
          <a:noFill/>
        </p:spPr>
        <p:txBody>
          <a:bodyPr wrap="square" rtlCol="0">
            <a:spAutoFit/>
          </a:bodyPr>
          <a:lstStyle/>
          <a:p>
            <a:pPr marL="0" indent="0">
              <a:buNone/>
            </a:pPr>
            <a:r>
              <a:rPr lang="fr-FR" sz="3600" dirty="0" smtClean="0">
                <a:latin typeface="Courier New" panose="02070309020205020404" pitchFamily="49" charset="0"/>
                <a:cs typeface="Courier New" panose="02070309020205020404" pitchFamily="49" charset="0"/>
              </a:rPr>
              <a:t>C(1)</a:t>
            </a:r>
          </a:p>
          <a:p>
            <a:pPr marL="0" indent="0">
              <a:buNone/>
            </a:pPr>
            <a:r>
              <a:rPr lang="fr-FR" sz="3600" dirty="0">
                <a:latin typeface="Calibri" panose="020F0502020204030204" pitchFamily="34" charset="0"/>
                <a:cs typeface="Courier New" panose="02070309020205020404" pitchFamily="49" charset="0"/>
              </a:rPr>
              <a:t>e</a:t>
            </a:r>
            <a:r>
              <a:rPr lang="fr-FR" sz="3600" dirty="0" smtClean="0">
                <a:latin typeface="Calibri" panose="020F0502020204030204" pitchFamily="34" charset="0"/>
                <a:cs typeface="Courier New" panose="02070309020205020404" pitchFamily="49" charset="0"/>
              </a:rPr>
              <a:t>st </a:t>
            </a:r>
            <a:r>
              <a:rPr lang="fr-FR" sz="3600" dirty="0" err="1" smtClean="0">
                <a:latin typeface="Calibri" panose="020F0502020204030204" pitchFamily="34" charset="0"/>
                <a:cs typeface="Courier New" panose="02070309020205020404" pitchFamily="49" charset="0"/>
              </a:rPr>
              <a:t>équivallent</a:t>
            </a:r>
            <a:r>
              <a:rPr lang="fr-FR" sz="3600" dirty="0" smtClean="0">
                <a:latin typeface="Calibri" panose="020F0502020204030204" pitchFamily="34" charset="0"/>
                <a:cs typeface="Courier New" panose="02070309020205020404" pitchFamily="49" charset="0"/>
              </a:rPr>
              <a:t> à</a:t>
            </a:r>
            <a:endParaRPr lang="fr-FR" sz="3600" dirty="0" smtClean="0">
              <a:latin typeface="Calibri" panose="020F0502020204030204" pitchFamily="34" charset="0"/>
            </a:endParaRPr>
          </a:p>
          <a:p>
            <a:pPr marL="0" indent="0">
              <a:buNone/>
            </a:pPr>
            <a:r>
              <a:rPr lang="fr-FR" sz="3600" dirty="0" err="1" smtClean="0">
                <a:latin typeface="Courier New" panose="02070309020205020404" pitchFamily="49" charset="0"/>
                <a:cs typeface="Courier New" panose="02070309020205020404" pitchFamily="49" charset="0"/>
              </a:rPr>
              <a:t>decorateur</a:t>
            </a:r>
            <a:r>
              <a:rPr lang="fr-FR" sz="3600" dirty="0" smtClean="0">
                <a:latin typeface="Courier New" panose="02070309020205020404" pitchFamily="49" charset="0"/>
                <a:cs typeface="Courier New" panose="02070309020205020404" pitchFamily="49" charset="0"/>
              </a:rPr>
              <a:t>(C)(1)</a:t>
            </a:r>
            <a:endParaRPr lang="fr-FR" sz="3600" dirty="0">
              <a:latin typeface="Courier New" panose="02070309020205020404" pitchFamily="49" charset="0"/>
              <a:cs typeface="Courier New" panose="02070309020205020404" pitchFamily="49" charset="0"/>
            </a:endParaRPr>
          </a:p>
        </p:txBody>
      </p:sp>
      <p:cxnSp>
        <p:nvCxnSpPr>
          <p:cNvPr id="5" name="Connecteur droit 4"/>
          <p:cNvCxnSpPr/>
          <p:nvPr/>
        </p:nvCxnSpPr>
        <p:spPr bwMode="auto">
          <a:xfrm flipH="1">
            <a:off x="7564635" y="3405277"/>
            <a:ext cx="11291" cy="1851377"/>
          </a:xfrm>
          <a:prstGeom prst="line">
            <a:avLst/>
          </a:prstGeom>
          <a:noFill/>
          <a:ln w="38100" cap="flat" cmpd="sng" algn="ctr">
            <a:solidFill>
              <a:schemeClr val="accent3">
                <a:lumMod val="65000"/>
              </a:schemeClr>
            </a:solidFill>
            <a:prstDash val="solid"/>
            <a:round/>
            <a:headEnd type="none" w="med" len="med"/>
            <a:tailEnd type="none" w="lg" len="lg"/>
          </a:ln>
          <a:effectLst/>
        </p:spPr>
      </p:cxnSp>
    </p:spTree>
    <p:extLst>
      <p:ext uri="{BB962C8B-B14F-4D97-AF65-F5344CB8AC3E}">
        <p14:creationId xmlns:p14="http://schemas.microsoft.com/office/powerpoint/2010/main" val="100908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tx1"/>
          </a:solidFill>
          <a:prstDash val="solid"/>
          <a:round/>
          <a:headEnd type="none" w="med" len="med"/>
          <a:tailEnd type="triangle" w="lg" len="lg"/>
        </a:ln>
        <a:effectLst/>
      </a:spPr>
      <a:bodyPr rtlCol="0" anchor="ctr"/>
      <a:lstStyle>
        <a:defPPr algn="ctr">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71921</TotalTime>
  <Words>590</Words>
  <Application>Microsoft Office PowerPoint</Application>
  <PresentationFormat>Grand écran</PresentationFormat>
  <Paragraphs>79</Paragraphs>
  <Slides>6</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1920</cp:revision>
  <cp:lastPrinted>2013-12-02T15:29:04Z</cp:lastPrinted>
  <dcterms:created xsi:type="dcterms:W3CDTF">1601-01-01T00:00:00Z</dcterms:created>
  <dcterms:modified xsi:type="dcterms:W3CDTF">2014-09-07T20:52:20Z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