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98" r:id="rId2"/>
    <p:sldId id="899" r:id="rId3"/>
    <p:sldId id="901" r:id="rId4"/>
    <p:sldId id="902" r:id="rId5"/>
    <p:sldId id="889" r:id="rId6"/>
    <p:sldId id="890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98" r:id="rId1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98"/>
            <p14:sldId id="899"/>
            <p14:sldId id="901"/>
            <p14:sldId id="902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dirty="0" smtClean="0"/>
              <a:t> retourne </a:t>
            </a:r>
            <a:r>
              <a:rPr lang="fr-FR" dirty="0" smtClean="0">
                <a:solidFill>
                  <a:srgbClr val="FF0000"/>
                </a:solidFill>
              </a:rPr>
              <a:t>une nouvelle séquence </a:t>
            </a:r>
            <a:r>
              <a:rPr lang="fr-FR" dirty="0" smtClean="0"/>
              <a:t>de même type prenant tous les éléments de l’indice i à l’indice j-1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i:j:k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dirty="0" smtClean="0"/>
              <a:t> retourne </a:t>
            </a:r>
            <a:r>
              <a:rPr lang="fr-FR" dirty="0" smtClean="0">
                <a:solidFill>
                  <a:srgbClr val="FF0000"/>
                </a:solidFill>
              </a:rPr>
              <a:t>une nouvelle séquence </a:t>
            </a:r>
            <a:r>
              <a:rPr lang="fr-FR" dirty="0" smtClean="0"/>
              <a:t>de même type prenant tous les éléments de l’indice i à l’indice j-1, par sauts de k éléments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77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(i)</a:t>
            </a:r>
            <a:r>
              <a:rPr lang="fr-FR" dirty="0" smtClean="0"/>
              <a:t> supprime l’élément à la position i, si i n’est pas fourni, supprime le dernier élément. La fonction retourne l’élément supprimé</a:t>
            </a:r>
          </a:p>
          <a:p>
            <a:pPr lvl="2"/>
            <a:r>
              <a:rPr lang="fr-FR" dirty="0" smtClean="0"/>
              <a:t>Utilisé pour faire une pile d’éléments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supprime la première occurrence de x dans L. S’il n’y a pas de x, une exception est retournée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L[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i:j:k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fr-FR" dirty="0" smtClean="0"/>
              <a:t>supprime tous les éléments entre i et j-1 par pas de k éléments, si i=j supprime l’élément 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L=[2,4,1,6,3]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(9)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([1,2])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1, 2]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[2, 4, 6, 3, 9, 1]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6, 9]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[9, 6, 4, 3, 2, 1]</a:t>
            </a:r>
          </a:p>
          <a:p>
            <a:r>
              <a:rPr lang="fr-FR" dirty="0" smtClean="0"/>
              <a:t>Sujets avancés que l’on verra plus tard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ilter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dirty="0" smtClean="0"/>
              <a:t>Compréhension de listes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1016"/>
            <a:ext cx="8686800" cy="4525963"/>
          </a:xfrm>
        </p:spPr>
        <p:txBody>
          <a:bodyPr/>
          <a:lstStyle/>
          <a:p>
            <a:r>
              <a:rPr lang="fr-FR" dirty="0" smtClean="0"/>
              <a:t>Comme des listes, mais </a:t>
            </a:r>
            <a:r>
              <a:rPr lang="fr-FR" dirty="0" smtClean="0">
                <a:solidFill>
                  <a:srgbClr val="FF0000"/>
                </a:solidFill>
              </a:rPr>
              <a:t>immutables</a:t>
            </a:r>
          </a:p>
          <a:p>
            <a:pPr lvl="1"/>
            <a:r>
              <a:rPr lang="fr-FR" dirty="0" smtClean="0"/>
              <a:t>Les fonctions faisant des modifications </a:t>
            </a:r>
            <a:r>
              <a:rPr lang="fr-FR" dirty="0" err="1" smtClean="0"/>
              <a:t>in-place</a:t>
            </a:r>
            <a:r>
              <a:rPr lang="fr-FR" dirty="0" smtClean="0"/>
              <a:t> ne s’appliquent donc pas aux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fr-FR" dirty="0" smtClean="0"/>
              <a:t>Syntaxe pour un </a:t>
            </a:r>
            <a:r>
              <a:rPr lang="fr-FR" dirty="0" err="1" smtClean="0"/>
              <a:t>tuple</a:t>
            </a:r>
            <a:r>
              <a:rPr lang="fr-FR" dirty="0" smtClean="0"/>
              <a:t> vide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()</a:t>
            </a:r>
          </a:p>
          <a:p>
            <a:pPr lvl="1"/>
            <a:r>
              <a:rPr lang="fr-FR" dirty="0" smtClean="0"/>
              <a:t>Syntaxe pour un singleton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/>
              <a:t>Attention (4) est un entier et (4,) est un </a:t>
            </a:r>
            <a:r>
              <a:rPr lang="fr-FR" dirty="0" err="1" smtClean="0"/>
              <a:t>tuple</a:t>
            </a:r>
            <a:endParaRPr lang="fr-FR" dirty="0" smtClean="0"/>
          </a:p>
          <a:p>
            <a:pPr lvl="1"/>
            <a:r>
              <a:rPr lang="fr-FR" dirty="0" smtClean="0"/>
              <a:t>Syntaxe pour plusieurs éléments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(3,5,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 3, 5, 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On peut omettre les ()</a:t>
            </a:r>
          </a:p>
        </p:txBody>
      </p:sp>
    </p:spTree>
    <p:extLst>
      <p:ext uri="{BB962C8B-B14F-4D97-AF65-F5344CB8AC3E}">
        <p14:creationId xmlns:p14="http://schemas.microsoft.com/office/powerpoint/2010/main" val="8311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316" y="1600200"/>
            <a:ext cx="9023685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 = (1, 2, 3, 4, 5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(1, 2, 3, 4, 5)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T[3]=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most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recent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call last):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File "&lt;pyshell#216&gt;", line 1, in &lt;module&gt;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T[3]=5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does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not support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assignment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L=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L[3]=5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T=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(1, 2, 3, 5, 5)</a:t>
            </a:r>
          </a:p>
        </p:txBody>
      </p:sp>
    </p:spTree>
    <p:extLst>
      <p:ext uri="{BB962C8B-B14F-4D97-AF65-F5344CB8AC3E}">
        <p14:creationId xmlns:p14="http://schemas.microsoft.com/office/powerpoint/2010/main" val="34091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62545" y="768927"/>
            <a:ext cx="7813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>
                <a:latin typeface="Calibri" panose="020F0502020204030204" pitchFamily="34" charset="0"/>
              </a:rPr>
              <a:t>e</a:t>
            </a:r>
            <a:r>
              <a:rPr lang="fr-FR" sz="9600" dirty="0" err="1" smtClean="0">
                <a:latin typeface="Calibri" panose="020F0502020204030204" pitchFamily="34" charset="0"/>
              </a:rPr>
              <a:t>gg</a:t>
            </a:r>
            <a:r>
              <a:rPr lang="fr-FR" sz="9600" dirty="0" smtClean="0">
                <a:latin typeface="Calibri" panose="020F0502020204030204" pitchFamily="34" charset="0"/>
              </a:rPr>
              <a:t>, bacon</a:t>
            </a:r>
            <a:endParaRPr lang="fr-FR" sz="96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66133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s[5:10]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s[5:]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1995055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>
            <a:off x="3248891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4287983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>
            <a:off x="6781800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1662545" y="219967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  0        1      2    3   4     5      6      7      8       9        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62545" y="768927"/>
            <a:ext cx="7813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>
                <a:latin typeface="Calibri" panose="020F0502020204030204" pitchFamily="34" charset="0"/>
              </a:rPr>
              <a:t>e</a:t>
            </a:r>
            <a:r>
              <a:rPr lang="fr-FR" sz="9600" dirty="0" err="1" smtClean="0">
                <a:latin typeface="Calibri" panose="020F0502020204030204" pitchFamily="34" charset="0"/>
              </a:rPr>
              <a:t>gg</a:t>
            </a:r>
            <a:r>
              <a:rPr lang="fr-FR" sz="9600" dirty="0" smtClean="0">
                <a:latin typeface="Calibri" panose="020F0502020204030204" pitchFamily="34" charset="0"/>
              </a:rPr>
              <a:t>, bacon</a:t>
            </a:r>
            <a:endParaRPr lang="fr-FR" sz="96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661337"/>
            <a:ext cx="8541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s[0:10:2]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s[:8:3]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s[2::3]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1995055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>
            <a:off x="3228110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3955473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4980709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6130637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662545" y="219967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  0        1      2    3   4     5      6      7      8       9        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62545" y="768927"/>
            <a:ext cx="7813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>
                <a:latin typeface="Calibri" panose="020F0502020204030204" pitchFamily="34" charset="0"/>
              </a:rPr>
              <a:t>e</a:t>
            </a:r>
            <a:r>
              <a:rPr lang="fr-FR" sz="9600" dirty="0" err="1" smtClean="0">
                <a:latin typeface="Calibri" panose="020F0502020204030204" pitchFamily="34" charset="0"/>
              </a:rPr>
              <a:t>gg</a:t>
            </a:r>
            <a:r>
              <a:rPr lang="fr-FR" sz="9600" dirty="0" smtClean="0">
                <a:latin typeface="Calibri" panose="020F0502020204030204" pitchFamily="34" charset="0"/>
              </a:rPr>
              <a:t>, bacon</a:t>
            </a:r>
            <a:endParaRPr lang="fr-FR" sz="96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661337"/>
            <a:ext cx="8541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s[0:10:2]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s[:8:3]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s[2::3]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1995055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>
            <a:off x="3228110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3955473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4980709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6130637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662545" y="219967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  0        1      2    3   4     5      6      7      8       9        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Permet de créer une liste de n’importe quels objets</a:t>
            </a:r>
          </a:p>
          <a:p>
            <a:pPr lvl="1"/>
            <a:r>
              <a:rPr lang="fr-FR" dirty="0" smtClean="0"/>
              <a:t>Techniquement, c’est un tableau de pointeurs vers les objets</a:t>
            </a:r>
          </a:p>
          <a:p>
            <a:pPr lvl="1"/>
            <a:r>
              <a:rPr lang="fr-FR" dirty="0" smtClean="0"/>
              <a:t>Les listes sont dynamiques, de taille variable</a:t>
            </a:r>
          </a:p>
          <a:p>
            <a:pPr lvl="1"/>
            <a:r>
              <a:rPr lang="fr-FR" dirty="0" smtClean="0"/>
              <a:t>Comme une liste est un objet, on peut avoir une liste de listes</a:t>
            </a:r>
          </a:p>
        </p:txBody>
      </p:sp>
    </p:spTree>
    <p:extLst>
      <p:ext uri="{BB962C8B-B14F-4D97-AF65-F5344CB8AC3E}">
        <p14:creationId xmlns:p14="http://schemas.microsoft.com/office/powerpoint/2010/main" val="11539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L[0] = L[0]+6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2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L[2:]=[6,7,8,'alice']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'bob', 6, 7,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L[1:4]=[]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fr-FR" sz="2400" dirty="0" smtClean="0">
                <a:solidFill>
                  <a:srgbClr val="FF0000"/>
                </a:solidFill>
                <a:cs typeface="Courier New" pitchFamily="49" charset="0"/>
              </a:rPr>
              <a:t>Attention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L[i]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la liste L2 à la place de l’élément i de L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i:j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tous les éléments de la liste L2 à la position i après avoir supprimé les éléments i jusqu’à j-1 dans L</a:t>
            </a:r>
          </a:p>
        </p:txBody>
      </p:sp>
    </p:spTree>
    <p:extLst>
      <p:ext uri="{BB962C8B-B14F-4D97-AF65-F5344CB8AC3E}">
        <p14:creationId xmlns:p14="http://schemas.microsoft.com/office/powerpoint/2010/main" val="38345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des </a:t>
            </a:r>
            <a:r>
              <a:rPr lang="fr-FR" dirty="0" smtClean="0"/>
              <a:t>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=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L[2:4] = [10,11,12,13]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11, 12, 13,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 = [3,4]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[3, 4], 12, 13, 5]</a:t>
            </a:r>
          </a:p>
        </p:txBody>
      </p:sp>
    </p:spTree>
    <p:extLst>
      <p:ext uri="{BB962C8B-B14F-4D97-AF65-F5344CB8AC3E}">
        <p14:creationId xmlns:p14="http://schemas.microsoft.com/office/powerpoint/2010/main" val="36797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fr-FR" dirty="0" smtClean="0"/>
              <a:t>Toutes les méthodes sur les séquences</a:t>
            </a:r>
          </a:p>
          <a:p>
            <a:r>
              <a:rPr lang="fr-FR" dirty="0" smtClean="0"/>
              <a:t>Des méthodes spécifiques aux types mutables (</a:t>
            </a:r>
            <a:r>
              <a:rPr lang="fr-FR" dirty="0" smtClean="0">
                <a:solidFill>
                  <a:srgbClr val="FF0000"/>
                </a:solidFill>
              </a:rPr>
              <a:t>modifications </a:t>
            </a:r>
            <a:r>
              <a:rPr lang="fr-FR" dirty="0" err="1" smtClean="0">
                <a:solidFill>
                  <a:srgbClr val="FF0000"/>
                </a:solidFill>
              </a:rPr>
              <a:t>in-place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ajoute x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(L2)</a:t>
            </a:r>
            <a:r>
              <a:rPr lang="fr-FR" dirty="0" smtClean="0"/>
              <a:t>  ajoute chaque élément de la liste L2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i,x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/>
              <a:t> ajoute x </a:t>
            </a:r>
            <a:r>
              <a:rPr lang="fr-FR" dirty="0"/>
              <a:t>à</a:t>
            </a:r>
            <a:r>
              <a:rPr lang="fr-FR" dirty="0" smtClean="0"/>
              <a:t> la position i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dirty="0" smtClean="0"/>
              <a:t>trie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dirty="0" smtClean="0"/>
              <a:t>renverse les éléments de L</a:t>
            </a:r>
          </a:p>
        </p:txBody>
      </p:sp>
    </p:spTree>
    <p:extLst>
      <p:ext uri="{BB962C8B-B14F-4D97-AF65-F5344CB8AC3E}">
        <p14:creationId xmlns:p14="http://schemas.microsoft.com/office/powerpoint/2010/main" val="2689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66739</TotalTime>
  <Words>921</Words>
  <Application>Microsoft Office PowerPoint</Application>
  <PresentationFormat>Affichage à l'écran (4:3)</PresentationFormat>
  <Paragraphs>141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Les listes</vt:lpstr>
      <vt:lpstr>Les listes</vt:lpstr>
      <vt:lpstr>Modification des listes</vt:lpstr>
      <vt:lpstr>Modification des listes</vt:lpstr>
      <vt:lpstr>Méthodes sur les listes</vt:lpstr>
      <vt:lpstr>Méthodes sur les listes</vt:lpstr>
      <vt:lpstr>Méthodes sur les listes</vt:lpstr>
      <vt:lpstr>Méthodes sur les listes</vt:lpstr>
      <vt:lpstr>Les tuples</vt:lpstr>
      <vt:lpstr>Les tuples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1748</cp:revision>
  <cp:lastPrinted>2013-12-02T15:29:04Z</cp:lastPrinted>
  <dcterms:created xsi:type="dcterms:W3CDTF">1601-01-01T00:00:00Z</dcterms:created>
  <dcterms:modified xsi:type="dcterms:W3CDTF">2014-07-17T09:37:58Z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