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67" r:id="rId5"/>
    <p:sldId id="268" r:id="rId6"/>
    <p:sldId id="271" r:id="rId7"/>
    <p:sldId id="272" r:id="rId8"/>
    <p:sldId id="269" r:id="rId9"/>
    <p:sldId id="270" r:id="rId10"/>
    <p:sldId id="273" r:id="rId11"/>
    <p:sldId id="274" r:id="rId12"/>
    <p:sldId id="275" r:id="rId13"/>
    <p:sldId id="276" r:id="rId14"/>
    <p:sldId id="278" r:id="rId15"/>
    <p:sldId id="277" r:id="rId16"/>
    <p:sldId id="279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84D2E-7844-4EE7-ABB4-C49BDFBFE2B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DEED9-A77F-4F3F-9BFE-7CB523C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8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D8E8-B065-A14E-AD6E-E20EFA9CE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05FC3-D75E-B3E5-0C52-2578799AD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FFB08-DB7E-330E-3E29-3612CCE0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CA0-32DC-4935-AA20-D1D620404A2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AF93-E847-7575-B216-FE140369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BAF46-C9FC-1F50-9DC3-3AC921D0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CAC1-3AA0-4E98-934E-D00B1AD2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1CF1-290E-2A53-5786-D3B2CA1B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E5586-0C0C-D9F0-D80C-41F7E1806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1C82D-694C-5051-E3E1-FD02DE7A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CA0-32DC-4935-AA20-D1D620404A2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2D34E-FC2A-5399-5BD1-362D982B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DB00D-3127-0E9D-C362-29025C7C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CAC1-3AA0-4E98-934E-D00B1AD2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9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F68B3-637A-A613-A9EC-682B3F70F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7937A-57A4-7D3D-502A-0CDE6435A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67E7-E76F-2BBC-D034-F909BFD2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CA0-32DC-4935-AA20-D1D620404A2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B2539-D21B-FD13-436B-C305BE9A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8A178-4208-AED4-696B-705E9AB5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CAC1-3AA0-4E98-934E-D00B1AD2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0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BBD7-8440-9377-E58C-CB9CAB31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2ED24-A73C-21A4-AAFB-4498E513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B1929-D900-9EED-C0DA-553AD37E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CA0-32DC-4935-AA20-D1D620404A2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C3B22-50FE-1C08-F158-345BB20C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472D-2339-A1CA-7EF7-2E02C665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CAC1-3AA0-4E98-934E-D00B1AD2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10CA-C856-E644-9FE3-48E62D87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4A9DE-1631-38D3-88F2-DF684D302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B6A9E-F3D2-D81E-978D-9E8CD8D6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CA0-32DC-4935-AA20-D1D620404A2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DC81B-E95F-4BFC-F58C-DB8DBA54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42316-EEF8-A62C-93AE-D7752A0E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CAC1-3AA0-4E98-934E-D00B1AD2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2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F3A5-644D-8A10-52F6-1855A5E2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BA2E-06FA-00DF-B5C0-F6154A0DA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7EBF0-72C2-8C4A-4AD1-B9A90D7FE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989B8-F69A-61DE-2B92-44CC075C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CA0-32DC-4935-AA20-D1D620404A2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9F69D-34EF-55FD-9104-0922417E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EB590-710F-A88D-9AA1-0F0E33FC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CAC1-3AA0-4E98-934E-D00B1AD2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5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FED2-15F9-766C-C15D-22178FA6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B5B82-A4DD-E75C-6223-F7A23D3B0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32B38-226F-F708-2C1C-9C5A77EFF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E6AFC-3E56-B1D8-E0AE-59BD168E7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8D0E2-7185-43EA-A130-FA8CD65AA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08D31-8387-AE8A-5C50-218670FF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CA0-32DC-4935-AA20-D1D620404A2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D91BF-41C9-1B4F-64CB-8EFE32F1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98EB0-4A1A-054A-C794-81011997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CAC1-3AA0-4E98-934E-D00B1AD2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3A1E-DB7B-F77C-75F0-55E901DF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F4268-FC82-B508-028A-42F879AC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CA0-32DC-4935-AA20-D1D620404A2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5E909-DE2A-63B5-3531-04BDA368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237E3-BF01-B569-7D28-53F38433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CAC1-3AA0-4E98-934E-D00B1AD2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2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F3708-F44E-6C7D-6881-9FE6A9B0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CA0-32DC-4935-AA20-D1D620404A2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19516-8B7F-3F58-8599-990A1A6F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EF154-67AF-39F8-E295-89FE1C83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CAC1-3AA0-4E98-934E-D00B1AD2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1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6505-FA98-5D82-0C84-02E890BA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47974-D5FC-C78A-7BBA-315608CA6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86D07-E470-4387-AA71-93FB11269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03E21-0905-6F55-7583-1A130DB8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CA0-32DC-4935-AA20-D1D620404A2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32A8A-36C4-FE21-1960-576D7EE1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6892D-26BA-8CEA-A700-F90193F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CAC1-3AA0-4E98-934E-D00B1AD2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4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2FA8-2835-3368-94BC-4EAB66FE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66A93-7561-0284-106D-3AC94A627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D221B-37C2-1CBC-6886-591BC28A7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38225-715F-9A86-1EB8-184CB0D7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CA0-32DC-4935-AA20-D1D620404A2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AF476-4959-476B-C744-FB71DD23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160F5-651E-013D-8A69-2E487CE9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CAC1-3AA0-4E98-934E-D00B1AD2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5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B2FF3-8679-2875-522A-B927AC10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E9C71-ADB3-8FC6-932E-31266C56E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E96DA-AC2F-3895-EFC9-1690863C4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CBCA0-32DC-4935-AA20-D1D620404A2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50115-C80B-DFAF-1DC3-FE8C84CE5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C84C-2332-DFE1-C342-E0D61EBAD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CAC1-3AA0-4E98-934E-D00B1AD2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4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3.jp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3.jp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2.png"/><Relationship Id="rId5" Type="http://schemas.openxmlformats.org/officeDocument/2006/relationships/image" Target="../media/image14.png"/><Relationship Id="rId10" Type="http://schemas.openxmlformats.org/officeDocument/2006/relationships/image" Target="../media/image17.svg"/><Relationship Id="rId4" Type="http://schemas.openxmlformats.org/officeDocument/2006/relationships/image" Target="../media/image9.png"/><Relationship Id="rId9" Type="http://schemas.openxmlformats.org/officeDocument/2006/relationships/image" Target="../media/image16.png"/><Relationship Id="rId1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1.svg"/><Relationship Id="rId4" Type="http://schemas.openxmlformats.org/officeDocument/2006/relationships/image" Target="../media/image9.png"/><Relationship Id="rId9" Type="http://schemas.openxmlformats.org/officeDocument/2006/relationships/image" Target="../media/image10.png"/><Relationship Id="rId1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3.jp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B48E1-B4D9-9ED4-089C-E3A144662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1961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Web Purchasing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4BE28-6A39-E3EB-74B5-C0CBB011C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712"/>
            <a:ext cx="9144000" cy="1563686"/>
          </a:xfrm>
        </p:spPr>
        <p:txBody>
          <a:bodyPr>
            <a:normAutofit/>
          </a:bodyPr>
          <a:lstStyle/>
          <a:p>
            <a:r>
              <a:rPr lang="en-US" b="1" dirty="0"/>
              <a:t>10 </a:t>
            </a:r>
            <a:r>
              <a:rPr lang="en-US" b="1" dirty="0" err="1"/>
              <a:t>Okt</a:t>
            </a:r>
            <a:r>
              <a:rPr lang="en-US" b="1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82590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F6B54-0CF3-C14B-39AA-44F9831D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Menu Master</a:t>
            </a:r>
          </a:p>
        </p:txBody>
      </p:sp>
      <p:grpSp>
        <p:nvGrpSpPr>
          <p:cNvPr id="43" name="Group 3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A2021C-C68E-B3B2-BFD9-0148EEA11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7997" y="307305"/>
            <a:ext cx="1824992" cy="592203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1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F6B54-0CF3-C14B-39AA-44F9831D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Menu Master</a:t>
            </a:r>
          </a:p>
        </p:txBody>
      </p:sp>
      <p:grpSp>
        <p:nvGrpSpPr>
          <p:cNvPr id="43" name="Group 3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A2021C-C68E-B3B2-BFD9-0148EEA11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7997" y="307305"/>
            <a:ext cx="1824992" cy="592203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BEB7D89-6A1F-AFD2-C5D9-629298E52E28}"/>
              </a:ext>
            </a:extLst>
          </p:cNvPr>
          <p:cNvSpPr txBox="1">
            <a:spLocks/>
          </p:cNvSpPr>
          <p:nvPr/>
        </p:nvSpPr>
        <p:spPr>
          <a:xfrm>
            <a:off x="1113810" y="3675718"/>
            <a:ext cx="4036334" cy="2725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Menu master </a:t>
            </a:r>
            <a:r>
              <a:rPr lang="en-US" sz="1800" dirty="0" err="1"/>
              <a:t>dibagi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5 </a:t>
            </a:r>
            <a:r>
              <a:rPr lang="en-US" sz="1800" dirty="0" err="1"/>
              <a:t>bagian</a:t>
            </a:r>
            <a:r>
              <a:rPr lang="en-US" sz="1800" dirty="0"/>
              <a:t>, </a:t>
            </a:r>
            <a:r>
              <a:rPr lang="en-US" sz="1800" dirty="0" err="1"/>
              <a:t>yaitu</a:t>
            </a:r>
            <a:r>
              <a:rPr lang="en-US" sz="1800" dirty="0"/>
              <a:t>:</a:t>
            </a:r>
          </a:p>
          <a:p>
            <a:pPr>
              <a:buFontTx/>
              <a:buChar char="-"/>
            </a:pPr>
            <a:r>
              <a:rPr lang="en-US" sz="1800" dirty="0"/>
              <a:t>Master data yang </a:t>
            </a:r>
            <a:r>
              <a:rPr lang="en-US" sz="1800" dirty="0" err="1"/>
              <a:t>memerlukan</a:t>
            </a:r>
            <a:r>
              <a:rPr lang="en-US" sz="1800" dirty="0"/>
              <a:t> data </a:t>
            </a:r>
            <a:r>
              <a:rPr lang="en-US" sz="1800" dirty="0" err="1"/>
              <a:t>dari</a:t>
            </a:r>
            <a:r>
              <a:rPr lang="en-US" sz="1800" dirty="0"/>
              <a:t> QAD (load data)</a:t>
            </a:r>
          </a:p>
          <a:p>
            <a:pPr>
              <a:buFontTx/>
              <a:buChar char="-"/>
            </a:pPr>
            <a:r>
              <a:rPr lang="en-US" sz="1800" dirty="0" err="1"/>
              <a:t>Pengaturan</a:t>
            </a:r>
            <a:r>
              <a:rPr lang="en-US" sz="1800" dirty="0"/>
              <a:t> </a:t>
            </a:r>
            <a:r>
              <a:rPr lang="en-US" sz="1800" dirty="0" err="1"/>
              <a:t>hak</a:t>
            </a:r>
            <a:r>
              <a:rPr lang="en-US" sz="1800" dirty="0"/>
              <a:t> </a:t>
            </a:r>
            <a:r>
              <a:rPr lang="en-US" sz="1800" dirty="0" err="1"/>
              <a:t>akses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endParaRPr lang="en-US" sz="1800" dirty="0"/>
          </a:p>
          <a:p>
            <a:pPr>
              <a:buFontTx/>
              <a:buChar char="-"/>
            </a:pPr>
            <a:r>
              <a:rPr lang="en-US" sz="1800" dirty="0" err="1"/>
              <a:t>Konfigurasi</a:t>
            </a:r>
            <a:r>
              <a:rPr lang="en-US" sz="1800" dirty="0"/>
              <a:t> web</a:t>
            </a:r>
          </a:p>
          <a:p>
            <a:pPr>
              <a:buFontTx/>
              <a:buChar char="-"/>
            </a:pPr>
            <a:r>
              <a:rPr lang="en-US" sz="1800" dirty="0" err="1"/>
              <a:t>Pengaturan</a:t>
            </a:r>
            <a:r>
              <a:rPr lang="en-US" sz="1800" dirty="0"/>
              <a:t> approval</a:t>
            </a:r>
          </a:p>
          <a:p>
            <a:pPr>
              <a:buFontTx/>
              <a:buChar char="-"/>
            </a:pPr>
            <a:r>
              <a:rPr lang="en-US" sz="1800" dirty="0" err="1"/>
              <a:t>Pengaturan</a:t>
            </a:r>
            <a:r>
              <a:rPr lang="en-US" sz="1800" dirty="0"/>
              <a:t> </a:t>
            </a:r>
            <a:r>
              <a:rPr lang="en-US" sz="1800" dirty="0" err="1"/>
              <a:t>alur</a:t>
            </a:r>
            <a:r>
              <a:rPr lang="en-US" sz="1800" dirty="0"/>
              <a:t> </a:t>
            </a:r>
            <a:r>
              <a:rPr lang="en-US" sz="1800" dirty="0" err="1"/>
              <a:t>pembelian</a:t>
            </a:r>
            <a:r>
              <a:rPr lang="en-US" sz="1800" dirty="0"/>
              <a:t> (purchase flow)</a:t>
            </a:r>
          </a:p>
        </p:txBody>
      </p:sp>
    </p:spTree>
    <p:extLst>
      <p:ext uri="{BB962C8B-B14F-4D97-AF65-F5344CB8AC3E}">
        <p14:creationId xmlns:p14="http://schemas.microsoft.com/office/powerpoint/2010/main" val="348188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F6B54-0CF3-C14B-39AA-44F9831D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1988482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Menu Master (QAD)</a:t>
            </a:r>
          </a:p>
        </p:txBody>
      </p:sp>
      <p:grpSp>
        <p:nvGrpSpPr>
          <p:cNvPr id="43" name="Group 3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A2021C-C68E-B3B2-BFD9-0148EEA11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7997" y="307305"/>
            <a:ext cx="1824992" cy="592203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BEB7D89-6A1F-AFD2-C5D9-629298E52E28}"/>
              </a:ext>
            </a:extLst>
          </p:cNvPr>
          <p:cNvSpPr txBox="1">
            <a:spLocks/>
          </p:cNvSpPr>
          <p:nvPr/>
        </p:nvSpPr>
        <p:spPr>
          <a:xfrm>
            <a:off x="1113809" y="3675717"/>
            <a:ext cx="4075177" cy="318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1800" dirty="0"/>
              <a:t>Site Maintenance</a:t>
            </a:r>
          </a:p>
          <a:p>
            <a:pPr>
              <a:buFontTx/>
              <a:buChar char="-"/>
            </a:pPr>
            <a:r>
              <a:rPr lang="en-US" sz="1800" dirty="0"/>
              <a:t>Supplier Maintenance</a:t>
            </a:r>
          </a:p>
          <a:p>
            <a:pPr>
              <a:buFontTx/>
              <a:buChar char="-"/>
            </a:pPr>
            <a:r>
              <a:rPr lang="en-US" sz="1800" dirty="0"/>
              <a:t>UM Maintenance</a:t>
            </a:r>
          </a:p>
          <a:p>
            <a:pPr>
              <a:buFontTx/>
              <a:buChar char="-"/>
            </a:pPr>
            <a:r>
              <a:rPr lang="en-US" sz="1800" dirty="0"/>
              <a:t>Item Inventory Control</a:t>
            </a:r>
          </a:p>
          <a:p>
            <a:pPr>
              <a:buFontTx/>
              <a:buChar char="-"/>
            </a:pPr>
            <a:r>
              <a:rPr lang="en-US" sz="1800" dirty="0"/>
              <a:t>Item Inventory Master</a:t>
            </a:r>
          </a:p>
          <a:p>
            <a:pPr>
              <a:buFontTx/>
              <a:buChar char="-"/>
            </a:pPr>
            <a:r>
              <a:rPr lang="en-US" sz="1800" dirty="0"/>
              <a:t>Item Conversion </a:t>
            </a:r>
            <a:r>
              <a:rPr lang="en-US" sz="1800" dirty="0" err="1"/>
              <a:t>Maint</a:t>
            </a:r>
            <a:r>
              <a:rPr lang="en-US" sz="1800" dirty="0"/>
              <a:t>.</a:t>
            </a:r>
          </a:p>
          <a:p>
            <a:pPr>
              <a:buFontTx/>
              <a:buChar char="-"/>
            </a:pPr>
            <a:r>
              <a:rPr lang="en-US" sz="1800" dirty="0"/>
              <a:t>Credit Terms Maintenance</a:t>
            </a:r>
          </a:p>
        </p:txBody>
      </p:sp>
    </p:spTree>
    <p:extLst>
      <p:ext uri="{BB962C8B-B14F-4D97-AF65-F5344CB8AC3E}">
        <p14:creationId xmlns:p14="http://schemas.microsoft.com/office/powerpoint/2010/main" val="42962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F6B54-0CF3-C14B-39AA-44F9831D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118958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Pengaturan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hak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akses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aplikasi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3" name="Group 3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A2021C-C68E-B3B2-BFD9-0148EEA11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7997" y="307305"/>
            <a:ext cx="1824992" cy="592203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BEB7D89-6A1F-AFD2-C5D9-629298E52E28}"/>
              </a:ext>
            </a:extLst>
          </p:cNvPr>
          <p:cNvSpPr txBox="1">
            <a:spLocks/>
          </p:cNvSpPr>
          <p:nvPr/>
        </p:nvSpPr>
        <p:spPr>
          <a:xfrm>
            <a:off x="1113809" y="3675717"/>
            <a:ext cx="4075177" cy="318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1800" dirty="0"/>
              <a:t>Department Maintenance</a:t>
            </a:r>
          </a:p>
          <a:p>
            <a:pPr>
              <a:buFontTx/>
              <a:buChar char="-"/>
            </a:pPr>
            <a:r>
              <a:rPr lang="en-US" sz="1800" dirty="0"/>
              <a:t>Role Maintenance</a:t>
            </a:r>
          </a:p>
          <a:p>
            <a:pPr>
              <a:buFontTx/>
              <a:buChar char="-"/>
            </a:pPr>
            <a:r>
              <a:rPr lang="en-US" sz="1800" dirty="0"/>
              <a:t>User Maintenance</a:t>
            </a:r>
          </a:p>
          <a:p>
            <a:pPr>
              <a:buFontTx/>
              <a:buChar char="-"/>
            </a:pPr>
            <a:r>
              <a:rPr lang="en-US" sz="1800" dirty="0"/>
              <a:t>Access Menu Maintenance</a:t>
            </a:r>
          </a:p>
        </p:txBody>
      </p:sp>
    </p:spTree>
    <p:extLst>
      <p:ext uri="{BB962C8B-B14F-4D97-AF65-F5344CB8AC3E}">
        <p14:creationId xmlns:p14="http://schemas.microsoft.com/office/powerpoint/2010/main" val="128378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F6B54-0CF3-C14B-39AA-44F9831D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118958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Konfigurasi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Web</a:t>
            </a:r>
          </a:p>
        </p:txBody>
      </p:sp>
      <p:grpSp>
        <p:nvGrpSpPr>
          <p:cNvPr id="43" name="Group 3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A2021C-C68E-B3B2-BFD9-0148EEA11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7997" y="307305"/>
            <a:ext cx="1824992" cy="592203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BEB7D89-6A1F-AFD2-C5D9-629298E52E28}"/>
              </a:ext>
            </a:extLst>
          </p:cNvPr>
          <p:cNvSpPr txBox="1">
            <a:spLocks/>
          </p:cNvSpPr>
          <p:nvPr/>
        </p:nvSpPr>
        <p:spPr>
          <a:xfrm>
            <a:off x="1113809" y="3675717"/>
            <a:ext cx="4075177" cy="318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1800" dirty="0"/>
              <a:t>WSA </a:t>
            </a:r>
            <a:r>
              <a:rPr lang="en-US" sz="1800" dirty="0" err="1"/>
              <a:t>Qxtend</a:t>
            </a:r>
            <a:r>
              <a:rPr lang="en-US" sz="1800" dirty="0"/>
              <a:t> Maintenance</a:t>
            </a:r>
          </a:p>
          <a:p>
            <a:pPr>
              <a:buFontTx/>
              <a:buChar char="-"/>
            </a:pPr>
            <a:r>
              <a:rPr lang="en-US" sz="1800" dirty="0"/>
              <a:t>Prefix</a:t>
            </a:r>
          </a:p>
        </p:txBody>
      </p:sp>
    </p:spTree>
    <p:extLst>
      <p:ext uri="{BB962C8B-B14F-4D97-AF65-F5344CB8AC3E}">
        <p14:creationId xmlns:p14="http://schemas.microsoft.com/office/powerpoint/2010/main" val="3537473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F6B54-0CF3-C14B-39AA-44F9831D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118958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5400" b="1" dirty="0"/>
            </a:br>
            <a:r>
              <a:rPr lang="en-US" sz="5400" b="1" dirty="0" err="1"/>
              <a:t>Pengaturan</a:t>
            </a:r>
            <a:r>
              <a:rPr lang="en-US" sz="5400" b="1" dirty="0"/>
              <a:t> approval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3" name="Group 3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A2021C-C68E-B3B2-BFD9-0148EEA11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7997" y="307305"/>
            <a:ext cx="1824992" cy="592203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BEB7D89-6A1F-AFD2-C5D9-629298E52E28}"/>
              </a:ext>
            </a:extLst>
          </p:cNvPr>
          <p:cNvSpPr txBox="1">
            <a:spLocks/>
          </p:cNvSpPr>
          <p:nvPr/>
        </p:nvSpPr>
        <p:spPr>
          <a:xfrm>
            <a:off x="1113809" y="3675717"/>
            <a:ext cx="4075177" cy="318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1800" dirty="0"/>
              <a:t>PP Approval Maintenance</a:t>
            </a:r>
          </a:p>
          <a:p>
            <a:pPr>
              <a:buFontTx/>
              <a:buChar char="-"/>
            </a:pPr>
            <a:r>
              <a:rPr lang="en-US" sz="1800" dirty="0"/>
              <a:t>PA Approval Maintenance</a:t>
            </a:r>
          </a:p>
          <a:p>
            <a:pPr>
              <a:buFontTx/>
              <a:buChar char="-"/>
            </a:pPr>
            <a:r>
              <a:rPr lang="en-US" sz="1800" dirty="0"/>
              <a:t>PO Approval Maintenance</a:t>
            </a:r>
          </a:p>
          <a:p>
            <a:pPr>
              <a:buFontTx/>
              <a:buChar char="-"/>
            </a:pPr>
            <a:r>
              <a:rPr lang="en-US" sz="1800" dirty="0"/>
              <a:t>PR Approval Maintenance</a:t>
            </a:r>
          </a:p>
          <a:p>
            <a:pPr>
              <a:buFontTx/>
              <a:buChar char="-"/>
            </a:pPr>
            <a:r>
              <a:rPr lang="en-US" sz="1800" dirty="0"/>
              <a:t>PR Receiver Maintenance</a:t>
            </a:r>
          </a:p>
        </p:txBody>
      </p:sp>
    </p:spTree>
    <p:extLst>
      <p:ext uri="{BB962C8B-B14F-4D97-AF65-F5344CB8AC3E}">
        <p14:creationId xmlns:p14="http://schemas.microsoft.com/office/powerpoint/2010/main" val="419829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F6B54-0CF3-C14B-39AA-44F9831D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1189588"/>
            <a:ext cx="4036334" cy="23876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b="1" dirty="0" err="1"/>
              <a:t>Pengaturan</a:t>
            </a:r>
            <a:r>
              <a:rPr lang="en-US" sz="5400" b="1" dirty="0"/>
              <a:t> </a:t>
            </a:r>
            <a:r>
              <a:rPr lang="en-US" sz="5400" b="1" dirty="0" err="1"/>
              <a:t>alur</a:t>
            </a:r>
            <a:r>
              <a:rPr lang="en-US" sz="5400" b="1" dirty="0"/>
              <a:t> </a:t>
            </a:r>
            <a:r>
              <a:rPr lang="en-US" sz="5400" b="1" dirty="0" err="1"/>
              <a:t>pembelian</a:t>
            </a:r>
            <a:r>
              <a:rPr lang="en-US" sz="5400" b="1" dirty="0"/>
              <a:t> (purchase flow)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3" name="Group 3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A2021C-C68E-B3B2-BFD9-0148EEA11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7997" y="307305"/>
            <a:ext cx="1824992" cy="592203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BEB7D89-6A1F-AFD2-C5D9-629298E52E28}"/>
              </a:ext>
            </a:extLst>
          </p:cNvPr>
          <p:cNvSpPr txBox="1">
            <a:spLocks/>
          </p:cNvSpPr>
          <p:nvPr/>
        </p:nvSpPr>
        <p:spPr>
          <a:xfrm>
            <a:off x="1113809" y="3675717"/>
            <a:ext cx="4075177" cy="318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1800" dirty="0"/>
              <a:t>Purchasing Type Maintenance</a:t>
            </a:r>
          </a:p>
          <a:p>
            <a:pPr>
              <a:buFontTx/>
              <a:buChar char="-"/>
            </a:pPr>
            <a:r>
              <a:rPr lang="en-US" sz="1800" dirty="0"/>
              <a:t>Purchasing Flow Maintenance</a:t>
            </a:r>
          </a:p>
        </p:txBody>
      </p:sp>
    </p:spTree>
    <p:extLst>
      <p:ext uri="{BB962C8B-B14F-4D97-AF65-F5344CB8AC3E}">
        <p14:creationId xmlns:p14="http://schemas.microsoft.com/office/powerpoint/2010/main" val="210005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E02AC5BE-665E-53E5-A962-20749D12E73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0097" r="20096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30" name="Freeform: Shape 24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45FCA-12C5-6A12-4184-B845F23B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Menu Master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6D017-F23D-8C70-2544-68E886C5A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Menu master yang </a:t>
            </a:r>
            <a:r>
              <a:rPr lang="en-US" sz="2000" dirty="0" err="1"/>
              <a:t>berhubungan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QAD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88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5524E-98C5-F700-72D0-8BD0C32A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Background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9F86-DAFD-4937-5327-9E1D50EC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Modul web purchasing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berbasis</a:t>
            </a:r>
            <a:r>
              <a:rPr lang="en-US" sz="2200" dirty="0"/>
              <a:t> web yang </a:t>
            </a:r>
            <a:r>
              <a:rPr lang="en-US" sz="2200" dirty="0" err="1"/>
              <a:t>mendukung</a:t>
            </a:r>
            <a:r>
              <a:rPr lang="en-US" sz="2200" dirty="0"/>
              <a:t> </a:t>
            </a:r>
            <a:r>
              <a:rPr lang="en-US" sz="2200" dirty="0" err="1"/>
              <a:t>pengguna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proses procurement </a:t>
            </a:r>
            <a:r>
              <a:rPr lang="en-US" sz="2200" dirty="0" err="1"/>
              <a:t>melalui</a:t>
            </a:r>
            <a:r>
              <a:rPr lang="en-US" sz="2200" dirty="0"/>
              <a:t> web purchasing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mudah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web purchasing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antara</a:t>
            </a:r>
            <a:r>
              <a:rPr lang="en-US" sz="2200" dirty="0"/>
              <a:t> lain:</a:t>
            </a:r>
          </a:p>
          <a:p>
            <a:pPr marL="457200" indent="-457200">
              <a:buAutoNum type="arabicPeriod"/>
            </a:pPr>
            <a:r>
              <a:rPr lang="en-US" sz="2200" dirty="0" err="1"/>
              <a:t>Membuat</a:t>
            </a:r>
            <a:r>
              <a:rPr lang="en-US" sz="2200" dirty="0"/>
              <a:t> Purchase Plan (PP)</a:t>
            </a:r>
          </a:p>
          <a:p>
            <a:pPr marL="457200" indent="-457200">
              <a:buAutoNum type="arabicPeriod"/>
            </a:pPr>
            <a:r>
              <a:rPr lang="en-US" sz="2200" dirty="0" err="1"/>
              <a:t>Menentukan</a:t>
            </a:r>
            <a:r>
              <a:rPr lang="en-US" sz="2200" dirty="0"/>
              <a:t> flow Purchase Plan (PP) (</a:t>
            </a:r>
            <a:r>
              <a:rPr lang="en-US" sz="2200" dirty="0" err="1"/>
              <a:t>Perlu</a:t>
            </a:r>
            <a:r>
              <a:rPr lang="en-US" sz="2200" dirty="0"/>
              <a:t> </a:t>
            </a:r>
            <a:r>
              <a:rPr lang="en-US" sz="2200" dirty="0" err="1"/>
              <a:t>melalui</a:t>
            </a:r>
            <a:r>
              <a:rPr lang="en-US" sz="2200" dirty="0"/>
              <a:t> </a:t>
            </a:r>
            <a:r>
              <a:rPr lang="en-US" sz="2200" dirty="0" err="1"/>
              <a:t>tahap</a:t>
            </a:r>
            <a:r>
              <a:rPr lang="en-US" sz="2200" dirty="0"/>
              <a:t> pricing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langsung</a:t>
            </a:r>
            <a:r>
              <a:rPr lang="en-US" sz="2200" dirty="0"/>
              <a:t> </a:t>
            </a:r>
            <a:r>
              <a:rPr lang="en-US" sz="2200" dirty="0" err="1"/>
              <a:t>jadi</a:t>
            </a:r>
            <a:r>
              <a:rPr lang="en-US" sz="2200" dirty="0"/>
              <a:t> PO)</a:t>
            </a:r>
          </a:p>
          <a:p>
            <a:pPr marL="457200" indent="-457200">
              <a:buAutoNum type="arabicPeriod"/>
            </a:pPr>
            <a:r>
              <a:rPr lang="en-US" sz="2200" dirty="0" err="1"/>
              <a:t>Otomatis</a:t>
            </a:r>
            <a:r>
              <a:rPr lang="en-US" sz="2200" dirty="0"/>
              <a:t> </a:t>
            </a:r>
            <a:r>
              <a:rPr lang="en-US" sz="2200" dirty="0" err="1"/>
              <a:t>membuat</a:t>
            </a:r>
            <a:r>
              <a:rPr lang="en-US" sz="2200" dirty="0"/>
              <a:t> PO di QAD </a:t>
            </a:r>
            <a:r>
              <a:rPr lang="en-US" sz="2200" dirty="0" err="1"/>
              <a:t>setelah</a:t>
            </a:r>
            <a:r>
              <a:rPr lang="en-US" sz="2200" dirty="0"/>
              <a:t> PO di web </a:t>
            </a:r>
            <a:r>
              <a:rPr lang="en-US" sz="2200" dirty="0" err="1"/>
              <a:t>telah</a:t>
            </a:r>
            <a:r>
              <a:rPr lang="en-US" sz="2200" dirty="0"/>
              <a:t> di approve</a:t>
            </a:r>
          </a:p>
          <a:p>
            <a:pPr marL="457200" indent="-457200">
              <a:buAutoNum type="arabicPeriod"/>
            </a:pPr>
            <a:r>
              <a:rPr lang="en-US" sz="2200" dirty="0" err="1"/>
              <a:t>Membuat</a:t>
            </a:r>
            <a:r>
              <a:rPr lang="en-US" sz="2200" dirty="0"/>
              <a:t> PO receipt </a:t>
            </a:r>
            <a:r>
              <a:rPr lang="en-US" sz="2200" dirty="0" err="1"/>
              <a:t>sementara</a:t>
            </a:r>
            <a:r>
              <a:rPr lang="en-US" sz="2200" dirty="0"/>
              <a:t> </a:t>
            </a:r>
            <a:r>
              <a:rPr lang="en-US" sz="2200" dirty="0" err="1"/>
              <a:t>sebelum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Receipt </a:t>
            </a:r>
            <a:r>
              <a:rPr lang="en-US" sz="2200" dirty="0" err="1"/>
              <a:t>ke</a:t>
            </a:r>
            <a:r>
              <a:rPr lang="en-US" sz="2200" dirty="0"/>
              <a:t> QAD</a:t>
            </a:r>
          </a:p>
          <a:p>
            <a:pPr marL="457200" indent="-457200">
              <a:buAutoNum type="arabicPeriod"/>
            </a:pPr>
            <a:r>
              <a:rPr lang="en-US" sz="2200" dirty="0" err="1"/>
              <a:t>Membuat</a:t>
            </a:r>
            <a:r>
              <a:rPr lang="en-US" sz="2200" dirty="0"/>
              <a:t> Payment Request</a:t>
            </a:r>
          </a:p>
          <a:p>
            <a:pPr marL="457200" indent="-457200">
              <a:buAutoNum type="arabicPeriod"/>
            </a:pPr>
            <a:r>
              <a:rPr lang="en-US" sz="2200" dirty="0" err="1"/>
              <a:t>Membantu</a:t>
            </a:r>
            <a:r>
              <a:rPr lang="en-US" sz="2200" dirty="0"/>
              <a:t> user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menganalisa</a:t>
            </a:r>
            <a:r>
              <a:rPr lang="en-US" sz="2200" dirty="0"/>
              <a:t> data </a:t>
            </a:r>
            <a:r>
              <a:rPr lang="en-US" sz="2200" dirty="0" err="1"/>
              <a:t>pembelian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informasi</a:t>
            </a:r>
            <a:r>
              <a:rPr lang="en-US" sz="2200" dirty="0"/>
              <a:t> yang </a:t>
            </a:r>
            <a:r>
              <a:rPr lang="en-US" sz="2200" dirty="0" err="1"/>
              <a:t>terdapat</a:t>
            </a:r>
            <a:r>
              <a:rPr lang="en-US" sz="2200" dirty="0"/>
              <a:t> pada dashboard.</a:t>
            </a:r>
          </a:p>
          <a:p>
            <a:pPr marL="457200" indent="-457200"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5295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F6B54-0CF3-C14B-39AA-44F9831D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Alur proses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pembelian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(purchase flow)</a:t>
            </a:r>
          </a:p>
        </p:txBody>
      </p:sp>
      <p:grpSp>
        <p:nvGrpSpPr>
          <p:cNvPr id="43" name="Group 3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12A968E-37F7-28B7-3790-5C78EEFA9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96" y="1663043"/>
            <a:ext cx="3317884" cy="3317884"/>
          </a:xfrm>
        </p:spPr>
      </p:pic>
    </p:spTree>
    <p:extLst>
      <p:ext uri="{BB962C8B-B14F-4D97-AF65-F5344CB8AC3E}">
        <p14:creationId xmlns:p14="http://schemas.microsoft.com/office/powerpoint/2010/main" val="95328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A4B7D2-2512-CAB5-1EDE-804AB4617CA4}"/>
              </a:ext>
            </a:extLst>
          </p:cNvPr>
          <p:cNvSpPr txBox="1">
            <a:spLocks/>
          </p:cNvSpPr>
          <p:nvPr/>
        </p:nvSpPr>
        <p:spPr>
          <a:xfrm>
            <a:off x="596464" y="531451"/>
            <a:ext cx="10999072" cy="115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Proses </a:t>
            </a:r>
            <a:r>
              <a:rPr lang="en-US" b="1" dirty="0" err="1"/>
              <a:t>Kerja</a:t>
            </a:r>
            <a:r>
              <a:rPr lang="en-US" b="1" dirty="0"/>
              <a:t> Web Purchasing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DBDE4-D601-9599-0812-2928BC022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336" y="2955793"/>
            <a:ext cx="788353" cy="9702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60EE84-645D-D4A0-811C-CE8D3B2C6BD2}"/>
              </a:ext>
            </a:extLst>
          </p:cNvPr>
          <p:cNvSpPr txBox="1"/>
          <p:nvPr/>
        </p:nvSpPr>
        <p:spPr>
          <a:xfrm>
            <a:off x="374563" y="3933713"/>
            <a:ext cx="20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Purchase Plan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F1C3F0-F814-2C2D-1987-5351E96E33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96" b="13196"/>
          <a:stretch/>
        </p:blipFill>
        <p:spPr>
          <a:xfrm>
            <a:off x="1918376" y="2395720"/>
            <a:ext cx="797679" cy="8614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E6D5BC-5724-FA2E-69E8-F0791EC0C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45" y="1761777"/>
            <a:ext cx="1068324" cy="10683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B86CC4-FB7E-03E4-9C22-4864F518689A}"/>
              </a:ext>
            </a:extLst>
          </p:cNvPr>
          <p:cNvSpPr txBox="1"/>
          <p:nvPr/>
        </p:nvSpPr>
        <p:spPr>
          <a:xfrm>
            <a:off x="3916450" y="284009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PP Pricing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AE0558-5421-0543-F37F-2DA8A6CFED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45" y="4588288"/>
            <a:ext cx="865604" cy="9194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CA8266-729E-904A-E18B-4C8DAC4E3304}"/>
              </a:ext>
            </a:extLst>
          </p:cNvPr>
          <p:cNvSpPr txBox="1"/>
          <p:nvPr/>
        </p:nvSpPr>
        <p:spPr>
          <a:xfrm>
            <a:off x="3679814" y="5528278"/>
            <a:ext cx="168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Purchase Order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36A5376-7387-A8A3-E2AA-F7A1661BE8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927" y="2882755"/>
            <a:ext cx="872788" cy="9194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138828-E0F7-BD63-D677-D58611E55D08}"/>
              </a:ext>
            </a:extLst>
          </p:cNvPr>
          <p:cNvSpPr txBox="1"/>
          <p:nvPr/>
        </p:nvSpPr>
        <p:spPr>
          <a:xfrm>
            <a:off x="9401051" y="3870521"/>
            <a:ext cx="191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Payment Request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996F9DD-3B1F-90CD-D42E-DFED7E61C66D}"/>
              </a:ext>
            </a:extLst>
          </p:cNvPr>
          <p:cNvSpPr/>
          <p:nvPr/>
        </p:nvSpPr>
        <p:spPr>
          <a:xfrm rot="19854775">
            <a:off x="2612773" y="3111070"/>
            <a:ext cx="1046745" cy="518481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6FCA97E-ACEF-53CB-2B9C-91CDB266FEED}"/>
              </a:ext>
            </a:extLst>
          </p:cNvPr>
          <p:cNvSpPr/>
          <p:nvPr/>
        </p:nvSpPr>
        <p:spPr>
          <a:xfrm rot="5400000">
            <a:off x="3964577" y="3521195"/>
            <a:ext cx="1046745" cy="518481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A99BEBF-C5C1-6026-BAFF-D11965B7D9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96" b="13196"/>
          <a:stretch/>
        </p:blipFill>
        <p:spPr>
          <a:xfrm>
            <a:off x="5193749" y="1285971"/>
            <a:ext cx="797679" cy="8614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03D7F4B-6C88-A596-A7B2-CC88322126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96" b="13196"/>
          <a:stretch/>
        </p:blipFill>
        <p:spPr>
          <a:xfrm>
            <a:off x="5035400" y="4000554"/>
            <a:ext cx="797679" cy="8614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91AEDF1-494A-E07E-ED35-951DE5C92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510" y="2965181"/>
            <a:ext cx="771799" cy="968532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82351BF2-7D20-0525-71BC-64FE7C2DFBF5}"/>
              </a:ext>
            </a:extLst>
          </p:cNvPr>
          <p:cNvSpPr/>
          <p:nvPr/>
        </p:nvSpPr>
        <p:spPr>
          <a:xfrm rot="2013556">
            <a:off x="2646115" y="4248084"/>
            <a:ext cx="1046745" cy="518481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A4E5A1-6203-437A-E44D-62C26A13DFEF}"/>
              </a:ext>
            </a:extLst>
          </p:cNvPr>
          <p:cNvSpPr txBox="1"/>
          <p:nvPr/>
        </p:nvSpPr>
        <p:spPr>
          <a:xfrm>
            <a:off x="6714139" y="4004689"/>
            <a:ext cx="191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 Receipt </a:t>
            </a:r>
            <a:r>
              <a:rPr lang="en-US" dirty="0" err="1"/>
              <a:t>Sementara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62DB7C5-095E-43BC-920D-92258057AB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96" b="13196"/>
          <a:stretch/>
        </p:blipFill>
        <p:spPr>
          <a:xfrm>
            <a:off x="7925862" y="2295939"/>
            <a:ext cx="797679" cy="861493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11D5B556-6CAE-C14F-5F91-9A349C38D341}"/>
              </a:ext>
            </a:extLst>
          </p:cNvPr>
          <p:cNvSpPr/>
          <p:nvPr/>
        </p:nvSpPr>
        <p:spPr>
          <a:xfrm rot="19854775">
            <a:off x="5693893" y="4729059"/>
            <a:ext cx="1046745" cy="518481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4158484-D856-7DD2-B305-D2C15FD402B3}"/>
              </a:ext>
            </a:extLst>
          </p:cNvPr>
          <p:cNvSpPr/>
          <p:nvPr/>
        </p:nvSpPr>
        <p:spPr>
          <a:xfrm>
            <a:off x="8468245" y="3276126"/>
            <a:ext cx="1046745" cy="518481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8511E-5F13-D234-516C-812B78647FC3}"/>
              </a:ext>
            </a:extLst>
          </p:cNvPr>
          <p:cNvSpPr txBox="1">
            <a:spLocks/>
          </p:cNvSpPr>
          <p:nvPr/>
        </p:nvSpPr>
        <p:spPr>
          <a:xfrm>
            <a:off x="596464" y="563718"/>
            <a:ext cx="10999072" cy="84732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Purchase Plan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6B3D8-0B94-55B1-2143-15343200E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48" y="1977749"/>
            <a:ext cx="1264027" cy="8147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66DE36-7709-E064-74E6-55997E8E914A}"/>
              </a:ext>
            </a:extLst>
          </p:cNvPr>
          <p:cNvSpPr txBox="1"/>
          <p:nvPr/>
        </p:nvSpPr>
        <p:spPr>
          <a:xfrm>
            <a:off x="890747" y="2916715"/>
            <a:ext cx="1741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per department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58BFB-71C3-CA35-3C0A-910E59EC2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615" y="1840900"/>
            <a:ext cx="1264027" cy="814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175E26-EE90-ECBD-1697-529568608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6566" y="1899960"/>
            <a:ext cx="788353" cy="970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8893C9-B65A-12E2-A4A2-F35FEA4DB6CF}"/>
              </a:ext>
            </a:extLst>
          </p:cNvPr>
          <p:cNvSpPr txBox="1"/>
          <p:nvPr/>
        </p:nvSpPr>
        <p:spPr>
          <a:xfrm>
            <a:off x="5288266" y="2916712"/>
            <a:ext cx="12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5BDFEE9-DAC3-2985-6270-985C20586A13}"/>
              </a:ext>
            </a:extLst>
          </p:cNvPr>
          <p:cNvSpPr/>
          <p:nvPr/>
        </p:nvSpPr>
        <p:spPr>
          <a:xfrm>
            <a:off x="2599157" y="1962124"/>
            <a:ext cx="2655972" cy="44704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66A1AD-1FD5-4EC4-EEAA-7C9554ECEB7B}"/>
              </a:ext>
            </a:extLst>
          </p:cNvPr>
          <p:cNvSpPr txBox="1"/>
          <p:nvPr/>
        </p:nvSpPr>
        <p:spPr>
          <a:xfrm>
            <a:off x="9563837" y="2769703"/>
            <a:ext cx="12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Purchasing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635DC5B-F494-905D-09D4-FB77A69DBCEC}"/>
              </a:ext>
            </a:extLst>
          </p:cNvPr>
          <p:cNvSpPr/>
          <p:nvPr/>
        </p:nvSpPr>
        <p:spPr>
          <a:xfrm rot="10800000">
            <a:off x="6553216" y="2278203"/>
            <a:ext cx="2829817" cy="44704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B9D60D-A565-4DCA-E423-1D53659C3583}"/>
              </a:ext>
            </a:extLst>
          </p:cNvPr>
          <p:cNvSpPr txBox="1"/>
          <p:nvPr/>
        </p:nvSpPr>
        <p:spPr>
          <a:xfrm>
            <a:off x="2599157" y="1756583"/>
            <a:ext cx="2655972" cy="37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Buat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45B386-9B7D-32A1-EF84-1FE0CE155BE7}"/>
              </a:ext>
            </a:extLst>
          </p:cNvPr>
          <p:cNvSpPr txBox="1"/>
          <p:nvPr/>
        </p:nvSpPr>
        <p:spPr>
          <a:xfrm rot="21562586">
            <a:off x="6436916" y="2009411"/>
            <a:ext cx="294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Menentukan</a:t>
            </a:r>
            <a:r>
              <a:rPr lang="en-US" dirty="0"/>
              <a:t> Flow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CD5D8BE-80B8-DAF8-C460-B95CD6DA8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86" y="4649849"/>
            <a:ext cx="1264027" cy="81470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C8F88A9-9DCA-3A5A-0C26-D3FD891FC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774" y="4377088"/>
            <a:ext cx="512269" cy="372196"/>
          </a:xfrm>
          <a:prstGeom prst="rect">
            <a:avLst/>
          </a:prstGeom>
        </p:spPr>
      </p:pic>
      <p:sp>
        <p:nvSpPr>
          <p:cNvPr id="40" name="Arrow: Right 39">
            <a:extLst>
              <a:ext uri="{FF2B5EF4-FFF2-40B4-BE49-F238E27FC236}">
                <a16:creationId xmlns:a16="http://schemas.microsoft.com/office/drawing/2014/main" id="{4AC70DB2-183F-9BFA-C31D-02012E3DB1F6}"/>
              </a:ext>
            </a:extLst>
          </p:cNvPr>
          <p:cNvSpPr/>
          <p:nvPr/>
        </p:nvSpPr>
        <p:spPr>
          <a:xfrm rot="4466487">
            <a:off x="5950143" y="3352459"/>
            <a:ext cx="1121351" cy="54898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12B981-6881-23F5-090C-8E69CC1362EB}"/>
              </a:ext>
            </a:extLst>
          </p:cNvPr>
          <p:cNvSpPr txBox="1"/>
          <p:nvPr/>
        </p:nvSpPr>
        <p:spPr>
          <a:xfrm rot="21562586">
            <a:off x="6379946" y="3396192"/>
            <a:ext cx="265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Notifikasi</a:t>
            </a:r>
            <a:r>
              <a:rPr lang="en-US" dirty="0"/>
              <a:t> Approval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D98C4A80-D1BE-7691-907A-AE9F50B431F1}"/>
              </a:ext>
            </a:extLst>
          </p:cNvPr>
          <p:cNvSpPr/>
          <p:nvPr/>
        </p:nvSpPr>
        <p:spPr>
          <a:xfrm rot="16200000">
            <a:off x="5031841" y="3641354"/>
            <a:ext cx="1121351" cy="54898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806F7C-9D85-A84C-A687-B7D2B86925E9}"/>
              </a:ext>
            </a:extLst>
          </p:cNvPr>
          <p:cNvSpPr txBox="1"/>
          <p:nvPr/>
        </p:nvSpPr>
        <p:spPr>
          <a:xfrm rot="21562586">
            <a:off x="3118587" y="3890313"/>
            <a:ext cx="265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Approve / Reject PP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41381D2F-FA67-057A-075D-779636B55A80}"/>
              </a:ext>
            </a:extLst>
          </p:cNvPr>
          <p:cNvSpPr/>
          <p:nvPr/>
        </p:nvSpPr>
        <p:spPr>
          <a:xfrm rot="10800000">
            <a:off x="3119280" y="2568934"/>
            <a:ext cx="2033268" cy="44704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C053A00-311D-F58C-2E2E-96D7B881A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92" y="2671875"/>
            <a:ext cx="512269" cy="37219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41C2D03-A6DC-5DB0-8B4E-0B79B37F8003}"/>
              </a:ext>
            </a:extLst>
          </p:cNvPr>
          <p:cNvSpPr txBox="1"/>
          <p:nvPr/>
        </p:nvSpPr>
        <p:spPr>
          <a:xfrm rot="21562586">
            <a:off x="2934564" y="2968811"/>
            <a:ext cx="2655972" cy="37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Notifikasi</a:t>
            </a:r>
            <a:r>
              <a:rPr lang="en-US" dirty="0"/>
              <a:t> Approval</a:t>
            </a:r>
          </a:p>
        </p:txBody>
      </p:sp>
      <p:pic>
        <p:nvPicPr>
          <p:cNvPr id="47" name="Graphic 46" descr="Badge 3 outline">
            <a:extLst>
              <a:ext uri="{FF2B5EF4-FFF2-40B4-BE49-F238E27FC236}">
                <a16:creationId xmlns:a16="http://schemas.microsoft.com/office/drawing/2014/main" id="{6902EB52-6660-3670-8F24-88134D401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7677" y="3777827"/>
            <a:ext cx="612648" cy="612648"/>
          </a:xfrm>
          <a:prstGeom prst="rect">
            <a:avLst/>
          </a:prstGeom>
        </p:spPr>
      </p:pic>
      <p:pic>
        <p:nvPicPr>
          <p:cNvPr id="48" name="Graphic 47" descr="Badge 1 outline">
            <a:extLst>
              <a:ext uri="{FF2B5EF4-FFF2-40B4-BE49-F238E27FC236}">
                <a16:creationId xmlns:a16="http://schemas.microsoft.com/office/drawing/2014/main" id="{D3EA0661-6DAD-B2C8-EB77-286B55DCFD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91297" y="1411044"/>
            <a:ext cx="616160" cy="616160"/>
          </a:xfrm>
          <a:prstGeom prst="rect">
            <a:avLst/>
          </a:prstGeom>
        </p:spPr>
      </p:pic>
      <p:pic>
        <p:nvPicPr>
          <p:cNvPr id="49" name="Graphic 48" descr="Badge outline">
            <a:extLst>
              <a:ext uri="{FF2B5EF4-FFF2-40B4-BE49-F238E27FC236}">
                <a16:creationId xmlns:a16="http://schemas.microsoft.com/office/drawing/2014/main" id="{8F9D8C7B-097A-5DB4-B3E6-BEA2724771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53344" y="2608235"/>
            <a:ext cx="612648" cy="612648"/>
          </a:xfrm>
          <a:prstGeom prst="rect">
            <a:avLst/>
          </a:prstGeom>
        </p:spPr>
      </p:pic>
      <p:pic>
        <p:nvPicPr>
          <p:cNvPr id="50" name="Graphic 49" descr="Badge 4 outline">
            <a:extLst>
              <a:ext uri="{FF2B5EF4-FFF2-40B4-BE49-F238E27FC236}">
                <a16:creationId xmlns:a16="http://schemas.microsoft.com/office/drawing/2014/main" id="{36C900A0-20AC-06FC-49C9-65802404AC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3828" y="4301522"/>
            <a:ext cx="612648" cy="612648"/>
          </a:xfrm>
          <a:prstGeom prst="rect">
            <a:avLst/>
          </a:prstGeom>
        </p:spPr>
      </p:pic>
      <p:pic>
        <p:nvPicPr>
          <p:cNvPr id="51" name="Graphic 50" descr="Badge 5 outline">
            <a:extLst>
              <a:ext uri="{FF2B5EF4-FFF2-40B4-BE49-F238E27FC236}">
                <a16:creationId xmlns:a16="http://schemas.microsoft.com/office/drawing/2014/main" id="{CE93FB75-0F7C-585C-2F39-0E37272F89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12357" y="3068908"/>
            <a:ext cx="612648" cy="61264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BBCF78B-2769-3D62-4893-64F51EA851DF}"/>
              </a:ext>
            </a:extLst>
          </p:cNvPr>
          <p:cNvSpPr txBox="1"/>
          <p:nvPr/>
        </p:nvSpPr>
        <p:spPr>
          <a:xfrm>
            <a:off x="5152548" y="5504364"/>
            <a:ext cx="195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(Dept. Head)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6574B1-BA54-3C4F-C37D-555A08BCF5F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96" b="13196"/>
          <a:stretch/>
        </p:blipFill>
        <p:spPr>
          <a:xfrm>
            <a:off x="2599157" y="3622432"/>
            <a:ext cx="797679" cy="86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8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8511E-5F13-D234-516C-812B78647FC3}"/>
              </a:ext>
            </a:extLst>
          </p:cNvPr>
          <p:cNvSpPr txBox="1">
            <a:spLocks/>
          </p:cNvSpPr>
          <p:nvPr/>
        </p:nvSpPr>
        <p:spPr>
          <a:xfrm>
            <a:off x="596464" y="563718"/>
            <a:ext cx="10999072" cy="84732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Pricing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A8D1C0-C768-BCFB-3358-7FE291527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48" y="2257393"/>
            <a:ext cx="1264027" cy="8147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CD3C34-88AA-08EB-F2B5-44C83A0287DC}"/>
              </a:ext>
            </a:extLst>
          </p:cNvPr>
          <p:cNvSpPr txBox="1"/>
          <p:nvPr/>
        </p:nvSpPr>
        <p:spPr>
          <a:xfrm>
            <a:off x="890747" y="3196359"/>
            <a:ext cx="174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Purchasing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317D5A-6EE0-709B-4674-2D3BFC1BD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6566" y="2179604"/>
            <a:ext cx="788353" cy="970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B423B0-EA66-0F3A-BC5C-5508A6EB5367}"/>
              </a:ext>
            </a:extLst>
          </p:cNvPr>
          <p:cNvSpPr txBox="1"/>
          <p:nvPr/>
        </p:nvSpPr>
        <p:spPr>
          <a:xfrm>
            <a:off x="5288266" y="3196356"/>
            <a:ext cx="12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E693088-D192-D4B2-7B30-42E678350F22}"/>
              </a:ext>
            </a:extLst>
          </p:cNvPr>
          <p:cNvSpPr/>
          <p:nvPr/>
        </p:nvSpPr>
        <p:spPr>
          <a:xfrm>
            <a:off x="2599157" y="2241768"/>
            <a:ext cx="2655972" cy="44704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231B66-EEF9-E5CF-5634-285502BEF4B1}"/>
              </a:ext>
            </a:extLst>
          </p:cNvPr>
          <p:cNvSpPr txBox="1"/>
          <p:nvPr/>
        </p:nvSpPr>
        <p:spPr>
          <a:xfrm>
            <a:off x="2599157" y="2600339"/>
            <a:ext cx="2655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(</a:t>
            </a:r>
            <a:r>
              <a:rPr lang="en-US" dirty="0" err="1"/>
              <a:t>satuan</a:t>
            </a:r>
            <a:r>
              <a:rPr lang="en-US" dirty="0"/>
              <a:t>), supplier dan quantity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8B17FD-2C75-0701-ECD6-404436401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516" y="2306751"/>
            <a:ext cx="1264027" cy="8147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869B10-3DC6-11B3-55A0-6062EF575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17" y="2089340"/>
            <a:ext cx="512269" cy="3721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30658E6-B9C6-8253-8CFE-973230C6CA4D}"/>
              </a:ext>
            </a:extLst>
          </p:cNvPr>
          <p:cNvSpPr txBox="1"/>
          <p:nvPr/>
        </p:nvSpPr>
        <p:spPr>
          <a:xfrm>
            <a:off x="6821267" y="2223955"/>
            <a:ext cx="265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Notifikasi</a:t>
            </a:r>
            <a:r>
              <a:rPr lang="en-US" dirty="0"/>
              <a:t> Approval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64FCDF2-E0EF-A8DB-8A6E-502389B03840}"/>
              </a:ext>
            </a:extLst>
          </p:cNvPr>
          <p:cNvSpPr/>
          <p:nvPr/>
        </p:nvSpPr>
        <p:spPr>
          <a:xfrm rot="10800000">
            <a:off x="6511465" y="3121456"/>
            <a:ext cx="2742095" cy="478328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9AE7E6-A7A9-F5CA-4519-E6A7F397ACF5}"/>
              </a:ext>
            </a:extLst>
          </p:cNvPr>
          <p:cNvSpPr txBox="1"/>
          <p:nvPr/>
        </p:nvSpPr>
        <p:spPr>
          <a:xfrm>
            <a:off x="6966965" y="3544127"/>
            <a:ext cx="265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Approve / Reject PP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2BCFFA6-7B91-A020-5DED-9F639D062AB0}"/>
              </a:ext>
            </a:extLst>
          </p:cNvPr>
          <p:cNvSpPr/>
          <p:nvPr/>
        </p:nvSpPr>
        <p:spPr>
          <a:xfrm rot="9204599">
            <a:off x="3416163" y="3770411"/>
            <a:ext cx="2033268" cy="44704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FD50E65-AF29-066B-7A34-88A3346B4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14" y="5269161"/>
            <a:ext cx="512269" cy="3721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AB02C8F-74F3-4444-DF34-6500DE3DAB65}"/>
              </a:ext>
            </a:extLst>
          </p:cNvPr>
          <p:cNvSpPr txBox="1"/>
          <p:nvPr/>
        </p:nvSpPr>
        <p:spPr>
          <a:xfrm rot="21562586">
            <a:off x="1139829" y="4943921"/>
            <a:ext cx="2655972" cy="37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PO</a:t>
            </a:r>
          </a:p>
        </p:txBody>
      </p:sp>
      <p:pic>
        <p:nvPicPr>
          <p:cNvPr id="28" name="Graphic 27" descr="Badge 3 outline">
            <a:extLst>
              <a:ext uri="{FF2B5EF4-FFF2-40B4-BE49-F238E27FC236}">
                <a16:creationId xmlns:a16="http://schemas.microsoft.com/office/drawing/2014/main" id="{832DC7B1-7280-6329-6397-03592C3CB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11611" y="3670440"/>
            <a:ext cx="612648" cy="612648"/>
          </a:xfrm>
          <a:prstGeom prst="rect">
            <a:avLst/>
          </a:prstGeom>
        </p:spPr>
      </p:pic>
      <p:pic>
        <p:nvPicPr>
          <p:cNvPr id="29" name="Graphic 28" descr="Badge 1 outline">
            <a:extLst>
              <a:ext uri="{FF2B5EF4-FFF2-40B4-BE49-F238E27FC236}">
                <a16:creationId xmlns:a16="http://schemas.microsoft.com/office/drawing/2014/main" id="{16F44CA5-EA73-3093-5003-188A171073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91297" y="1690688"/>
            <a:ext cx="616160" cy="616160"/>
          </a:xfrm>
          <a:prstGeom prst="rect">
            <a:avLst/>
          </a:prstGeom>
        </p:spPr>
      </p:pic>
      <p:pic>
        <p:nvPicPr>
          <p:cNvPr id="30" name="Graphic 29" descr="Badge outline">
            <a:extLst>
              <a:ext uri="{FF2B5EF4-FFF2-40B4-BE49-F238E27FC236}">
                <a16:creationId xmlns:a16="http://schemas.microsoft.com/office/drawing/2014/main" id="{9E65FEB5-8462-B68B-2B57-9E62091333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99000" y="1693788"/>
            <a:ext cx="612648" cy="612648"/>
          </a:xfrm>
          <a:prstGeom prst="rect">
            <a:avLst/>
          </a:prstGeom>
        </p:spPr>
      </p:pic>
      <p:pic>
        <p:nvPicPr>
          <p:cNvPr id="31" name="Graphic 30" descr="Badge 4 outline">
            <a:extLst>
              <a:ext uri="{FF2B5EF4-FFF2-40B4-BE49-F238E27FC236}">
                <a16:creationId xmlns:a16="http://schemas.microsoft.com/office/drawing/2014/main" id="{E087381B-8899-ECF5-01BF-4C6A6162B3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64006" y="3950084"/>
            <a:ext cx="612648" cy="61264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B96EB56-6556-190E-A606-30A82931C843}"/>
              </a:ext>
            </a:extLst>
          </p:cNvPr>
          <p:cNvSpPr txBox="1"/>
          <p:nvPr/>
        </p:nvSpPr>
        <p:spPr>
          <a:xfrm>
            <a:off x="9410418" y="3154337"/>
            <a:ext cx="195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Pricing Approval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9DF3AE2F-7324-9A27-3E43-DCD72D3F8675}"/>
              </a:ext>
            </a:extLst>
          </p:cNvPr>
          <p:cNvSpPr/>
          <p:nvPr/>
        </p:nvSpPr>
        <p:spPr>
          <a:xfrm>
            <a:off x="4178459" y="4745864"/>
            <a:ext cx="2655972" cy="44704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FC3047-B0DA-6667-90AA-A7813AD52916}"/>
              </a:ext>
            </a:extLst>
          </p:cNvPr>
          <p:cNvSpPr txBox="1"/>
          <p:nvPr/>
        </p:nvSpPr>
        <p:spPr>
          <a:xfrm>
            <a:off x="4113968" y="5140224"/>
            <a:ext cx="2655972" cy="37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Notifikasi</a:t>
            </a:r>
            <a:r>
              <a:rPr lang="en-US" dirty="0"/>
              <a:t> PO Approver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837E16CE-CB18-413C-48A0-C5BE7CC244A1}"/>
              </a:ext>
            </a:extLst>
          </p:cNvPr>
          <p:cNvSpPr/>
          <p:nvPr/>
        </p:nvSpPr>
        <p:spPr>
          <a:xfrm>
            <a:off x="6511466" y="2521127"/>
            <a:ext cx="2829817" cy="44704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693D8BF-A870-7935-F481-5E1FE2F524E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96" b="13196"/>
          <a:stretch/>
        </p:blipFill>
        <p:spPr>
          <a:xfrm>
            <a:off x="9350637" y="3398528"/>
            <a:ext cx="797679" cy="86149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8874347-08A8-D4C0-E4E5-5452A40CF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4724" y="3989747"/>
            <a:ext cx="788353" cy="97028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E2A398F-93EF-15FB-F73E-2E8A28F44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264" y="4313925"/>
            <a:ext cx="1264027" cy="81470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C7E46BA-EC47-9D4A-5C69-FBEAAA981512}"/>
              </a:ext>
            </a:extLst>
          </p:cNvPr>
          <p:cNvSpPr txBox="1"/>
          <p:nvPr/>
        </p:nvSpPr>
        <p:spPr>
          <a:xfrm>
            <a:off x="7156166" y="5161511"/>
            <a:ext cx="195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 Approver</a:t>
            </a:r>
          </a:p>
        </p:txBody>
      </p:sp>
    </p:spTree>
    <p:extLst>
      <p:ext uri="{BB962C8B-B14F-4D97-AF65-F5344CB8AC3E}">
        <p14:creationId xmlns:p14="http://schemas.microsoft.com/office/powerpoint/2010/main" val="295768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57B9CC-4636-145E-D3A4-749F2C37DA16}"/>
              </a:ext>
            </a:extLst>
          </p:cNvPr>
          <p:cNvSpPr txBox="1">
            <a:spLocks/>
          </p:cNvSpPr>
          <p:nvPr/>
        </p:nvSpPr>
        <p:spPr>
          <a:xfrm>
            <a:off x="596464" y="588784"/>
            <a:ext cx="10999072" cy="7631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Purchase Order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77F9DF-792D-6623-5077-C95D961D3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94" y="3620826"/>
            <a:ext cx="1176595" cy="7583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7D87F5-0B7B-00D9-ECBF-07109CA4ED1F}"/>
              </a:ext>
            </a:extLst>
          </p:cNvPr>
          <p:cNvSpPr txBox="1"/>
          <p:nvPr/>
        </p:nvSpPr>
        <p:spPr>
          <a:xfrm>
            <a:off x="1324593" y="4438048"/>
            <a:ext cx="174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Purchasing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AB673-BED4-12E6-9339-CE98D5015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144" y="2575426"/>
            <a:ext cx="1264027" cy="814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F2A55E-070A-D02A-3D31-332A50CB4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905" y="2454721"/>
            <a:ext cx="788353" cy="970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E8D6E-0896-E5A7-E601-8DDA3B6C720A}"/>
              </a:ext>
            </a:extLst>
          </p:cNvPr>
          <p:cNvSpPr txBox="1"/>
          <p:nvPr/>
        </p:nvSpPr>
        <p:spPr>
          <a:xfrm>
            <a:off x="5561108" y="3442799"/>
            <a:ext cx="12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4C7A983-D298-3532-D0D1-1DB64E11F018}"/>
              </a:ext>
            </a:extLst>
          </p:cNvPr>
          <p:cNvSpPr/>
          <p:nvPr/>
        </p:nvSpPr>
        <p:spPr>
          <a:xfrm>
            <a:off x="2818897" y="3769632"/>
            <a:ext cx="2550344" cy="44704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912BE7-AFF9-CA4E-C8D0-FB0F9827F83C}"/>
              </a:ext>
            </a:extLst>
          </p:cNvPr>
          <p:cNvSpPr txBox="1"/>
          <p:nvPr/>
        </p:nvSpPr>
        <p:spPr>
          <a:xfrm>
            <a:off x="9250827" y="3501947"/>
            <a:ext cx="126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Purchasing Head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77E0144-B9A2-E7D2-8E24-23CC998485DA}"/>
              </a:ext>
            </a:extLst>
          </p:cNvPr>
          <p:cNvSpPr/>
          <p:nvPr/>
        </p:nvSpPr>
        <p:spPr>
          <a:xfrm>
            <a:off x="6935386" y="2205061"/>
            <a:ext cx="2033268" cy="44704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93E3BB-86F9-EBF2-E31E-E2B548C5A4E2}"/>
              </a:ext>
            </a:extLst>
          </p:cNvPr>
          <p:cNvSpPr txBox="1"/>
          <p:nvPr/>
        </p:nvSpPr>
        <p:spPr>
          <a:xfrm>
            <a:off x="2818895" y="3552692"/>
            <a:ext cx="2345311" cy="37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Buat</a:t>
            </a:r>
            <a:r>
              <a:rPr lang="en-US" dirty="0"/>
              <a:t> di QAD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937BDB-45D7-E624-874F-02C59BE8B7BE}"/>
              </a:ext>
            </a:extLst>
          </p:cNvPr>
          <p:cNvSpPr txBox="1"/>
          <p:nvPr/>
        </p:nvSpPr>
        <p:spPr>
          <a:xfrm rot="21562586">
            <a:off x="6418470" y="1840555"/>
            <a:ext cx="265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Notifikasi</a:t>
            </a:r>
            <a:r>
              <a:rPr lang="en-US" dirty="0"/>
              <a:t> Approval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9B5A1C2-1829-1785-8062-79E7EFAF4844}"/>
              </a:ext>
            </a:extLst>
          </p:cNvPr>
          <p:cNvSpPr/>
          <p:nvPr/>
        </p:nvSpPr>
        <p:spPr>
          <a:xfrm rot="7318885">
            <a:off x="6052165" y="4182901"/>
            <a:ext cx="992561" cy="44704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33DDF9A-6F97-BCC7-480C-101B41B55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51" y="4669957"/>
            <a:ext cx="512269" cy="3721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4C9C0EB-C99C-4F67-2973-541AF613825E}"/>
              </a:ext>
            </a:extLst>
          </p:cNvPr>
          <p:cNvSpPr txBox="1"/>
          <p:nvPr/>
        </p:nvSpPr>
        <p:spPr>
          <a:xfrm rot="21562586">
            <a:off x="6418422" y="5147872"/>
            <a:ext cx="2655972" cy="37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Download PO</a:t>
            </a:r>
          </a:p>
        </p:txBody>
      </p:sp>
      <p:pic>
        <p:nvPicPr>
          <p:cNvPr id="40" name="Graphic 39" descr="Badge outline">
            <a:extLst>
              <a:ext uri="{FF2B5EF4-FFF2-40B4-BE49-F238E27FC236}">
                <a16:creationId xmlns:a16="http://schemas.microsoft.com/office/drawing/2014/main" id="{18898039-F385-2CC4-B0CD-75924576A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3351" y="2632027"/>
            <a:ext cx="612648" cy="61264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A3A578-A61B-308A-7DD3-613406361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717" y="1783624"/>
            <a:ext cx="512269" cy="372196"/>
          </a:xfrm>
          <a:prstGeom prst="rect">
            <a:avLst/>
          </a:prstGeom>
        </p:spPr>
      </p:pic>
      <p:pic>
        <p:nvPicPr>
          <p:cNvPr id="42" name="Graphic 41" descr="Badge 3 outline">
            <a:extLst>
              <a:ext uri="{FF2B5EF4-FFF2-40B4-BE49-F238E27FC236}">
                <a16:creationId xmlns:a16="http://schemas.microsoft.com/office/drawing/2014/main" id="{DBB61B08-C971-90C1-F9F4-1BF1B0DA9A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68509" y="2892286"/>
            <a:ext cx="612648" cy="61264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AA1142F-90C8-F643-F551-E5021E3B4E2B}"/>
              </a:ext>
            </a:extLst>
          </p:cNvPr>
          <p:cNvSpPr txBox="1"/>
          <p:nvPr/>
        </p:nvSpPr>
        <p:spPr>
          <a:xfrm rot="21562586">
            <a:off x="6681644" y="3829020"/>
            <a:ext cx="265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Approve / Reject</a:t>
            </a:r>
          </a:p>
        </p:txBody>
      </p:sp>
      <p:pic>
        <p:nvPicPr>
          <p:cNvPr id="44" name="Graphic 43" descr="Badge 4 outline">
            <a:extLst>
              <a:ext uri="{FF2B5EF4-FFF2-40B4-BE49-F238E27FC236}">
                <a16:creationId xmlns:a16="http://schemas.microsoft.com/office/drawing/2014/main" id="{0678124B-E9C1-4F1E-8936-0B2ABBFAA7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47378" y="4249630"/>
            <a:ext cx="612648" cy="61264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E8554B4-B02C-B6B5-E8E6-C4A0E4058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6587" y="1809331"/>
            <a:ext cx="616161" cy="758352"/>
          </a:xfrm>
          <a:prstGeom prst="rect">
            <a:avLst/>
          </a:prstGeom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F8FFE243-C685-1701-EA6E-46AFA8347DC7}"/>
              </a:ext>
            </a:extLst>
          </p:cNvPr>
          <p:cNvSpPr/>
          <p:nvPr/>
        </p:nvSpPr>
        <p:spPr>
          <a:xfrm>
            <a:off x="2826441" y="1950807"/>
            <a:ext cx="2552119" cy="44704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Badge 1 outline">
            <a:extLst>
              <a:ext uri="{FF2B5EF4-FFF2-40B4-BE49-F238E27FC236}">
                <a16:creationId xmlns:a16="http://schemas.microsoft.com/office/drawing/2014/main" id="{E79A7A9A-3594-56B2-67CD-38CFBCFF99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78560" y="1468530"/>
            <a:ext cx="616160" cy="616160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273BE32E-CE28-0ADE-523A-E028058FB266}"/>
              </a:ext>
            </a:extLst>
          </p:cNvPr>
          <p:cNvSpPr/>
          <p:nvPr/>
        </p:nvSpPr>
        <p:spPr>
          <a:xfrm>
            <a:off x="2818896" y="2848964"/>
            <a:ext cx="2534139" cy="44704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15A5C5-A1BF-7EFA-B4CB-CBD484168064}"/>
              </a:ext>
            </a:extLst>
          </p:cNvPr>
          <p:cNvSpPr txBox="1"/>
          <p:nvPr/>
        </p:nvSpPr>
        <p:spPr>
          <a:xfrm>
            <a:off x="2834917" y="2600236"/>
            <a:ext cx="2262400" cy="37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Hasil </a:t>
            </a:r>
            <a:r>
              <a:rPr lang="en-US" dirty="0" err="1"/>
              <a:t>konversi</a:t>
            </a:r>
            <a:r>
              <a:rPr lang="en-US" dirty="0"/>
              <a:t> PA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2115482-8558-344C-A992-42EA5353A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220" y="2669779"/>
            <a:ext cx="616162" cy="758352"/>
          </a:xfrm>
          <a:prstGeom prst="rect">
            <a:avLst/>
          </a:prstGeom>
        </p:spPr>
      </p:pic>
      <p:sp>
        <p:nvSpPr>
          <p:cNvPr id="51" name="Arrow: Right 50">
            <a:extLst>
              <a:ext uri="{FF2B5EF4-FFF2-40B4-BE49-F238E27FC236}">
                <a16:creationId xmlns:a16="http://schemas.microsoft.com/office/drawing/2014/main" id="{DB224790-AE6B-42FB-61DC-8C2CCC596B8B}"/>
              </a:ext>
            </a:extLst>
          </p:cNvPr>
          <p:cNvSpPr/>
          <p:nvPr/>
        </p:nvSpPr>
        <p:spPr>
          <a:xfrm rot="10800000">
            <a:off x="6935386" y="3458869"/>
            <a:ext cx="2033268" cy="44704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192C94F-86F4-B92A-4168-8120AE269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86" y="4860672"/>
            <a:ext cx="1264027" cy="81470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5B748C4-4EC4-7453-90CB-8617348CAE19}"/>
              </a:ext>
            </a:extLst>
          </p:cNvPr>
          <p:cNvSpPr txBox="1"/>
          <p:nvPr/>
        </p:nvSpPr>
        <p:spPr>
          <a:xfrm>
            <a:off x="5536028" y="5650792"/>
            <a:ext cx="12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Supplier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3D20EE-5FDF-3B7F-5ACB-B324EAEA1A48}"/>
              </a:ext>
            </a:extLst>
          </p:cNvPr>
          <p:cNvSpPr txBox="1"/>
          <p:nvPr/>
        </p:nvSpPr>
        <p:spPr>
          <a:xfrm rot="21562586">
            <a:off x="2542075" y="4740728"/>
            <a:ext cx="2655972" cy="37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Notifikasi</a:t>
            </a:r>
            <a:r>
              <a:rPr lang="en-US" dirty="0"/>
              <a:t> Approval</a:t>
            </a:r>
          </a:p>
        </p:txBody>
      </p:sp>
      <p:pic>
        <p:nvPicPr>
          <p:cNvPr id="59" name="Picture 58" descr="Shape&#10;&#10;Description automatically generated with low confidence">
            <a:extLst>
              <a:ext uri="{FF2B5EF4-FFF2-40B4-BE49-F238E27FC236}">
                <a16:creationId xmlns:a16="http://schemas.microsoft.com/office/drawing/2014/main" id="{3D4ABB72-BC85-6DE5-7C7E-F59AF7D441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733" y="5009874"/>
            <a:ext cx="646331" cy="64633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63D8F86-85ED-F182-6A60-2A4FCD699B70}"/>
              </a:ext>
            </a:extLst>
          </p:cNvPr>
          <p:cNvSpPr txBox="1"/>
          <p:nvPr/>
        </p:nvSpPr>
        <p:spPr>
          <a:xfrm>
            <a:off x="2857985" y="1443258"/>
            <a:ext cx="22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Hasil </a:t>
            </a:r>
            <a:r>
              <a:rPr lang="en-US" dirty="0" err="1"/>
              <a:t>konversi</a:t>
            </a:r>
            <a:r>
              <a:rPr lang="en-US" dirty="0"/>
              <a:t> PP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harga</a:t>
            </a:r>
            <a:endParaRPr lang="en-US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C1C5D95-9F1E-6E98-A37A-6384ED82E8D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96" b="13196"/>
          <a:stretch/>
        </p:blipFill>
        <p:spPr>
          <a:xfrm>
            <a:off x="8815365" y="3767177"/>
            <a:ext cx="797679" cy="86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3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57B9CC-4636-145E-D3A4-749F2C37DA16}"/>
              </a:ext>
            </a:extLst>
          </p:cNvPr>
          <p:cNvSpPr txBox="1">
            <a:spLocks/>
          </p:cNvSpPr>
          <p:nvPr/>
        </p:nvSpPr>
        <p:spPr>
          <a:xfrm>
            <a:off x="596464" y="588784"/>
            <a:ext cx="10999072" cy="7631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PO Receipt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AF9B3B-9A76-253F-8837-B119DE08C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78" y="2084682"/>
            <a:ext cx="1264027" cy="8147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B5E517-30DF-7694-508E-C4EB39026DF0}"/>
              </a:ext>
            </a:extLst>
          </p:cNvPr>
          <p:cNvSpPr txBox="1"/>
          <p:nvPr/>
        </p:nvSpPr>
        <p:spPr>
          <a:xfrm>
            <a:off x="1226877" y="3023648"/>
            <a:ext cx="174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F65D21-5B3F-8EAA-0B82-3C26DF11B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882" y="1947833"/>
            <a:ext cx="1264027" cy="8147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65BCE8-1EE7-3C98-3897-8520C421D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2696" y="2006893"/>
            <a:ext cx="788353" cy="9702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9DA417-8592-C009-799C-99965F1A5BC3}"/>
              </a:ext>
            </a:extLst>
          </p:cNvPr>
          <p:cNvSpPr txBox="1"/>
          <p:nvPr/>
        </p:nvSpPr>
        <p:spPr>
          <a:xfrm>
            <a:off x="5624396" y="3023645"/>
            <a:ext cx="12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 Receipt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32BF2CD-D015-E1EA-19F0-446CBE67B42C}"/>
              </a:ext>
            </a:extLst>
          </p:cNvPr>
          <p:cNvSpPr/>
          <p:nvPr/>
        </p:nvSpPr>
        <p:spPr>
          <a:xfrm>
            <a:off x="2935287" y="2069057"/>
            <a:ext cx="2655972" cy="44704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3268E9-C986-86DC-626E-E48B0FEFA745}"/>
              </a:ext>
            </a:extLst>
          </p:cNvPr>
          <p:cNvSpPr txBox="1"/>
          <p:nvPr/>
        </p:nvSpPr>
        <p:spPr>
          <a:xfrm>
            <a:off x="9198104" y="2876636"/>
            <a:ext cx="12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Purchasing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98027F3-1B5B-2059-A92D-795F0050DE2F}"/>
              </a:ext>
            </a:extLst>
          </p:cNvPr>
          <p:cNvSpPr/>
          <p:nvPr/>
        </p:nvSpPr>
        <p:spPr>
          <a:xfrm>
            <a:off x="6935386" y="2029248"/>
            <a:ext cx="2033268" cy="44704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36261-83D0-CD76-8E31-BAF4EC6DAC78}"/>
              </a:ext>
            </a:extLst>
          </p:cNvPr>
          <p:cNvSpPr txBox="1"/>
          <p:nvPr/>
        </p:nvSpPr>
        <p:spPr>
          <a:xfrm>
            <a:off x="2935287" y="1863516"/>
            <a:ext cx="2655972" cy="37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Buat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DC3DA-599D-51BC-C151-1589E8AF712D}"/>
              </a:ext>
            </a:extLst>
          </p:cNvPr>
          <p:cNvSpPr txBox="1"/>
          <p:nvPr/>
        </p:nvSpPr>
        <p:spPr>
          <a:xfrm rot="21562586">
            <a:off x="6418470" y="1664742"/>
            <a:ext cx="265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Notifikasi</a:t>
            </a:r>
            <a:r>
              <a:rPr lang="en-US" dirty="0"/>
              <a:t> Approval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2C4E10B-48A5-9850-ED38-B7A6A98B7383}"/>
              </a:ext>
            </a:extLst>
          </p:cNvPr>
          <p:cNvSpPr/>
          <p:nvPr/>
        </p:nvSpPr>
        <p:spPr>
          <a:xfrm rot="10800000">
            <a:off x="3455410" y="2675867"/>
            <a:ext cx="2033268" cy="44704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B09F7E-259F-EAD7-E24C-AC5E239AE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22" y="2778808"/>
            <a:ext cx="512269" cy="3721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0993BF7-A957-3E18-DB29-F1865D76AF34}"/>
              </a:ext>
            </a:extLst>
          </p:cNvPr>
          <p:cNvSpPr txBox="1"/>
          <p:nvPr/>
        </p:nvSpPr>
        <p:spPr>
          <a:xfrm rot="21562586">
            <a:off x="3270694" y="3075744"/>
            <a:ext cx="2655972" cy="37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Notifikasi</a:t>
            </a:r>
            <a:r>
              <a:rPr lang="en-US" dirty="0"/>
              <a:t> Approval</a:t>
            </a:r>
          </a:p>
        </p:txBody>
      </p:sp>
      <p:pic>
        <p:nvPicPr>
          <p:cNvPr id="27" name="Graphic 26" descr="Badge 1 outline">
            <a:extLst>
              <a:ext uri="{FF2B5EF4-FFF2-40B4-BE49-F238E27FC236}">
                <a16:creationId xmlns:a16="http://schemas.microsoft.com/office/drawing/2014/main" id="{A0CD85AD-55F4-794A-98E1-233DD2B04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7427" y="1517977"/>
            <a:ext cx="616160" cy="616160"/>
          </a:xfrm>
          <a:prstGeom prst="rect">
            <a:avLst/>
          </a:prstGeom>
        </p:spPr>
      </p:pic>
      <p:pic>
        <p:nvPicPr>
          <p:cNvPr id="28" name="Graphic 27" descr="Badge outline">
            <a:extLst>
              <a:ext uri="{FF2B5EF4-FFF2-40B4-BE49-F238E27FC236}">
                <a16:creationId xmlns:a16="http://schemas.microsoft.com/office/drawing/2014/main" id="{7B440BC8-0940-2A04-4B3D-B715562F51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33351" y="2456214"/>
            <a:ext cx="612648" cy="6126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D8C26CF-1CED-D126-F7A0-E05B1DC90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717" y="1607811"/>
            <a:ext cx="512269" cy="372196"/>
          </a:xfrm>
          <a:prstGeom prst="rect">
            <a:avLst/>
          </a:prstGeom>
        </p:spPr>
      </p:pic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D9AB421E-3D4A-D957-2ED3-D6DB546F888C}"/>
              </a:ext>
            </a:extLst>
          </p:cNvPr>
          <p:cNvSpPr/>
          <p:nvPr/>
        </p:nvSpPr>
        <p:spPr>
          <a:xfrm flipH="1">
            <a:off x="6256871" y="3482165"/>
            <a:ext cx="3832009" cy="1053089"/>
          </a:xfrm>
          <a:prstGeom prst="curved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1" name="Graphic 30" descr="Badge 3 outline">
            <a:extLst>
              <a:ext uri="{FF2B5EF4-FFF2-40B4-BE49-F238E27FC236}">
                <a16:creationId xmlns:a16="http://schemas.microsoft.com/office/drawing/2014/main" id="{057BFBD2-3A5C-DC47-CDF1-54EA28503D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27027" y="3462091"/>
            <a:ext cx="612648" cy="61264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7722F44-F026-8647-8DC5-6BAC38715BD9}"/>
              </a:ext>
            </a:extLst>
          </p:cNvPr>
          <p:cNvSpPr txBox="1"/>
          <p:nvPr/>
        </p:nvSpPr>
        <p:spPr>
          <a:xfrm rot="21562586">
            <a:off x="6905365" y="4011520"/>
            <a:ext cx="265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Approve / Reject</a:t>
            </a:r>
          </a:p>
        </p:txBody>
      </p:sp>
      <p:pic>
        <p:nvPicPr>
          <p:cNvPr id="53" name="Graphic 52" descr="Badge 4 outline">
            <a:extLst>
              <a:ext uri="{FF2B5EF4-FFF2-40B4-BE49-F238E27FC236}">
                <a16:creationId xmlns:a16="http://schemas.microsoft.com/office/drawing/2014/main" id="{76A6B928-A469-207C-9476-3149730B12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48642" y="3282678"/>
            <a:ext cx="612648" cy="61264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1BA4E55-23E8-2ABE-4672-E175E251BB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044" y="4536391"/>
            <a:ext cx="616160" cy="891169"/>
          </a:xfrm>
          <a:prstGeom prst="rect">
            <a:avLst/>
          </a:prstGeom>
        </p:spPr>
      </p:pic>
      <p:sp>
        <p:nvSpPr>
          <p:cNvPr id="55" name="Arrow: Left 54">
            <a:extLst>
              <a:ext uri="{FF2B5EF4-FFF2-40B4-BE49-F238E27FC236}">
                <a16:creationId xmlns:a16="http://schemas.microsoft.com/office/drawing/2014/main" id="{D85A58E8-57BE-CB89-EF9F-F4A47751CCE8}"/>
              </a:ext>
            </a:extLst>
          </p:cNvPr>
          <p:cNvSpPr/>
          <p:nvPr/>
        </p:nvSpPr>
        <p:spPr>
          <a:xfrm rot="20449561">
            <a:off x="5169439" y="4366169"/>
            <a:ext cx="1726824" cy="499841"/>
          </a:xfrm>
          <a:prstGeom prst="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BB2323-EEEF-5741-E0CF-5B4AF54407EF}"/>
              </a:ext>
            </a:extLst>
          </p:cNvPr>
          <p:cNvSpPr txBox="1"/>
          <p:nvPr/>
        </p:nvSpPr>
        <p:spPr>
          <a:xfrm rot="20539659">
            <a:off x="5287090" y="4857486"/>
            <a:ext cx="230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Jika Approve, Receipt </a:t>
            </a:r>
            <a:r>
              <a:rPr lang="en-US" dirty="0" err="1"/>
              <a:t>ke</a:t>
            </a:r>
            <a:r>
              <a:rPr lang="en-US" dirty="0"/>
              <a:t> QAD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D36072-2EC3-001E-7BD6-D7EB5AEE4B0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96" b="13196"/>
          <a:stretch/>
        </p:blipFill>
        <p:spPr>
          <a:xfrm>
            <a:off x="8598695" y="3170236"/>
            <a:ext cx="797679" cy="86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2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6E4EB-D1F2-65B1-661E-7C3CD89DB192}"/>
              </a:ext>
            </a:extLst>
          </p:cNvPr>
          <p:cNvSpPr txBox="1">
            <a:spLocks/>
          </p:cNvSpPr>
          <p:nvPr/>
        </p:nvSpPr>
        <p:spPr>
          <a:xfrm>
            <a:off x="596464" y="561688"/>
            <a:ext cx="10999072" cy="86291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Payment Request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80FD1A-FDA3-9F02-B8C5-AFAA83F4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18" y="2589150"/>
            <a:ext cx="1264027" cy="8147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A55AB8-38AE-C98F-87FF-B677CFA98785}"/>
              </a:ext>
            </a:extLst>
          </p:cNvPr>
          <p:cNvSpPr txBox="1"/>
          <p:nvPr/>
        </p:nvSpPr>
        <p:spPr>
          <a:xfrm>
            <a:off x="962717" y="3528116"/>
            <a:ext cx="174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1FF46-CB3E-BB19-27AF-B2E254908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491" y="2938581"/>
            <a:ext cx="1264027" cy="814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270A42-E821-B580-438D-9A23C2081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9109" y="2689673"/>
            <a:ext cx="788353" cy="970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1199EF-FCCD-8EE6-17E1-F57F3B07FF93}"/>
              </a:ext>
            </a:extLst>
          </p:cNvPr>
          <p:cNvSpPr txBox="1"/>
          <p:nvPr/>
        </p:nvSpPr>
        <p:spPr>
          <a:xfrm>
            <a:off x="5380809" y="3706425"/>
            <a:ext cx="126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Payment Request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BFD219F-FA8C-3DE7-06C8-6984AC52ED08}"/>
              </a:ext>
            </a:extLst>
          </p:cNvPr>
          <p:cNvSpPr/>
          <p:nvPr/>
        </p:nvSpPr>
        <p:spPr>
          <a:xfrm>
            <a:off x="2683841" y="2533042"/>
            <a:ext cx="2655972" cy="44704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E7F2D2-FE08-ACBF-645F-DBCF26855281}"/>
              </a:ext>
            </a:extLst>
          </p:cNvPr>
          <p:cNvSpPr txBox="1"/>
          <p:nvPr/>
        </p:nvSpPr>
        <p:spPr>
          <a:xfrm>
            <a:off x="9084713" y="3867384"/>
            <a:ext cx="12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Purchasing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980090C-DF0E-9B75-1808-33304A9954A3}"/>
              </a:ext>
            </a:extLst>
          </p:cNvPr>
          <p:cNvSpPr/>
          <p:nvPr/>
        </p:nvSpPr>
        <p:spPr>
          <a:xfrm rot="20889231">
            <a:off x="6785322" y="2388042"/>
            <a:ext cx="2033268" cy="44704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453168-CB6E-2B9C-4754-222118EFD209}"/>
              </a:ext>
            </a:extLst>
          </p:cNvPr>
          <p:cNvSpPr txBox="1"/>
          <p:nvPr/>
        </p:nvSpPr>
        <p:spPr>
          <a:xfrm>
            <a:off x="2613971" y="2311412"/>
            <a:ext cx="2655972" cy="37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Buat</a:t>
            </a: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050822B-AC77-8DD2-9E0B-94F1D5FA4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07" y="2160400"/>
            <a:ext cx="512269" cy="37219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0284977-5983-BF13-DED8-0A4BBC7E9C91}"/>
              </a:ext>
            </a:extLst>
          </p:cNvPr>
          <p:cNvSpPr txBox="1"/>
          <p:nvPr/>
        </p:nvSpPr>
        <p:spPr>
          <a:xfrm rot="20904712">
            <a:off x="6312989" y="2084202"/>
            <a:ext cx="265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Notifikasi</a:t>
            </a:r>
            <a:r>
              <a:rPr lang="en-US" dirty="0"/>
              <a:t> Approval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37C7EC9-F85F-8587-14B7-A0B01ECACEA6}"/>
              </a:ext>
            </a:extLst>
          </p:cNvPr>
          <p:cNvSpPr/>
          <p:nvPr/>
        </p:nvSpPr>
        <p:spPr>
          <a:xfrm rot="10800000">
            <a:off x="6744243" y="3271009"/>
            <a:ext cx="2033268" cy="44704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 descr="Badge 3 outline">
            <a:extLst>
              <a:ext uri="{FF2B5EF4-FFF2-40B4-BE49-F238E27FC236}">
                <a16:creationId xmlns:a16="http://schemas.microsoft.com/office/drawing/2014/main" id="{420E7760-32D8-B55F-2FC7-7B9EB4F00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6407" y="3659953"/>
            <a:ext cx="612648" cy="612648"/>
          </a:xfrm>
          <a:prstGeom prst="rect">
            <a:avLst/>
          </a:prstGeom>
        </p:spPr>
      </p:pic>
      <p:pic>
        <p:nvPicPr>
          <p:cNvPr id="41" name="Graphic 40" descr="Badge 1 outline">
            <a:extLst>
              <a:ext uri="{FF2B5EF4-FFF2-40B4-BE49-F238E27FC236}">
                <a16:creationId xmlns:a16="http://schemas.microsoft.com/office/drawing/2014/main" id="{36BBF281-06CB-A98F-434A-36CB6E43DE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4097" y="2044511"/>
            <a:ext cx="616160" cy="616160"/>
          </a:xfrm>
          <a:prstGeom prst="rect">
            <a:avLst/>
          </a:prstGeom>
        </p:spPr>
      </p:pic>
      <p:pic>
        <p:nvPicPr>
          <p:cNvPr id="42" name="Graphic 41" descr="Badge outline">
            <a:extLst>
              <a:ext uri="{FF2B5EF4-FFF2-40B4-BE49-F238E27FC236}">
                <a16:creationId xmlns:a16="http://schemas.microsoft.com/office/drawing/2014/main" id="{F09E272F-C4DF-E5CF-00B4-506B84144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37906" y="1582756"/>
            <a:ext cx="612648" cy="61264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06D8680-7CF7-7233-345B-5D8DE855892F}"/>
              </a:ext>
            </a:extLst>
          </p:cNvPr>
          <p:cNvSpPr txBox="1"/>
          <p:nvPr/>
        </p:nvSpPr>
        <p:spPr>
          <a:xfrm rot="21562586">
            <a:off x="6632109" y="2980140"/>
            <a:ext cx="265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Approve / Reject PR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06C702-3E8D-017F-0660-BEF4DE04F01D}"/>
              </a:ext>
            </a:extLst>
          </p:cNvPr>
          <p:cNvSpPr txBox="1"/>
          <p:nvPr/>
        </p:nvSpPr>
        <p:spPr>
          <a:xfrm>
            <a:off x="2711184" y="4833468"/>
            <a:ext cx="2655972" cy="37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 As Paid</a:t>
            </a:r>
          </a:p>
        </p:txBody>
      </p:sp>
      <p:pic>
        <p:nvPicPr>
          <p:cNvPr id="45" name="Graphic 44" descr="Badge 4 outline">
            <a:extLst>
              <a:ext uri="{FF2B5EF4-FFF2-40B4-BE49-F238E27FC236}">
                <a16:creationId xmlns:a16="http://schemas.microsoft.com/office/drawing/2014/main" id="{57C9F9D0-EFA3-8261-4A9D-183F1A60FC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52466" y="2903078"/>
            <a:ext cx="612648" cy="61264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6A05E70-7AED-D571-97E1-5A442F70E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129" y="3473855"/>
            <a:ext cx="512269" cy="372196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2A49D97A-AFF7-0695-1D4B-0B8625EEBC47}"/>
              </a:ext>
            </a:extLst>
          </p:cNvPr>
          <p:cNvSpPr/>
          <p:nvPr/>
        </p:nvSpPr>
        <p:spPr>
          <a:xfrm rot="10800000">
            <a:off x="3170221" y="3311862"/>
            <a:ext cx="2033268" cy="44704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29B94B-EB7C-E8F6-D836-0F0437113232}"/>
              </a:ext>
            </a:extLst>
          </p:cNvPr>
          <p:cNvSpPr txBox="1"/>
          <p:nvPr/>
        </p:nvSpPr>
        <p:spPr>
          <a:xfrm>
            <a:off x="3412887" y="3059668"/>
            <a:ext cx="195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Notifikasi</a:t>
            </a:r>
            <a:r>
              <a:rPr lang="en-US" dirty="0"/>
              <a:t> Approval</a:t>
            </a:r>
          </a:p>
        </p:txBody>
      </p:sp>
      <p:sp>
        <p:nvSpPr>
          <p:cNvPr id="49" name="Arrow: Curved Up 48">
            <a:extLst>
              <a:ext uri="{FF2B5EF4-FFF2-40B4-BE49-F238E27FC236}">
                <a16:creationId xmlns:a16="http://schemas.microsoft.com/office/drawing/2014/main" id="{9863B6A8-6365-21ED-FA99-90D7FBB82B75}"/>
              </a:ext>
            </a:extLst>
          </p:cNvPr>
          <p:cNvSpPr/>
          <p:nvPr/>
        </p:nvSpPr>
        <p:spPr>
          <a:xfrm>
            <a:off x="2153920" y="4352756"/>
            <a:ext cx="3942080" cy="1000398"/>
          </a:xfrm>
          <a:prstGeom prst="curved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0" name="Graphic 49" descr="Badge 5 outline">
            <a:extLst>
              <a:ext uri="{FF2B5EF4-FFF2-40B4-BE49-F238E27FC236}">
                <a16:creationId xmlns:a16="http://schemas.microsoft.com/office/drawing/2014/main" id="{E399D270-98B0-1930-B4F6-8A8682B590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32846" y="4349062"/>
            <a:ext cx="612648" cy="612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832770-6112-A40B-157D-DD72C249D552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96" b="13196"/>
          <a:stretch/>
        </p:blipFill>
        <p:spPr>
          <a:xfrm>
            <a:off x="7784245" y="3586523"/>
            <a:ext cx="797679" cy="86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1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358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Web Purchasing</vt:lpstr>
      <vt:lpstr>Background</vt:lpstr>
      <vt:lpstr>Alur proses pembelian (purchase flow)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Menu Master</vt:lpstr>
      <vt:lpstr>Menu Master</vt:lpstr>
      <vt:lpstr>Menu Master (QAD)</vt:lpstr>
      <vt:lpstr>Pengaturan hak akses aplikasi</vt:lpstr>
      <vt:lpstr> Konfigurasi Web</vt:lpstr>
      <vt:lpstr> Pengaturan approval</vt:lpstr>
      <vt:lpstr>Pengaturan alur pembelian (purchase flow)</vt:lpstr>
      <vt:lpstr>Menu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Purchasing</dc:title>
  <dc:creator>Aurelio .</dc:creator>
  <cp:lastModifiedBy>Miranti Eka Indriani</cp:lastModifiedBy>
  <cp:revision>11</cp:revision>
  <dcterms:created xsi:type="dcterms:W3CDTF">2022-10-10T04:46:11Z</dcterms:created>
  <dcterms:modified xsi:type="dcterms:W3CDTF">2022-10-10T11:06:37Z</dcterms:modified>
</cp:coreProperties>
</file>