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74" r:id="rId4"/>
    <p:sldId id="261" r:id="rId5"/>
    <p:sldId id="273" r:id="rId6"/>
    <p:sldId id="258" r:id="rId7"/>
    <p:sldId id="259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67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005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2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514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0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CDE20C-F380-6843-BF15-48D71D211481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8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an-2020/fp2" TargetMode="External"/><Relationship Id="rId2" Type="http://schemas.openxmlformats.org/officeDocument/2006/relationships/hyperlink" Target="https://github.com/ucan-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java">
            <a:extLst>
              <a:ext uri="{FF2B5EF4-FFF2-40B4-BE49-F238E27FC236}">
                <a16:creationId xmlns:a16="http://schemas.microsoft.com/office/drawing/2014/main" id="{701F8B87-8218-B74E-AA70-6ADDE9C4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55" y="3020646"/>
            <a:ext cx="2596788" cy="15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F053FF-3C84-2B41-B6FF-ECEF45757609}"/>
              </a:ext>
            </a:extLst>
          </p:cNvPr>
          <p:cNvSpPr txBox="1"/>
          <p:nvPr/>
        </p:nvSpPr>
        <p:spPr>
          <a:xfrm>
            <a:off x="4316601" y="4729190"/>
            <a:ext cx="334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Fundamentos de Programação 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1AEEFD-89A6-0048-957C-30AC53D83EF6}"/>
              </a:ext>
            </a:extLst>
          </p:cNvPr>
          <p:cNvSpPr txBox="1"/>
          <p:nvPr/>
        </p:nvSpPr>
        <p:spPr>
          <a:xfrm>
            <a:off x="4334523" y="2328015"/>
            <a:ext cx="330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Universidade Católica de Angola</a:t>
            </a:r>
          </a:p>
          <a:p>
            <a:pPr algn="ctr"/>
            <a:r>
              <a:rPr lang="pt-BR" dirty="0"/>
              <a:t>Faculdade de Engenharia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841987-274B-5C47-902E-D8E47599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64" y="1205110"/>
            <a:ext cx="1948570" cy="11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Paradigma de Orientação à Objetos</a:t>
            </a:r>
          </a:p>
          <a:p>
            <a:r>
              <a:rPr lang="pt-BR" sz="2400" b="1" dirty="0"/>
              <a:t>Sobre o Java 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Breve História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Arquitetura da Plataforma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Fases de Execução de um Programa em Java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Primeiro Programa :  “Olá Mundo”</a:t>
            </a:r>
            <a:endParaRPr lang="pt-BR" sz="2400" b="1" dirty="0"/>
          </a:p>
          <a:p>
            <a:r>
              <a:rPr lang="pt-BR" sz="2400" b="1" dirty="0"/>
              <a:t>Bases da Sintaxe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e Identificadores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Palavras Reservadas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Comentários</a:t>
            </a: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1</a:t>
            </a:r>
            <a:endParaRPr lang="pt-B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Tipos de Dados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b="1" i="0" dirty="0">
                <a:solidFill>
                  <a:schemeClr val="bg1">
                    <a:lumMod val="50000"/>
                  </a:schemeClr>
                </a:solidFill>
              </a:rPr>
              <a:t>Dados Primitivos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b="1" i="0" dirty="0">
                <a:solidFill>
                  <a:schemeClr val="bg1">
                    <a:lumMod val="50000"/>
                  </a:schemeClr>
                </a:solidFill>
              </a:rPr>
              <a:t>Literais e Caracteres Especiais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b="1" i="0" dirty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r>
              <a:rPr lang="pt-BR" sz="2200" b="1" i="0">
                <a:solidFill>
                  <a:schemeClr val="bg1">
                    <a:lumMod val="50000"/>
                  </a:schemeClr>
                </a:solidFill>
              </a:rPr>
              <a:t>/Objectos</a:t>
            </a:r>
            <a:endParaRPr lang="pt-BR" sz="2400" b="1" dirty="0"/>
          </a:p>
          <a:p>
            <a:r>
              <a:rPr lang="pt-BR" sz="2400" b="1" dirty="0"/>
              <a:t>Introdução : Classes e Objectos</a:t>
            </a:r>
          </a:p>
          <a:p>
            <a:r>
              <a:rPr lang="pt-BR" sz="2400" b="1" dirty="0"/>
              <a:t>Tipos de Variáveis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Locais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de Instância 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de Classe</a:t>
            </a:r>
          </a:p>
          <a:p>
            <a:pPr marL="530352" lvl="1" indent="0">
              <a:buNone/>
            </a:pPr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21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1</a:t>
            </a:r>
            <a:endParaRPr lang="pt-B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Operadores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Operadores de Atribuição;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Operadores Aritméticos e Lógicos;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Operadores Relacionais e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Bitwise</a:t>
            </a: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Outros Operadores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Precedência dos Operadores</a:t>
            </a:r>
            <a:endParaRPr lang="pt-BR" sz="2400" b="1" dirty="0"/>
          </a:p>
          <a:p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marL="530352" lvl="1" indent="0">
              <a:buNone/>
            </a:pPr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31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2</a:t>
            </a:r>
            <a:endParaRPr lang="pt-B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dirty="0"/>
              <a:t>Controle do Fluxo de Execução</a:t>
            </a:r>
          </a:p>
          <a:p>
            <a:pPr lvl="1"/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Estruturas de Decisão</a:t>
            </a:r>
          </a:p>
          <a:p>
            <a:pPr lvl="1"/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Estruturas Cíclicas (Repetitivas)</a:t>
            </a:r>
          </a:p>
          <a:p>
            <a:r>
              <a:rPr lang="pt-BR" sz="2600" b="1" dirty="0"/>
              <a:t>Arrays em Java</a:t>
            </a:r>
          </a:p>
          <a:p>
            <a:r>
              <a:rPr lang="pt-BR" sz="2600" b="1" dirty="0"/>
              <a:t>Modificadores de Acesso</a:t>
            </a:r>
          </a:p>
          <a:p>
            <a:r>
              <a:rPr lang="pt-BR" sz="2600" b="1" i="0" dirty="0">
                <a:solidFill>
                  <a:schemeClr val="tx1"/>
                </a:solidFill>
              </a:rPr>
              <a:t>Métodos</a:t>
            </a:r>
          </a:p>
          <a:p>
            <a:r>
              <a:rPr lang="pt-BR" sz="2600" b="1" i="0" dirty="0">
                <a:solidFill>
                  <a:schemeClr val="tx1"/>
                </a:solidFill>
              </a:rPr>
              <a:t>Mecanismos OOP em Java</a:t>
            </a:r>
          </a:p>
          <a:p>
            <a:pPr lvl="1">
              <a:buFont typeface="Wingdings" pitchFamily="2" charset="2"/>
              <a:buChar char="Ø"/>
            </a:pPr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Encapsulamento</a:t>
            </a:r>
          </a:p>
          <a:p>
            <a:pPr lvl="1">
              <a:buFont typeface="Wingdings" pitchFamily="2" charset="2"/>
              <a:buChar char="Ø"/>
            </a:pPr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Herança</a:t>
            </a:r>
          </a:p>
          <a:p>
            <a:pPr lvl="1">
              <a:buFont typeface="Wingdings" pitchFamily="2" charset="2"/>
              <a:buChar char="Ø"/>
            </a:pPr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Abstração</a:t>
            </a:r>
          </a:p>
          <a:p>
            <a:pPr lvl="1">
              <a:buFont typeface="Wingdings" pitchFamily="2" charset="2"/>
              <a:buChar char="Ø"/>
            </a:pPr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Interfaces</a:t>
            </a:r>
          </a:p>
          <a:p>
            <a:pPr lvl="1">
              <a:buFont typeface="Wingdings" pitchFamily="2" charset="2"/>
              <a:buChar char="Ø"/>
            </a:pPr>
            <a:r>
              <a:rPr lang="pt-BR" sz="2600" b="1" i="0" dirty="0">
                <a:solidFill>
                  <a:schemeClr val="bg1">
                    <a:lumMod val="50000"/>
                  </a:schemeClr>
                </a:solidFill>
              </a:rPr>
              <a:t>Polimorfismo</a:t>
            </a:r>
          </a:p>
          <a:p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marL="530352" lvl="1" indent="0">
              <a:buNone/>
            </a:pPr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04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2</a:t>
            </a:r>
            <a:endParaRPr lang="pt-B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i="0" dirty="0">
                <a:solidFill>
                  <a:schemeClr val="tx1"/>
                </a:solidFill>
              </a:rPr>
              <a:t>Classes Emparelhadas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Pacotes</a:t>
            </a:r>
          </a:p>
          <a:p>
            <a:r>
              <a:rPr lang="pt-BR" sz="2400" b="1" i="0" dirty="0">
                <a:solidFill>
                  <a:schemeClr val="tx1"/>
                </a:solidFill>
              </a:rPr>
              <a:t>Importação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Conversões e Promoções</a:t>
            </a:r>
          </a:p>
          <a:p>
            <a:r>
              <a:rPr lang="pt-BR" sz="2400" b="1" i="0" dirty="0">
                <a:solidFill>
                  <a:schemeClr val="tx1"/>
                </a:solidFill>
              </a:rPr>
              <a:t>Strings e Caracteres</a:t>
            </a:r>
          </a:p>
          <a:p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marL="530352" lvl="1" indent="0">
              <a:buNone/>
            </a:pPr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25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3</a:t>
            </a:r>
            <a:endParaRPr lang="pt-B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i="0" dirty="0">
                <a:solidFill>
                  <a:schemeClr val="tx1"/>
                </a:solidFill>
              </a:rPr>
              <a:t>Exceções em Java</a:t>
            </a:r>
          </a:p>
          <a:p>
            <a:r>
              <a:rPr lang="pt-BR" sz="2400" b="1" i="0" dirty="0">
                <a:solidFill>
                  <a:schemeClr val="tx1"/>
                </a:solidFill>
              </a:rPr>
              <a:t>Gráficos em Java (2D)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Contextos e Objectos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Controle de Cores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Controle de Tipo de Letras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Desenho de Figuras Geométricas</a:t>
            </a:r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marL="530352" lvl="1" indent="0">
              <a:buNone/>
            </a:pPr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8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Conteúdo Programático</a:t>
            </a:r>
            <a:br>
              <a:rPr lang="pt-BR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3</a:t>
            </a:r>
            <a:endParaRPr lang="pt-B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Componentes SWING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Elementos/Componentes UI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Contentores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Gestores de Layout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Eventos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Ficheiros em Java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Ficheiros de Acesso Sequencial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Ficheiros de Acesso Aleatório</a:t>
            </a:r>
          </a:p>
          <a:p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tx1"/>
              </a:solidFill>
            </a:endParaRPr>
          </a:p>
          <a:p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pPr marL="530352" lvl="1" indent="0">
              <a:buNone/>
            </a:pPr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sz="22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28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Nota Final = 0.4 * Frequência + 0.6 * Exame/Projeto</a:t>
            </a:r>
          </a:p>
          <a:p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Frequência = Avaliação Cont. + Prova Parcelar</a:t>
            </a:r>
          </a:p>
        </p:txBody>
      </p:sp>
    </p:spTree>
    <p:extLst>
      <p:ext uri="{BB962C8B-B14F-4D97-AF65-F5344CB8AC3E}">
        <p14:creationId xmlns:p14="http://schemas.microsoft.com/office/powerpoint/2010/main" val="158373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8952-6F69-F34E-8EF1-76B861B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/>
              <a:t>FIM ??</a:t>
            </a:r>
          </a:p>
        </p:txBody>
      </p:sp>
    </p:spTree>
    <p:extLst>
      <p:ext uri="{BB962C8B-B14F-4D97-AF65-F5344CB8AC3E}">
        <p14:creationId xmlns:p14="http://schemas.microsoft.com/office/powerpoint/2010/main" val="107037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Docente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/>
          <a:lstStyle/>
          <a:p>
            <a:r>
              <a:rPr lang="pt-BR" sz="2400" b="1" dirty="0"/>
              <a:t>Habilitações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Jomar L. B. Domingos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Licenciado pela Universidade Católica de Angola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Mestre pela Universidade de Coimbra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Analista de Sistemas e Desenvolvedor “Full Stack” em Java SE/EE (~8 anos)</a:t>
            </a:r>
          </a:p>
          <a:p>
            <a:pPr lvl="1">
              <a:buFont typeface="Wingdings" pitchFamily="2" charset="2"/>
              <a:buChar char="Ø"/>
            </a:pPr>
            <a:endParaRPr lang="pt-BR" dirty="0"/>
          </a:p>
          <a:p>
            <a:r>
              <a:rPr lang="pt-BR" sz="2400" b="1" dirty="0"/>
              <a:t>Contactos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ucan.2020.fp2@gmail.com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28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31F52-2420-274A-9EAE-49FC81F4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2E55D4-9671-7543-8A22-B6A283C7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Porquê Programação para Eng.º de Telecomunicações?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04C4CF-04D3-B24C-8146-8981C205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22" y="1412688"/>
            <a:ext cx="8965155" cy="48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Objectivos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dirty="0"/>
              <a:t>Familiarização dos estudantes com conceitos de programação orientada à objetos;</a:t>
            </a:r>
          </a:p>
          <a:p>
            <a:endParaRPr lang="pt-BR" sz="2400" dirty="0"/>
          </a:p>
          <a:p>
            <a:r>
              <a:rPr lang="pt-BR" sz="2400" dirty="0"/>
              <a:t>Aperfeiçoar os aspectos de concepção e organização de programas, bem como escrita, teste e documentação dos mesmos;</a:t>
            </a:r>
          </a:p>
          <a:p>
            <a:endParaRPr lang="pt-BR" sz="2400" dirty="0"/>
          </a:p>
          <a:p>
            <a:r>
              <a:rPr lang="pt-BR" sz="2400" dirty="0"/>
              <a:t>Fornecer um conhecimento sólido da linguagem de programação Java.</a:t>
            </a:r>
            <a:endParaRPr lang="pt-PT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400" dirty="0"/>
          </a:p>
          <a:p>
            <a:endParaRPr lang="pt-BR" sz="2400" dirty="0"/>
          </a:p>
          <a:p>
            <a:endParaRPr lang="pt-PT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7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Aulas Teóricas 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150 min / semana (~ 3 tempos)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Exposição do conteúdo programático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Interação e esclarecimento de dúvidas (15 min por tempo)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>
                <a:solidFill>
                  <a:schemeClr val="tx1"/>
                </a:solidFill>
              </a:rPr>
              <a:t>Trabalhos teóricos de pesquisa (avaliação contínua)</a:t>
            </a:r>
            <a:endParaRPr lang="pt-BR" i="0" dirty="0"/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Computadores Desligados! </a:t>
            </a:r>
            <a:r>
              <a:rPr lang="pt-BR" i="0" dirty="0">
                <a:solidFill>
                  <a:schemeClr val="bg1">
                    <a:lumMod val="75000"/>
                  </a:schemeClr>
                </a:solidFill>
              </a:rPr>
              <a:t>(por favor...)</a:t>
            </a:r>
            <a:endParaRPr lang="pt-BR" dirty="0"/>
          </a:p>
          <a:p>
            <a:r>
              <a:rPr lang="pt-BR" sz="2400" b="1" dirty="0"/>
              <a:t>Aulas Práticas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150 min / semana (~3 tempos)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Apresentação prática de alguns conceitos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Resolução de exercícios práticos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Exercícios de casa (avaliação contínua)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Esclarecimento de dúvidas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Partilha de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Códigos Didáticos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Criados durantes as aulas práticas (ou teóricas se conveniente);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Códigos úteis para uso genérico;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Repositório “</a:t>
            </a:r>
            <a:r>
              <a:rPr lang="pt-BR" i="0" dirty="0">
                <a:hlinkClick r:id="rId2"/>
              </a:rPr>
              <a:t>ucan-2020</a:t>
            </a:r>
            <a:r>
              <a:rPr lang="pt-BR" i="0" dirty="0"/>
              <a:t>/</a:t>
            </a:r>
            <a:r>
              <a:rPr lang="pt-BR" i="0" dirty="0">
                <a:hlinkClick r:id="rId3"/>
              </a:rPr>
              <a:t>fp2</a:t>
            </a:r>
            <a:r>
              <a:rPr lang="pt-BR" i="0" dirty="0"/>
              <a:t>” em </a:t>
            </a:r>
            <a:r>
              <a:rPr lang="pt-BR" i="0" dirty="0">
                <a:hlinkClick r:id="rId4"/>
              </a:rPr>
              <a:t>www.github.com</a:t>
            </a:r>
            <a:r>
              <a:rPr lang="pt-BR" i="0" dirty="0"/>
              <a:t> .</a:t>
            </a:r>
          </a:p>
          <a:p>
            <a:pPr lvl="1">
              <a:buFont typeface="Wingdings" pitchFamily="2" charset="2"/>
              <a:buChar char="Ø"/>
            </a:pPr>
            <a:endParaRPr lang="pt-BR" dirty="0"/>
          </a:p>
          <a:p>
            <a:r>
              <a:rPr lang="pt-BR" sz="2400" b="1" dirty="0"/>
              <a:t>Trabalhos Práticos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Criar uma conta no GitHub;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Criar um repositório para cada trabalho prático (com o prefixo ucanfp2020_TP</a:t>
            </a:r>
            <a:r>
              <a:rPr lang="pt-BR" i="0" dirty="0">
                <a:solidFill>
                  <a:srgbClr val="C00000"/>
                </a:solidFill>
              </a:rPr>
              <a:t>XX</a:t>
            </a:r>
            <a:r>
              <a:rPr lang="pt-BR" i="0" dirty="0"/>
              <a:t>, onde </a:t>
            </a:r>
            <a:r>
              <a:rPr lang="pt-BR" i="0" dirty="0">
                <a:solidFill>
                  <a:srgbClr val="C00000"/>
                </a:solidFill>
              </a:rPr>
              <a:t>XX</a:t>
            </a:r>
            <a:r>
              <a:rPr lang="pt-BR" i="0" dirty="0"/>
              <a:t> é o número do trabalho);</a:t>
            </a:r>
          </a:p>
          <a:p>
            <a:pPr lvl="1">
              <a:buFont typeface="Wingdings" pitchFamily="2" charset="2"/>
              <a:buChar char="Ø"/>
            </a:pPr>
            <a:r>
              <a:rPr lang="pt-BR" i="0" dirty="0"/>
              <a:t>Envio por e-mail (ucan.2020.fp2@gmail.com) o link de acesso ao repositório, a quando da entrega do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60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Ferramentas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JDK 8 (ou uma versão mais recente);</a:t>
            </a:r>
          </a:p>
          <a:p>
            <a:endParaRPr lang="pt-BR" sz="2400" b="1" dirty="0"/>
          </a:p>
          <a:p>
            <a:r>
              <a:rPr lang="pt-BR" sz="2400" b="1" dirty="0"/>
              <a:t>Editor de Texto (JCreator ou qualquer outro segundo a preferência, excetuando </a:t>
            </a:r>
            <a:r>
              <a:rPr lang="pt-BR" sz="2400" b="1" dirty="0">
                <a:solidFill>
                  <a:srgbClr val="C00000"/>
                </a:solidFill>
              </a:rPr>
              <a:t>TODO E QUALQUER TIPO DE IDE’s</a:t>
            </a:r>
            <a:r>
              <a:rPr lang="pt-BR" sz="2400" b="1" dirty="0"/>
              <a:t>);</a:t>
            </a:r>
          </a:p>
          <a:p>
            <a:endParaRPr lang="pt-BR" sz="2400" b="1" dirty="0"/>
          </a:p>
          <a:p>
            <a:r>
              <a:rPr lang="pt-BR" sz="2400" b="1" dirty="0"/>
              <a:t>Preferencialmente sistemas operacionais baseados no UNIX;</a:t>
            </a:r>
          </a:p>
          <a:p>
            <a:endParaRPr lang="pt-BR" sz="2400" b="1" dirty="0"/>
          </a:p>
          <a:p>
            <a:r>
              <a:rPr lang="pt-BR" sz="2400" b="1" dirty="0"/>
              <a:t>GitHub para envio de trabalhos;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03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Referências Bibliográficas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Java How To Program 4th Edition - Deitel and Deitel </a:t>
            </a:r>
          </a:p>
          <a:p>
            <a:endParaRPr lang="pt-BR" sz="2400" b="1" dirty="0"/>
          </a:p>
          <a:p>
            <a:r>
              <a:rPr lang="pt-BR" sz="2400" b="1" dirty="0"/>
              <a:t>Java - The Complete Reference, 9th Edition - Herbert Schildt</a:t>
            </a:r>
          </a:p>
          <a:p>
            <a:endParaRPr lang="pt-BR" sz="2400" b="1" dirty="0"/>
          </a:p>
          <a:p>
            <a:r>
              <a:rPr lang="pt-BR" sz="2400" b="1" dirty="0"/>
              <a:t>Head First Java 2nd Edition – Kathy Sierra and Bert Bates</a:t>
            </a:r>
          </a:p>
          <a:p>
            <a:endParaRPr lang="pt-BR" sz="2400" b="1" dirty="0"/>
          </a:p>
          <a:p>
            <a:r>
              <a:rPr lang="pt-BR" sz="2400" b="1" dirty="0"/>
              <a:t>Manuais de Referência da Oracle</a:t>
            </a:r>
          </a:p>
          <a:p>
            <a:endParaRPr lang="pt-BR" sz="2400" b="1" dirty="0"/>
          </a:p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Outros conteúdos disponíveis na internet (fontes fiáveis...)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6934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{AB605020-6690-B542-8B15-D018BF86BE8D}tf10001072</Template>
  <TotalTime>345</TotalTime>
  <Words>571</Words>
  <Application>Microsoft Macintosh PowerPoint</Application>
  <PresentationFormat>Ecrã Panorâmico</PresentationFormat>
  <Paragraphs>172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1" baseType="lpstr">
      <vt:lpstr>Franklin Gothic Book</vt:lpstr>
      <vt:lpstr>Wingdings</vt:lpstr>
      <vt:lpstr>Recorte</vt:lpstr>
      <vt:lpstr>Apresentação do PowerPoint</vt:lpstr>
      <vt:lpstr>Docente</vt:lpstr>
      <vt:lpstr>Apresentação do PowerPoint</vt:lpstr>
      <vt:lpstr>Porquê Programação para Eng.º de Telecomunicações?</vt:lpstr>
      <vt:lpstr>Objectivos</vt:lpstr>
      <vt:lpstr>Metodologia</vt:lpstr>
      <vt:lpstr>Partilha de Código</vt:lpstr>
      <vt:lpstr>Ferramentas</vt:lpstr>
      <vt:lpstr>Referências Bibliográficas</vt:lpstr>
      <vt:lpstr>Conteúdo Programático Parte 1</vt:lpstr>
      <vt:lpstr>Conteúdo Programático Parte 1</vt:lpstr>
      <vt:lpstr>Conteúdo Programático Parte 1</vt:lpstr>
      <vt:lpstr>Conteúdo Programático Parte 2</vt:lpstr>
      <vt:lpstr>Conteúdo Programático Parte 2</vt:lpstr>
      <vt:lpstr>Conteúdo Programático Parte 3</vt:lpstr>
      <vt:lpstr>Conteúdo Programático Parte 3</vt:lpstr>
      <vt:lpstr>Avaliação</vt:lpstr>
      <vt:lpstr>FIM ??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22</cp:revision>
  <dcterms:created xsi:type="dcterms:W3CDTF">2020-03-11T09:04:02Z</dcterms:created>
  <dcterms:modified xsi:type="dcterms:W3CDTF">2020-03-16T15:28:39Z</dcterms:modified>
</cp:coreProperties>
</file>