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7" r:id="rId1"/>
  </p:sldMasterIdLst>
  <p:notesMasterIdLst>
    <p:notesMasterId r:id="rId32"/>
  </p:notesMasterIdLst>
  <p:sldIdLst>
    <p:sldId id="256" r:id="rId2"/>
    <p:sldId id="262" r:id="rId3"/>
    <p:sldId id="263" r:id="rId4"/>
    <p:sldId id="266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91" r:id="rId27"/>
    <p:sldId id="287" r:id="rId28"/>
    <p:sldId id="288" r:id="rId29"/>
    <p:sldId id="290" r:id="rId30"/>
    <p:sldId id="289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6747"/>
  </p:normalViewPr>
  <p:slideViewPr>
    <p:cSldViewPr snapToGrid="0" snapToObjects="1">
      <p:cViewPr varScale="1">
        <p:scale>
          <a:sx n="143" d="100"/>
          <a:sy n="143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6B8E1-D090-C048-B55E-820E7E513529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pt-PT"/>
              <a:t>Editar os estilos de texto do Modelo Global
Segundo nível
Terceiro nível
Quarto nível
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9316A-48FE-244C-ABA5-D773E20682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977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34FA57-3996-9B4F-8C00-B8CF3B12D6C7}" type="datetime1">
              <a:rPr lang="pt-BR" smtClean="0"/>
              <a:t>16/03/2020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9AED7BF-22EA-D745-9709-D2AEFF503AEE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60058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6E92-90F5-3E47-BB9A-096364DAC052}" type="datetime1">
              <a:rPr lang="pt-BR" smtClean="0"/>
              <a:t>16/03/2020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1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AC33-3B04-CE43-BC57-A4E687CC1A37}" type="datetime1">
              <a:rPr lang="pt-BR" smtClean="0"/>
              <a:t>16/03/2020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27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50D5-1FB5-7745-9677-A05DF9779D55}" type="datetime1">
              <a:rPr lang="pt-BR" smtClean="0"/>
              <a:t>16/03/2020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52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2AE385-0AC3-5746-830F-4350D18741BA}" type="datetime1">
              <a:rPr lang="pt-BR" smtClean="0"/>
              <a:t>16/03/2020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AED7BF-22EA-D745-9709-D2AEFF503AE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75142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7EE38-F347-074C-9797-29EE19A9828C}" type="datetime1">
              <a:rPr lang="pt-BR" smtClean="0"/>
              <a:t>16/03/2020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45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D238-0C8D-BE4B-9CCD-3518AEECEDF4}" type="datetime1">
              <a:rPr lang="pt-BR" smtClean="0"/>
              <a:t>16/03/2020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22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C865-20BB-994F-9D0B-E0D9F64B0DD4}" type="datetime1">
              <a:rPr lang="pt-BR" smtClean="0"/>
              <a:t>16/03/2020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66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4AE7-1E18-4945-B5B2-13F9124436A8}" type="datetime1">
              <a:rPr lang="pt-BR" smtClean="0"/>
              <a:t>16/03/2020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43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0E9D77-5C19-5849-830E-86ADF6E4E300}" type="datetime1">
              <a:rPr lang="pt-BR" smtClean="0"/>
              <a:t>16/03/2020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AED7BF-22EA-D745-9709-D2AEFF503AE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109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F3F0E2-7231-5D49-92BA-11C7F0BC397A}" type="datetime1">
              <a:rPr lang="pt-BR" smtClean="0"/>
              <a:t>16/03/2020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AED7BF-22EA-D745-9709-D2AEFF503AE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691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6FFE704-E4D7-EF46-B35A-BB8A9314B526}" type="datetime1">
              <a:rPr lang="pt-BR" smtClean="0"/>
              <a:t>16/03/2020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9AED7BF-22EA-D745-9709-D2AEFF503AE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181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ft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m para java">
            <a:extLst>
              <a:ext uri="{FF2B5EF4-FFF2-40B4-BE49-F238E27FC236}">
                <a16:creationId xmlns:a16="http://schemas.microsoft.com/office/drawing/2014/main" id="{701F8B87-8218-B74E-AA70-6ADDE9C41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755" y="3020646"/>
            <a:ext cx="2596788" cy="155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BF053FF-3C84-2B41-B6FF-ECEF45757609}"/>
              </a:ext>
            </a:extLst>
          </p:cNvPr>
          <p:cNvSpPr txBox="1"/>
          <p:nvPr/>
        </p:nvSpPr>
        <p:spPr>
          <a:xfrm>
            <a:off x="4316601" y="4729190"/>
            <a:ext cx="3343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Fundamentos de Programação II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E1AEEFD-89A6-0048-957C-30AC53D83EF6}"/>
              </a:ext>
            </a:extLst>
          </p:cNvPr>
          <p:cNvSpPr txBox="1"/>
          <p:nvPr/>
        </p:nvSpPr>
        <p:spPr>
          <a:xfrm>
            <a:off x="4334523" y="2328015"/>
            <a:ext cx="3307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Universidade Católica de Angola</a:t>
            </a:r>
          </a:p>
          <a:p>
            <a:pPr algn="ctr"/>
            <a:r>
              <a:rPr lang="pt-BR" dirty="0"/>
              <a:t>Faculdade de Engenharia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9841987-274B-5C47-902E-D8E475996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864" y="1205110"/>
            <a:ext cx="1948570" cy="112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61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D264-9939-D946-803E-B4A41D5E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96787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accent5">
                    <a:lumMod val="75000"/>
                  </a:schemeClr>
                </a:solidFill>
              </a:rPr>
              <a:t>Sobre o Java</a:t>
            </a:r>
            <a:br>
              <a:rPr lang="pt-BR" sz="3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pt-BR" sz="3100" b="1" dirty="0">
                <a:solidFill>
                  <a:schemeClr val="accent4">
                    <a:lumMod val="75000"/>
                  </a:schemeClr>
                </a:solidFill>
              </a:rPr>
              <a:t>Arquitetura da Plataforma</a:t>
            </a:r>
            <a:endParaRPr lang="pt-BR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68B9B1-24A5-AC49-A721-275B6514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CC0F-E68A-E644-B81A-9D25CFE3BABD}" type="datetime1">
              <a:rPr lang="pt-BR" smtClean="0"/>
              <a:t>16/03/2020</a:t>
            </a:fld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AF821C5-F55F-7A4B-A80B-89DAEBC2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10</a:t>
            </a:fld>
            <a:endParaRPr lang="pt-BR"/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1F7E7D92-6D8C-6240-8E28-22BFF3F89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0871"/>
            <a:ext cx="9601200" cy="4056529"/>
          </a:xfrm>
        </p:spPr>
        <p:txBody>
          <a:bodyPr/>
          <a:lstStyle/>
          <a:p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Primeira versão lançada para desenvolvimento de aplicações:</a:t>
            </a:r>
          </a:p>
          <a:p>
            <a:pPr lvl="1">
              <a:buFont typeface="Wingdings" pitchFamily="2" charset="2"/>
              <a:buChar char="Ø"/>
            </a:pPr>
            <a:r>
              <a:rPr lang="pt-PT" i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Aplicações Standalone : autossuficientes, locais;</a:t>
            </a:r>
          </a:p>
          <a:p>
            <a:pPr lvl="1">
              <a:buFont typeface="Wingdings" pitchFamily="2" charset="2"/>
              <a:buChar char="Ø"/>
            </a:pPr>
            <a:r>
              <a:rPr lang="pt-PT" i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Applets : executando em "web browsers”</a:t>
            </a:r>
          </a:p>
          <a:p>
            <a:pPr lvl="1">
              <a:buFont typeface="Wingdings" pitchFamily="2" charset="2"/>
              <a:buChar char="Ø"/>
            </a:pP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Subsequentemente o java passou a abarcar a suporte para plataformas empresarias (EE) e dispositivos móveis (ME);</a:t>
            </a:r>
          </a:p>
          <a:p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Redundou num aumentos no tamanho do pacote de distribuição.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406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D264-9939-D946-803E-B4A41D5E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96787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accent5">
                    <a:lumMod val="75000"/>
                  </a:schemeClr>
                </a:solidFill>
              </a:rPr>
              <a:t>Sobre o Java</a:t>
            </a:r>
            <a:br>
              <a:rPr lang="pt-BR" sz="3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pt-BR" sz="3100" b="1" dirty="0">
                <a:solidFill>
                  <a:schemeClr val="accent4">
                    <a:lumMod val="75000"/>
                  </a:schemeClr>
                </a:solidFill>
              </a:rPr>
              <a:t>Arquitetura da Plataforma</a:t>
            </a:r>
            <a:endParaRPr lang="pt-BR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68B9B1-24A5-AC49-A721-275B6514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CC0F-E68A-E644-B81A-9D25CFE3BABD}" type="datetime1">
              <a:rPr lang="pt-BR" smtClean="0"/>
              <a:t>16/03/2020</a:t>
            </a:fld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AF821C5-F55F-7A4B-A80B-89DAEBC2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11</a:t>
            </a:fld>
            <a:endParaRPr lang="pt-BR"/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1F7E7D92-6D8C-6240-8E28-22BFF3F89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0871"/>
            <a:ext cx="9601200" cy="4056529"/>
          </a:xfrm>
        </p:spPr>
        <p:txBody>
          <a:bodyPr/>
          <a:lstStyle/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2" descr="Resultado de imagem para jAVA SE, EE AND ME">
            <a:extLst>
              <a:ext uri="{FF2B5EF4-FFF2-40B4-BE49-F238E27FC236}">
                <a16:creationId xmlns:a16="http://schemas.microsoft.com/office/drawing/2014/main" id="{19C3FD6C-6728-DC41-A97D-BB2A85607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028" y="2398313"/>
            <a:ext cx="3096344" cy="322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378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D264-9939-D946-803E-B4A41D5E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96787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accent5">
                    <a:lumMod val="75000"/>
                  </a:schemeClr>
                </a:solidFill>
              </a:rPr>
              <a:t>Sobre o Java</a:t>
            </a:r>
            <a:br>
              <a:rPr lang="pt-BR" sz="3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pt-BR" sz="3100" b="1" dirty="0">
                <a:solidFill>
                  <a:schemeClr val="accent4">
                    <a:lumMod val="75000"/>
                  </a:schemeClr>
                </a:solidFill>
              </a:rPr>
              <a:t>Arquitetura da Plataforma</a:t>
            </a:r>
            <a:endParaRPr lang="pt-BR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68B9B1-24A5-AC49-A721-275B6514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CC0F-E68A-E644-B81A-9D25CFE3BABD}" type="datetime1">
              <a:rPr lang="pt-BR" smtClean="0"/>
              <a:t>16/03/2020</a:t>
            </a:fld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AF821C5-F55F-7A4B-A80B-89DAEBC2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12</a:t>
            </a:fld>
            <a:endParaRPr lang="pt-BR"/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1F7E7D92-6D8C-6240-8E28-22BFF3F89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0871"/>
            <a:ext cx="9601200" cy="4536141"/>
          </a:xfrm>
        </p:spPr>
        <p:txBody>
          <a:bodyPr>
            <a:normAutofit fontScale="92500" lnSpcReduction="10000"/>
          </a:bodyPr>
          <a:lstStyle/>
          <a:p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 SE (Standard Edition)</a:t>
            </a:r>
          </a:p>
          <a:p>
            <a:pPr lvl="1">
              <a:buFont typeface="Wingdings" pitchFamily="2" charset="2"/>
              <a:buChar char="Ø"/>
            </a:pPr>
            <a:r>
              <a:rPr lang="pt-PT" sz="2400" i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 o desenvolvimentos de aplicações Standalone (exequíveis em Desktop/Laptops) e Applets (executadas em web browsers);</a:t>
            </a:r>
          </a:p>
          <a:p>
            <a:pPr lvl="1">
              <a:buFont typeface="Wingdings" pitchFamily="2" charset="2"/>
              <a:buChar char="Ø"/>
            </a:pPr>
            <a:endParaRPr lang="pt-PT" sz="2400" i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 EE (Enterprise Edition):</a:t>
            </a:r>
          </a:p>
          <a:p>
            <a:pPr lvl="1">
              <a:buFont typeface="Wingdings" pitchFamily="2" charset="2"/>
              <a:buChar char="Ø"/>
            </a:pPr>
            <a:r>
              <a:rPr lang="pt-PT" sz="2400" i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Orientada a programação de servidores, contruída sobre a SE;</a:t>
            </a:r>
          </a:p>
          <a:p>
            <a:pPr lvl="1">
              <a:buFont typeface="Wingdings" pitchFamily="2" charset="2"/>
              <a:buChar char="Ø"/>
            </a:pPr>
            <a:endParaRPr lang="pt-PT" sz="2400" i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 ME (Micro Edition):</a:t>
            </a:r>
          </a:p>
          <a:p>
            <a:pPr lvl="1"/>
            <a:r>
              <a:rPr lang="pt-PT" sz="2400" i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Também no topo da SE, é a plataforma específica para desenvolvimento de </a:t>
            </a:r>
            <a:r>
              <a:rPr lang="pt-PT" sz="2400" i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MIDlets</a:t>
            </a:r>
            <a:r>
              <a:rPr lang="pt-PT" sz="2400" i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(aplicações javas para dispositivos compactos como telemóveis, PDAS, controle remotos, etc…) e </a:t>
            </a:r>
            <a:r>
              <a:rPr lang="pt-PT" sz="2400" i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Xlets</a:t>
            </a:r>
            <a:r>
              <a:rPr lang="pt-PT" sz="2400" i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(análogos as Applets) para </a:t>
            </a:r>
            <a:r>
              <a:rPr lang="pt-PT" sz="2400" i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TV’s</a:t>
            </a:r>
            <a:r>
              <a:rPr lang="pt-PT" sz="2400" i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lvl="1"/>
            <a:endParaRPr lang="pt-PT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068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D264-9939-D946-803E-B4A41D5E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96787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accent5">
                    <a:lumMod val="75000"/>
                  </a:schemeClr>
                </a:solidFill>
              </a:rPr>
              <a:t>Sobre o Java</a:t>
            </a:r>
            <a:br>
              <a:rPr lang="pt-BR" sz="3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pt-BR" sz="3100" b="1" dirty="0">
                <a:solidFill>
                  <a:schemeClr val="accent4">
                    <a:lumMod val="75000"/>
                  </a:schemeClr>
                </a:solidFill>
              </a:rPr>
              <a:t>Arquitetura da Plataforma</a:t>
            </a:r>
            <a:endParaRPr lang="pt-BR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68B9B1-24A5-AC49-A721-275B6514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CC0F-E68A-E644-B81A-9D25CFE3BABD}" type="datetime1">
              <a:rPr lang="pt-BR" smtClean="0"/>
              <a:t>16/03/2020</a:t>
            </a:fld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AF821C5-F55F-7A4B-A80B-89DAEBC2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13</a:t>
            </a:fld>
            <a:endParaRPr lang="pt-BR"/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1F7E7D92-6D8C-6240-8E28-22BFF3F89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0871"/>
            <a:ext cx="9601200" cy="4056529"/>
          </a:xfrm>
        </p:spPr>
        <p:txBody>
          <a:bodyPr/>
          <a:lstStyle/>
          <a:p>
            <a:pPr lvl="1"/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Picture 2" descr="http://www.write-technical.com/126581/session1/lecture1/index.8.gif">
            <a:extLst>
              <a:ext uri="{FF2B5EF4-FFF2-40B4-BE49-F238E27FC236}">
                <a16:creationId xmlns:a16="http://schemas.microsoft.com/office/drawing/2014/main" id="{25D3ACA8-5773-4846-92BB-B1520FF82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222" y="1753987"/>
            <a:ext cx="6557743" cy="417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157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D264-9939-D946-803E-B4A41D5E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96787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accent5">
                    <a:lumMod val="75000"/>
                  </a:schemeClr>
                </a:solidFill>
              </a:rPr>
              <a:t>Sobre o Java</a:t>
            </a:r>
            <a:br>
              <a:rPr lang="pt-BR" sz="3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pt-BR" sz="3100" b="1" dirty="0">
                <a:solidFill>
                  <a:schemeClr val="accent4">
                    <a:lumMod val="75000"/>
                  </a:schemeClr>
                </a:solidFill>
              </a:rPr>
              <a:t>Arquitetura da Plataforma</a:t>
            </a:r>
            <a:endParaRPr lang="pt-BR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68B9B1-24A5-AC49-A721-275B6514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CC0F-E68A-E644-B81A-9D25CFE3BABD}" type="datetime1">
              <a:rPr lang="pt-BR" smtClean="0"/>
              <a:t>16/03/2020</a:t>
            </a:fld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AF821C5-F55F-7A4B-A80B-89DAEBC2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14</a:t>
            </a:fld>
            <a:endParaRPr lang="pt-BR"/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1F7E7D92-6D8C-6240-8E28-22BFF3F89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0871"/>
            <a:ext cx="9601200" cy="4056529"/>
          </a:xfrm>
        </p:spPr>
        <p:txBody>
          <a:bodyPr/>
          <a:lstStyle/>
          <a:p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Multiplataforma pela implementação de máquinas virtuais Java (i.e., JVM) para cada sistema operacional;</a:t>
            </a:r>
          </a:p>
          <a:p>
            <a:r>
              <a:rPr lang="pt-PT" sz="2400" i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Código fonte compilado para </a:t>
            </a:r>
            <a:r>
              <a:rPr lang="pt-PT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bytecode</a:t>
            </a:r>
            <a:r>
              <a:rPr lang="pt-PT" sz="2400" i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que pode ser interpretado por qualquer JVM existente;</a:t>
            </a:r>
          </a:p>
          <a:p>
            <a:pPr lvl="1"/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2" descr="JVM">
            <a:extLst>
              <a:ext uri="{FF2B5EF4-FFF2-40B4-BE49-F238E27FC236}">
                <a16:creationId xmlns:a16="http://schemas.microsoft.com/office/drawing/2014/main" id="{08116FC7-ADD4-6B48-9989-AC25A1480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234" y="3420035"/>
            <a:ext cx="4893931" cy="295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933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D264-9939-D946-803E-B4A41D5E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96787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accent5">
                    <a:lumMod val="75000"/>
                  </a:schemeClr>
                </a:solidFill>
              </a:rPr>
              <a:t>Sobre o Java</a:t>
            </a:r>
            <a:br>
              <a:rPr lang="pt-BR" sz="3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pt-BR" sz="3100" b="1" dirty="0">
                <a:solidFill>
                  <a:schemeClr val="accent4">
                    <a:lumMod val="75000"/>
                  </a:schemeClr>
                </a:solidFill>
              </a:rPr>
              <a:t>Fases de Execução de um Programa em Java</a:t>
            </a:r>
            <a:endParaRPr lang="pt-BR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68B9B1-24A5-AC49-A721-275B6514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CC0F-E68A-E644-B81A-9D25CFE3BABD}" type="datetime1">
              <a:rPr lang="pt-BR" smtClean="0"/>
              <a:t>16/03/2020</a:t>
            </a:fld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AF821C5-F55F-7A4B-A80B-89DAEBC2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15</a:t>
            </a:fld>
            <a:endParaRPr lang="pt-BR"/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1F7E7D92-6D8C-6240-8E28-22BFF3F89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0871"/>
            <a:ext cx="9601200" cy="4056529"/>
          </a:xfrm>
        </p:spPr>
        <p:txBody>
          <a:bodyPr>
            <a:normAutofit lnSpcReduction="10000"/>
          </a:bodyPr>
          <a:lstStyle/>
          <a:p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Fase 1 : edição do código fonte, armazenado no ficheiro em disco;</a:t>
            </a:r>
          </a:p>
          <a:p>
            <a:r>
              <a:rPr lang="pt-PT" sz="2400" i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Fase 2 : compilação do código fonte (i.e., converter o código em </a:t>
            </a:r>
            <a:r>
              <a:rPr lang="pt-PT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bytecode</a:t>
            </a:r>
            <a:r>
              <a:rPr lang="pt-PT" sz="2400" i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</a:p>
          <a:p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Fase 3 : carregamento do programa em memória, para que possa ser executado (tarefa realizada pelo “</a:t>
            </a:r>
            <a:r>
              <a:rPr lang="pt-PT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 </a:t>
            </a:r>
            <a:r>
              <a:rPr lang="pt-PT" sz="2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Loader</a:t>
            </a:r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”);</a:t>
            </a:r>
          </a:p>
          <a:p>
            <a:r>
              <a:rPr lang="pt-PT" sz="2400" i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Fase 4 : verificação do </a:t>
            </a:r>
            <a:r>
              <a:rPr lang="pt-PT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bytecode</a:t>
            </a:r>
            <a:r>
              <a:rPr lang="pt-PT" sz="2400" i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antes da execução, confirmando a validade e a não violação de restrições de segurança;</a:t>
            </a:r>
          </a:p>
          <a:p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Fase 5 : o interpretador (i.e., JVM) lê cada bytecode e traduz para instruções que possam ser compreendidas diretamente pelo computador (CPU, dispositivos periféricos, </a:t>
            </a:r>
            <a:r>
              <a:rPr lang="pt-PT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etc</a:t>
            </a:r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pt-PT" sz="2400" i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00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D264-9939-D946-803E-B4A41D5E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96787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accent5">
                    <a:lumMod val="75000"/>
                  </a:schemeClr>
                </a:solidFill>
              </a:rPr>
              <a:t>Sobre o Java</a:t>
            </a:r>
            <a:br>
              <a:rPr lang="pt-BR" sz="3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pt-BR" sz="3100" b="1" dirty="0">
                <a:solidFill>
                  <a:schemeClr val="accent4">
                    <a:lumMod val="75000"/>
                  </a:schemeClr>
                </a:solidFill>
              </a:rPr>
              <a:t>Fases de Execução de um Programa em Java</a:t>
            </a:r>
            <a:endParaRPr lang="pt-BR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68B9B1-24A5-AC49-A721-275B6514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CC0F-E68A-E644-B81A-9D25CFE3BABD}" type="datetime1">
              <a:rPr lang="pt-BR" smtClean="0"/>
              <a:t>16/03/2020</a:t>
            </a:fld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AF821C5-F55F-7A4B-A80B-89DAEBC2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16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F6F463C-98DF-A542-9107-6F582B66D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00" y="1882587"/>
            <a:ext cx="5105100" cy="394447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16A35B7-CD81-2043-AC0B-315D877EA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217" y="1882587"/>
            <a:ext cx="5081016" cy="394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98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D264-9939-D946-803E-B4A41D5E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96787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accent5">
                    <a:lumMod val="75000"/>
                  </a:schemeClr>
                </a:solidFill>
              </a:rPr>
              <a:t>Sobre o Java</a:t>
            </a:r>
            <a:br>
              <a:rPr lang="pt-BR" sz="3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pt-BR" sz="3100" b="1" dirty="0">
                <a:solidFill>
                  <a:schemeClr val="accent4">
                    <a:lumMod val="75000"/>
                  </a:schemeClr>
                </a:solidFill>
              </a:rPr>
              <a:t>Fases de Execução de um Programa em Java</a:t>
            </a:r>
            <a:endParaRPr lang="pt-BR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68B9B1-24A5-AC49-A721-275B6514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CC0F-E68A-E644-B81A-9D25CFE3BABD}" type="datetime1">
              <a:rPr lang="pt-BR" smtClean="0"/>
              <a:t>16/03/2020</a:t>
            </a:fld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AF821C5-F55F-7A4B-A80B-89DAEBC2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17</a:t>
            </a:fld>
            <a:endParaRPr lang="pt-BR"/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1F7E7D92-6D8C-6240-8E28-22BFF3F89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0871"/>
            <a:ext cx="9601200" cy="4056529"/>
          </a:xfrm>
        </p:spPr>
        <p:txBody>
          <a:bodyPr>
            <a:normAutofit/>
          </a:bodyPr>
          <a:lstStyle/>
          <a:p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Elementos necessários para criação e execução de programas:</a:t>
            </a:r>
          </a:p>
          <a:p>
            <a:pPr lvl="1">
              <a:buFont typeface="Wingdings" pitchFamily="2" charset="2"/>
              <a:buChar char="Ø"/>
            </a:pPr>
            <a:r>
              <a:rPr lang="pt-PT" sz="2400" i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Kit de Desenvolvimento em Java (ou JDK), conjunto de ferramentas necessárias para desenvolvimento de aplicações em Java;</a:t>
            </a:r>
          </a:p>
          <a:p>
            <a:pPr lvl="1">
              <a:buFont typeface="Wingdings" pitchFamily="2" charset="2"/>
              <a:buChar char="Ø"/>
            </a:pPr>
            <a:endParaRPr lang="pt-PT" sz="2400" i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pt-PT" sz="2400" i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Ambiente de execução em Java (ou JRE), conjunto de bibliotecas, rotinas, aplicações (e.g., JVM, JFC, JIT) necessárias para a execução de programas em Java;</a:t>
            </a:r>
          </a:p>
          <a:p>
            <a:pPr lvl="1">
              <a:buFont typeface="Wingdings" pitchFamily="2" charset="2"/>
              <a:buChar char="Ø"/>
            </a:pPr>
            <a:endParaRPr lang="pt-PT" sz="2400" i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891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D264-9939-D946-803E-B4A41D5E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96787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accent5">
                    <a:lumMod val="75000"/>
                  </a:schemeClr>
                </a:solidFill>
              </a:rPr>
              <a:t>Sobre o Java</a:t>
            </a:r>
            <a:br>
              <a:rPr lang="pt-BR" sz="3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pt-BR" sz="3100" b="1" dirty="0">
                <a:solidFill>
                  <a:schemeClr val="accent4">
                    <a:lumMod val="75000"/>
                  </a:schemeClr>
                </a:solidFill>
              </a:rPr>
              <a:t>Fases de Execução de um Programa em Java</a:t>
            </a:r>
            <a:endParaRPr lang="pt-BR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68B9B1-24A5-AC49-A721-275B6514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CC0F-E68A-E644-B81A-9D25CFE3BABD}" type="datetime1">
              <a:rPr lang="pt-BR" smtClean="0"/>
              <a:t>16/03/2020</a:t>
            </a:fld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AF821C5-F55F-7A4B-A80B-89DAEBC2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18</a:t>
            </a:fld>
            <a:endParaRPr lang="pt-BR"/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1F7E7D92-6D8C-6240-8E28-22BFF3F89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0871"/>
            <a:ext cx="9601200" cy="4056529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endParaRPr lang="pt-PT" sz="2400" i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2" descr="http://www.write-technical.com/126581/session1/lecture1/archi_packages.gif">
            <a:extLst>
              <a:ext uri="{FF2B5EF4-FFF2-40B4-BE49-F238E27FC236}">
                <a16:creationId xmlns:a16="http://schemas.microsoft.com/office/drawing/2014/main" id="{8A5339BD-2903-6E44-B581-97055B123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75" y="2438971"/>
            <a:ext cx="5608991" cy="280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java compilation and Execution">
            <a:extLst>
              <a:ext uri="{FF2B5EF4-FFF2-40B4-BE49-F238E27FC236}">
                <a16:creationId xmlns:a16="http://schemas.microsoft.com/office/drawing/2014/main" id="{949E54CC-03B7-3C42-8E79-3A4092228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26" y="2438971"/>
            <a:ext cx="41148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57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D264-9939-D946-803E-B4A41D5E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96787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accent5">
                    <a:lumMod val="75000"/>
                  </a:schemeClr>
                </a:solidFill>
              </a:rPr>
              <a:t>Sobre o Java</a:t>
            </a:r>
            <a:br>
              <a:rPr lang="pt-BR" sz="3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pt-BR" sz="3100" b="1" dirty="0">
                <a:solidFill>
                  <a:schemeClr val="accent4">
                    <a:lumMod val="75000"/>
                  </a:schemeClr>
                </a:solidFill>
              </a:rPr>
              <a:t>Fases de Execução de um Programa em Java</a:t>
            </a:r>
            <a:endParaRPr lang="pt-BR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68B9B1-24A5-AC49-A721-275B6514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CC0F-E68A-E644-B81A-9D25CFE3BABD}" type="datetime1">
              <a:rPr lang="pt-BR" smtClean="0"/>
              <a:t>16/03/2020</a:t>
            </a:fld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AF821C5-F55F-7A4B-A80B-89DAEBC2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19</a:t>
            </a:fld>
            <a:endParaRPr lang="pt-BR"/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1F7E7D92-6D8C-6240-8E28-22BFF3F89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0871"/>
            <a:ext cx="9601200" cy="4056529"/>
          </a:xfrm>
        </p:spPr>
        <p:txBody>
          <a:bodyPr>
            <a:normAutofit/>
          </a:bodyPr>
          <a:lstStyle/>
          <a:p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Resumo do processo de criação:</a:t>
            </a:r>
            <a:endParaRPr lang="pt-PT" sz="2400" i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pt-PT" sz="2400" i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7B3AAE-F437-9E46-930C-B3387916B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334" y="2407568"/>
            <a:ext cx="3341548" cy="3334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4875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D264-9939-D946-803E-B4A41D5E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633714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accent4">
                    <a:lumMod val="75000"/>
                  </a:schemeClr>
                </a:solidFill>
              </a:rPr>
              <a:t>Parte 1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87F48FA-0381-F542-B6C5-8C37FFC3C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5179"/>
            <a:ext cx="9601200" cy="4687747"/>
          </a:xfrm>
        </p:spPr>
        <p:txBody>
          <a:bodyPr>
            <a:normAutofit/>
          </a:bodyPr>
          <a:lstStyle/>
          <a:p>
            <a:r>
              <a:rPr lang="pt-BR" sz="2400" b="1" dirty="0"/>
              <a:t>Paradigma de Orientação à Objetos</a:t>
            </a:r>
          </a:p>
          <a:p>
            <a:r>
              <a:rPr lang="pt-BR" sz="2400" b="1" dirty="0"/>
              <a:t>Sobre o Java </a:t>
            </a:r>
          </a:p>
          <a:p>
            <a:pPr lvl="1">
              <a:buFont typeface="Wingdings" pitchFamily="2" charset="2"/>
              <a:buChar char="Ø"/>
            </a:pPr>
            <a:r>
              <a:rPr lang="pt-BR" sz="2400" b="1" i="0" dirty="0">
                <a:solidFill>
                  <a:schemeClr val="bg1">
                    <a:lumMod val="50000"/>
                  </a:schemeClr>
                </a:solidFill>
              </a:rPr>
              <a:t>Breve História</a:t>
            </a:r>
          </a:p>
          <a:p>
            <a:pPr lvl="1">
              <a:buFont typeface="Wingdings" pitchFamily="2" charset="2"/>
              <a:buChar char="Ø"/>
            </a:pPr>
            <a:r>
              <a:rPr lang="pt-BR" sz="2400" b="1" i="0" dirty="0">
                <a:solidFill>
                  <a:schemeClr val="bg1">
                    <a:lumMod val="50000"/>
                  </a:schemeClr>
                </a:solidFill>
              </a:rPr>
              <a:t>Arquitetura da Plataforma</a:t>
            </a:r>
          </a:p>
          <a:p>
            <a:pPr lvl="1">
              <a:buFont typeface="Wingdings" pitchFamily="2" charset="2"/>
              <a:buChar char="Ø"/>
            </a:pPr>
            <a:r>
              <a:rPr lang="pt-BR" sz="2400" b="1" i="0" dirty="0">
                <a:solidFill>
                  <a:schemeClr val="bg1">
                    <a:lumMod val="50000"/>
                  </a:schemeClr>
                </a:solidFill>
              </a:rPr>
              <a:t>Fases de Execução de um Programa em Java</a:t>
            </a:r>
          </a:p>
          <a:p>
            <a:pPr lvl="1">
              <a:buFont typeface="Wingdings" pitchFamily="2" charset="2"/>
              <a:buChar char="Ø"/>
            </a:pPr>
            <a:r>
              <a:rPr lang="pt-BR" sz="2400" b="1" i="0" dirty="0">
                <a:solidFill>
                  <a:schemeClr val="bg1">
                    <a:lumMod val="50000"/>
                  </a:schemeClr>
                </a:solidFill>
              </a:rPr>
              <a:t>Primeiro Programa :  “Olá Mundo”</a:t>
            </a:r>
            <a:endParaRPr lang="pt-BR" sz="2400" b="1" dirty="0"/>
          </a:p>
          <a:p>
            <a:r>
              <a:rPr lang="pt-BR" sz="2400" b="1" dirty="0"/>
              <a:t>Bases da Sintaxe</a:t>
            </a:r>
          </a:p>
          <a:p>
            <a:pPr lvl="1">
              <a:buFont typeface="Wingdings" pitchFamily="2" charset="2"/>
              <a:buChar char="Ø"/>
            </a:pPr>
            <a:r>
              <a:rPr lang="pt-BR" sz="2400" b="1" i="0" dirty="0">
                <a:solidFill>
                  <a:schemeClr val="bg1">
                    <a:lumMod val="50000"/>
                  </a:schemeClr>
                </a:solidFill>
              </a:rPr>
              <a:t>Variáveis e Identificadores</a:t>
            </a:r>
          </a:p>
          <a:p>
            <a:pPr lvl="1">
              <a:buFont typeface="Wingdings" pitchFamily="2" charset="2"/>
              <a:buChar char="Ø"/>
            </a:pPr>
            <a:r>
              <a:rPr lang="pt-BR" sz="2400" b="1" i="0" dirty="0">
                <a:solidFill>
                  <a:schemeClr val="bg1">
                    <a:lumMod val="50000"/>
                  </a:schemeClr>
                </a:solidFill>
              </a:rPr>
              <a:t>Palavras Reservadas</a:t>
            </a:r>
          </a:p>
          <a:p>
            <a:pPr lvl="1">
              <a:buFont typeface="Wingdings" pitchFamily="2" charset="2"/>
              <a:buChar char="Ø"/>
            </a:pPr>
            <a:r>
              <a:rPr lang="pt-BR" sz="2400" b="1" i="0" dirty="0">
                <a:solidFill>
                  <a:schemeClr val="bg1">
                    <a:lumMod val="50000"/>
                  </a:schemeClr>
                </a:solidFill>
              </a:rPr>
              <a:t>Comentários</a:t>
            </a:r>
          </a:p>
          <a:p>
            <a:endParaRPr lang="pt-BR" sz="2400" b="1" dirty="0"/>
          </a:p>
          <a:p>
            <a:pPr>
              <a:buFont typeface="Wingdings" pitchFamily="2" charset="2"/>
              <a:buChar char="Ø"/>
            </a:pPr>
            <a:endParaRPr lang="pt-BR" sz="2400" b="1" i="0" dirty="0">
              <a:solidFill>
                <a:schemeClr val="bg1">
                  <a:lumMod val="5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2C12B7B-2094-A348-9A47-C4D09552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67B9-6323-4948-8869-8FBA1FC32CBB}" type="datetime1">
              <a:rPr lang="pt-BR" smtClean="0"/>
              <a:t>16/03/2020</a:t>
            </a:fld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43776E8-7909-2445-90A5-4E679DD8F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543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D264-9939-D946-803E-B4A41D5E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96787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accent5">
                    <a:lumMod val="75000"/>
                  </a:schemeClr>
                </a:solidFill>
              </a:rPr>
              <a:t>Sobre o Java</a:t>
            </a:r>
            <a:br>
              <a:rPr lang="pt-BR" sz="3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pt-BR" sz="3100" b="1" dirty="0">
                <a:solidFill>
                  <a:schemeClr val="accent4">
                    <a:lumMod val="75000"/>
                  </a:schemeClr>
                </a:solidFill>
              </a:rPr>
              <a:t>Primeiro Programa : ”Olá Mundo!”</a:t>
            </a:r>
            <a:endParaRPr lang="pt-BR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68B9B1-24A5-AC49-A721-275B6514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CC0F-E68A-E644-B81A-9D25CFE3BABD}" type="datetime1">
              <a:rPr lang="pt-BR" smtClean="0"/>
              <a:t>16/03/2020</a:t>
            </a:fld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AF821C5-F55F-7A4B-A80B-89DAEBC2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20</a:t>
            </a:fld>
            <a:endParaRPr lang="pt-BR"/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1F7E7D92-6D8C-6240-8E28-22BFF3F89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0871"/>
            <a:ext cx="9601200" cy="4056529"/>
          </a:xfrm>
        </p:spPr>
        <p:txBody>
          <a:bodyPr>
            <a:normAutofit/>
          </a:bodyPr>
          <a:lstStyle/>
          <a:p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Criar um ficheiro novo com o conteúdo seguinte, nomeado “Ola.java” (os números não fazem parte):</a:t>
            </a:r>
          </a:p>
          <a:p>
            <a:endParaRPr lang="pt-PT" sz="2400" i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PT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PT" sz="2400" i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PT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PT" sz="2400" i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Compilar</a:t>
            </a:r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utilizando o utilitário “javac”;</a:t>
            </a:r>
          </a:p>
          <a:p>
            <a:r>
              <a:rPr lang="pt-PT" sz="2400" i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Executar (i.e., </a:t>
            </a:r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interpretar) utilizando o utilitário “java”;</a:t>
            </a:r>
            <a:endParaRPr lang="pt-PT" sz="2400" i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pt-PT" sz="2400" i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9176131-2E06-484A-94B1-7753AC78C9C5}"/>
              </a:ext>
            </a:extLst>
          </p:cNvPr>
          <p:cNvSpPr/>
          <p:nvPr/>
        </p:nvSpPr>
        <p:spPr>
          <a:xfrm>
            <a:off x="3376736" y="2690659"/>
            <a:ext cx="609600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public class FP2001{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	public static void main(String args[]){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System.out.println(“Olá mundo!”);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	}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7486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D264-9939-D946-803E-B4A41D5E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96787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accent5">
                    <a:lumMod val="75000"/>
                  </a:schemeClr>
                </a:solidFill>
              </a:rPr>
              <a:t>Sobre o Java</a:t>
            </a:r>
            <a:br>
              <a:rPr lang="pt-BR" sz="3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pt-BR" sz="3100" b="1" dirty="0">
                <a:solidFill>
                  <a:schemeClr val="accent4">
                    <a:lumMod val="75000"/>
                  </a:schemeClr>
                </a:solidFill>
              </a:rPr>
              <a:t>Primeiro Programa : ”Olá Mundo!”</a:t>
            </a:r>
            <a:endParaRPr lang="pt-BR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68B9B1-24A5-AC49-A721-275B6514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CC0F-E68A-E644-B81A-9D25CFE3BABD}" type="datetime1">
              <a:rPr lang="pt-BR" smtClean="0"/>
              <a:t>16/03/2020</a:t>
            </a:fld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AF821C5-F55F-7A4B-A80B-89DAEBC2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21</a:t>
            </a:fld>
            <a:endParaRPr lang="pt-BR"/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1F7E7D92-6D8C-6240-8E28-22BFF3F89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0871"/>
            <a:ext cx="9601200" cy="4056529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endParaRPr lang="pt-PT" sz="2400" i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5CB3989-7708-E843-8B9F-68AD03C58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144" y="3007658"/>
            <a:ext cx="9375884" cy="112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80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D264-9939-D946-803E-B4A41D5E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96787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accent5">
                    <a:lumMod val="75000"/>
                  </a:schemeClr>
                </a:solidFill>
              </a:rPr>
              <a:t>Bases da Sintaxe</a:t>
            </a:r>
            <a:br>
              <a:rPr lang="pt-BR" sz="3200" b="1" dirty="0">
                <a:solidFill>
                  <a:schemeClr val="accent5">
                    <a:lumMod val="75000"/>
                  </a:schemeClr>
                </a:solidFill>
              </a:rPr>
            </a:br>
            <a:endParaRPr lang="pt-BR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68B9B1-24A5-AC49-A721-275B6514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CC0F-E68A-E644-B81A-9D25CFE3BABD}" type="datetime1">
              <a:rPr lang="pt-BR" smtClean="0"/>
              <a:t>16/03/2020</a:t>
            </a:fld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AF821C5-F55F-7A4B-A80B-89DAEBC2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22</a:t>
            </a:fld>
            <a:endParaRPr lang="pt-BR"/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1F7E7D92-6D8C-6240-8E28-22BFF3F89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0871"/>
            <a:ext cx="9601200" cy="4056529"/>
          </a:xfrm>
        </p:spPr>
        <p:txBody>
          <a:bodyPr>
            <a:normAutofit/>
          </a:bodyPr>
          <a:lstStyle/>
          <a:p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Um programa em java deve ser visto como um conjunto de objetos que interagem entre si;</a:t>
            </a:r>
          </a:p>
          <a:p>
            <a:endParaRPr lang="pt-PT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 especifica o POO, isto é, especifica como os mecanismos que materializam os conceitos essências do paradigma são ou devem ser implementados (classes, objetos, interfaces, etc.);</a:t>
            </a: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500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D264-9939-D946-803E-B4A41D5E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96787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accent5">
                    <a:lumMod val="75000"/>
                  </a:schemeClr>
                </a:solidFill>
              </a:rPr>
              <a:t>Bases da Sintaxe</a:t>
            </a:r>
            <a:br>
              <a:rPr lang="pt-BR" sz="3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pt-BR" sz="3100" b="1" dirty="0">
                <a:solidFill>
                  <a:schemeClr val="accent4">
                    <a:lumMod val="75000"/>
                  </a:schemeClr>
                </a:solidFill>
              </a:rPr>
              <a:t>Identificadores</a:t>
            </a:r>
            <a:endParaRPr lang="pt-BR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68B9B1-24A5-AC49-A721-275B6514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CC0F-E68A-E644-B81A-9D25CFE3BABD}" type="datetime1">
              <a:rPr lang="pt-BR" smtClean="0"/>
              <a:t>16/03/2020</a:t>
            </a:fld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AF821C5-F55F-7A4B-A80B-89DAEBC2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23</a:t>
            </a:fld>
            <a:endParaRPr lang="pt-BR"/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1F7E7D92-6D8C-6240-8E28-22BFF3F89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0871"/>
            <a:ext cx="9601200" cy="4056529"/>
          </a:xfrm>
        </p:spPr>
        <p:txBody>
          <a:bodyPr>
            <a:normAutofit/>
          </a:bodyPr>
          <a:lstStyle/>
          <a:p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Identificador é um nome dado à um componente (class, método, variável, interface, enumerador, etc.);</a:t>
            </a:r>
          </a:p>
          <a:p>
            <a:pPr lvl="1">
              <a:buFont typeface="Wingdings" pitchFamily="2" charset="2"/>
              <a:buChar char="Ø"/>
            </a:pPr>
            <a:r>
              <a:rPr lang="pt-PT" sz="2400" i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Todos identificadores devem começar por letras do alfabeto (A-Z ou  a-z), símbolo de moeda ($) ou o underscore (_);</a:t>
            </a:r>
          </a:p>
          <a:p>
            <a:pPr lvl="1">
              <a:buFont typeface="Wingdings" pitchFamily="2" charset="2"/>
              <a:buChar char="Ø"/>
            </a:pPr>
            <a:r>
              <a:rPr lang="pt-PT" sz="2400" i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Após o primeiro caractere pode haver qualquer combinação;</a:t>
            </a:r>
          </a:p>
          <a:p>
            <a:pPr lvl="1">
              <a:buFont typeface="Wingdings" pitchFamily="2" charset="2"/>
              <a:buChar char="Ø"/>
            </a:pPr>
            <a:r>
              <a:rPr lang="pt-PT" sz="2400" i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Uma palavra chave (reservada) não poderá ser utilizada como identificador;</a:t>
            </a:r>
          </a:p>
          <a:p>
            <a:pPr lvl="1">
              <a:buFont typeface="Wingdings" pitchFamily="2" charset="2"/>
              <a:buChar char="Ø"/>
            </a:pPr>
            <a:r>
              <a:rPr lang="pt-PT" sz="2400" i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identificadores são “</a:t>
            </a:r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case sensitive”</a:t>
            </a:r>
            <a:r>
              <a:rPr lang="pt-PT" sz="2400" i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(i.e., caracteres maiúsculos se diferenciam de minúsculos);</a:t>
            </a:r>
            <a:endParaRPr lang="pt-BR" i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287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D264-9939-D946-803E-B4A41D5E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96787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accent5">
                    <a:lumMod val="75000"/>
                  </a:schemeClr>
                </a:solidFill>
              </a:rPr>
              <a:t>Bases da Sintaxe</a:t>
            </a:r>
            <a:br>
              <a:rPr lang="pt-BR" sz="3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pt-BR" sz="3100" b="1" dirty="0">
                <a:solidFill>
                  <a:schemeClr val="accent4">
                    <a:lumMod val="75000"/>
                  </a:schemeClr>
                </a:solidFill>
              </a:rPr>
              <a:t>Identificadores</a:t>
            </a:r>
            <a:endParaRPr lang="pt-BR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68B9B1-24A5-AC49-A721-275B6514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CC0F-E68A-E644-B81A-9D25CFE3BABD}" type="datetime1">
              <a:rPr lang="pt-BR" smtClean="0"/>
              <a:t>16/03/2020</a:t>
            </a:fld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AF821C5-F55F-7A4B-A80B-89DAEBC2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24</a:t>
            </a:fld>
            <a:endParaRPr lang="pt-BR"/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1F7E7D92-6D8C-6240-8E28-22BFF3F89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0871"/>
            <a:ext cx="9601200" cy="4056529"/>
          </a:xfrm>
        </p:spPr>
        <p:txBody>
          <a:bodyPr>
            <a:normAutofit/>
          </a:bodyPr>
          <a:lstStyle/>
          <a:p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Exemplos:</a:t>
            </a:r>
          </a:p>
          <a:p>
            <a:pPr marL="973836" lvl="4" indent="-457200" algn="just">
              <a:buFont typeface="Wingdings" pitchFamily="2" charset="2"/>
              <a:buChar char="Ø"/>
            </a:pPr>
            <a:r>
              <a:rPr lang="pt-PT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Amboim</a:t>
            </a:r>
          </a:p>
          <a:p>
            <a:pPr marL="973836" lvl="4" indent="-457200" algn="just">
              <a:buFont typeface="Wingdings" pitchFamily="2" charset="2"/>
              <a:buChar char="Ø"/>
            </a:pPr>
            <a:r>
              <a:rPr lang="pt-PT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lAvRa</a:t>
            </a:r>
            <a:endParaRPr lang="pt-PT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73836" lvl="4" indent="-457200" algn="just">
              <a:buFont typeface="Wingdings" pitchFamily="2" charset="2"/>
              <a:buChar char="Ø"/>
            </a:pPr>
            <a:r>
              <a:rPr lang="pt-PT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1pedra </a:t>
            </a:r>
          </a:p>
          <a:p>
            <a:pPr marL="973836" lvl="4" indent="-457200" algn="just">
              <a:buFont typeface="Wingdings" pitchFamily="2" charset="2"/>
              <a:buChar char="Ø"/>
            </a:pPr>
            <a:r>
              <a:rPr lang="pt-PT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_teste</a:t>
            </a:r>
          </a:p>
          <a:p>
            <a:pPr marL="973836" lvl="4" indent="-457200" algn="just">
              <a:buFont typeface="Wingdings" pitchFamily="2" charset="2"/>
              <a:buChar char="Ø"/>
            </a:pPr>
            <a:r>
              <a:rPr lang="pt-PT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Ok</a:t>
            </a:r>
          </a:p>
          <a:p>
            <a:pPr marL="973836" lvl="4" indent="-457200" algn="just">
              <a:buFont typeface="Wingdings" pitchFamily="2" charset="2"/>
              <a:buChar char="Ø"/>
            </a:pPr>
            <a:r>
              <a:rPr lang="pt-PT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sIm</a:t>
            </a:r>
            <a:endParaRPr lang="pt-PT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73836" lvl="4" indent="-457200" algn="just">
              <a:buFont typeface="Wingdings" pitchFamily="2" charset="2"/>
              <a:buChar char="Ø"/>
            </a:pPr>
            <a:r>
              <a:rPr lang="pt-PT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Nao</a:t>
            </a:r>
            <a:r>
              <a:rPr lang="pt-PT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== </a:t>
            </a:r>
            <a:r>
              <a:rPr lang="pt-PT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nao</a:t>
            </a:r>
            <a:endParaRPr lang="pt-PT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73836" lvl="4" indent="-457200" algn="just">
              <a:buFont typeface="Wingdings" pitchFamily="2" charset="2"/>
              <a:buChar char="Ø"/>
            </a:pPr>
            <a:r>
              <a:rPr lang="pt-PT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_teste == _Teste;</a:t>
            </a:r>
          </a:p>
          <a:p>
            <a:pPr lvl="1"/>
            <a:endParaRPr lang="pt-BR" i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114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D264-9939-D946-803E-B4A41D5E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96787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accent5">
                    <a:lumMod val="75000"/>
                  </a:schemeClr>
                </a:solidFill>
              </a:rPr>
              <a:t>Bases da Sintaxe</a:t>
            </a:r>
            <a:br>
              <a:rPr lang="pt-BR" sz="3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pt-BR" sz="3100" b="1" dirty="0">
                <a:solidFill>
                  <a:schemeClr val="accent4">
                    <a:lumMod val="75000"/>
                  </a:schemeClr>
                </a:solidFill>
              </a:rPr>
              <a:t>Palavras Reservadas</a:t>
            </a:r>
            <a:endParaRPr lang="pt-BR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68B9B1-24A5-AC49-A721-275B6514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CC0F-E68A-E644-B81A-9D25CFE3BABD}" type="datetime1">
              <a:rPr lang="pt-BR" smtClean="0"/>
              <a:t>16/03/2020</a:t>
            </a:fld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AF821C5-F55F-7A4B-A80B-89DAEBC2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25</a:t>
            </a:fld>
            <a:endParaRPr lang="pt-BR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1F8DAB05-B2CE-4740-A5B6-333DFC510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174153"/>
              </p:ext>
            </p:extLst>
          </p:nvPr>
        </p:nvGraphicFramePr>
        <p:xfrm>
          <a:off x="3558989" y="2797448"/>
          <a:ext cx="5602940" cy="3655938"/>
        </p:xfrm>
        <a:graphic>
          <a:graphicData uri="http://schemas.openxmlformats.org/drawingml/2006/table">
            <a:tbl>
              <a:tblPr/>
              <a:tblGrid>
                <a:gridCol w="140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0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0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6207">
                <a:tc>
                  <a:txBody>
                    <a:bodyPr/>
                    <a:lstStyle/>
                    <a:p>
                      <a:pPr fontAlgn="t"/>
                      <a:r>
                        <a:rPr lang="pt-PT" sz="1200" dirty="0">
                          <a:effectLst/>
                        </a:rPr>
                        <a:t>abstract</a:t>
                      </a:r>
                    </a:p>
                  </a:txBody>
                  <a:tcPr marL="49173" marR="49173" marT="49173" marB="49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sz="1200">
                          <a:effectLst/>
                        </a:rPr>
                        <a:t>assert</a:t>
                      </a:r>
                    </a:p>
                  </a:txBody>
                  <a:tcPr marL="49173" marR="49173" marT="49173" marB="49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sz="1200" dirty="0">
                          <a:effectLst/>
                        </a:rPr>
                        <a:t>boolean</a:t>
                      </a:r>
                    </a:p>
                  </a:txBody>
                  <a:tcPr marL="49173" marR="49173" marT="49173" marB="49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sz="1200">
                          <a:effectLst/>
                        </a:rPr>
                        <a:t>break</a:t>
                      </a:r>
                    </a:p>
                  </a:txBody>
                  <a:tcPr marL="49173" marR="49173" marT="49173" marB="49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207">
                <a:tc>
                  <a:txBody>
                    <a:bodyPr/>
                    <a:lstStyle/>
                    <a:p>
                      <a:pPr fontAlgn="t"/>
                      <a:r>
                        <a:rPr lang="pt-PT" sz="1200">
                          <a:effectLst/>
                        </a:rPr>
                        <a:t>byte</a:t>
                      </a:r>
                    </a:p>
                  </a:txBody>
                  <a:tcPr marL="49173" marR="49173" marT="49173" marB="49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sz="1200">
                          <a:effectLst/>
                        </a:rPr>
                        <a:t>case</a:t>
                      </a:r>
                    </a:p>
                  </a:txBody>
                  <a:tcPr marL="49173" marR="49173" marT="49173" marB="49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sz="1200">
                          <a:effectLst/>
                        </a:rPr>
                        <a:t>catch</a:t>
                      </a:r>
                    </a:p>
                  </a:txBody>
                  <a:tcPr marL="49173" marR="49173" marT="49173" marB="49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sz="1200">
                          <a:effectLst/>
                        </a:rPr>
                        <a:t>char</a:t>
                      </a:r>
                    </a:p>
                  </a:txBody>
                  <a:tcPr marL="49173" marR="49173" marT="49173" marB="49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207">
                <a:tc>
                  <a:txBody>
                    <a:bodyPr/>
                    <a:lstStyle/>
                    <a:p>
                      <a:pPr fontAlgn="t"/>
                      <a:r>
                        <a:rPr lang="pt-PT" sz="1200">
                          <a:effectLst/>
                        </a:rPr>
                        <a:t>class</a:t>
                      </a:r>
                    </a:p>
                  </a:txBody>
                  <a:tcPr marL="49173" marR="49173" marT="49173" marB="49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sz="1200">
                          <a:effectLst/>
                        </a:rPr>
                        <a:t>const</a:t>
                      </a:r>
                    </a:p>
                  </a:txBody>
                  <a:tcPr marL="49173" marR="49173" marT="49173" marB="49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sz="1200">
                          <a:effectLst/>
                        </a:rPr>
                        <a:t>continue</a:t>
                      </a:r>
                    </a:p>
                  </a:txBody>
                  <a:tcPr marL="49173" marR="49173" marT="49173" marB="49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sz="1200">
                          <a:effectLst/>
                        </a:rPr>
                        <a:t>default</a:t>
                      </a:r>
                    </a:p>
                  </a:txBody>
                  <a:tcPr marL="49173" marR="49173" marT="49173" marB="49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207">
                <a:tc>
                  <a:txBody>
                    <a:bodyPr/>
                    <a:lstStyle/>
                    <a:p>
                      <a:pPr fontAlgn="t"/>
                      <a:r>
                        <a:rPr lang="pt-PT" sz="1200">
                          <a:effectLst/>
                        </a:rPr>
                        <a:t>do</a:t>
                      </a:r>
                    </a:p>
                  </a:txBody>
                  <a:tcPr marL="49173" marR="49173" marT="49173" marB="49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sz="1200">
                          <a:effectLst/>
                        </a:rPr>
                        <a:t>double</a:t>
                      </a:r>
                    </a:p>
                  </a:txBody>
                  <a:tcPr marL="49173" marR="49173" marT="49173" marB="49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sz="1200">
                          <a:effectLst/>
                        </a:rPr>
                        <a:t>else</a:t>
                      </a:r>
                    </a:p>
                  </a:txBody>
                  <a:tcPr marL="49173" marR="49173" marT="49173" marB="49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sz="1200">
                          <a:effectLst/>
                        </a:rPr>
                        <a:t>enum</a:t>
                      </a:r>
                    </a:p>
                  </a:txBody>
                  <a:tcPr marL="49173" marR="49173" marT="49173" marB="49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207">
                <a:tc>
                  <a:txBody>
                    <a:bodyPr/>
                    <a:lstStyle/>
                    <a:p>
                      <a:pPr fontAlgn="t"/>
                      <a:r>
                        <a:rPr lang="pt-PT" sz="1200">
                          <a:effectLst/>
                        </a:rPr>
                        <a:t>extends</a:t>
                      </a:r>
                    </a:p>
                  </a:txBody>
                  <a:tcPr marL="49173" marR="49173" marT="49173" marB="49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sz="1200" dirty="0">
                          <a:effectLst/>
                        </a:rPr>
                        <a:t>final</a:t>
                      </a:r>
                    </a:p>
                  </a:txBody>
                  <a:tcPr marL="49173" marR="49173" marT="49173" marB="49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sz="1200">
                          <a:effectLst/>
                        </a:rPr>
                        <a:t>finally</a:t>
                      </a:r>
                    </a:p>
                  </a:txBody>
                  <a:tcPr marL="49173" marR="49173" marT="49173" marB="49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sz="1200">
                          <a:effectLst/>
                        </a:rPr>
                        <a:t>float</a:t>
                      </a:r>
                    </a:p>
                  </a:txBody>
                  <a:tcPr marL="49173" marR="49173" marT="49173" marB="49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207">
                <a:tc>
                  <a:txBody>
                    <a:bodyPr/>
                    <a:lstStyle/>
                    <a:p>
                      <a:pPr fontAlgn="t"/>
                      <a:r>
                        <a:rPr lang="pt-PT" sz="1200">
                          <a:effectLst/>
                        </a:rPr>
                        <a:t>for</a:t>
                      </a:r>
                    </a:p>
                  </a:txBody>
                  <a:tcPr marL="49173" marR="49173" marT="49173" marB="49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sz="1200">
                          <a:effectLst/>
                        </a:rPr>
                        <a:t>goto</a:t>
                      </a:r>
                    </a:p>
                  </a:txBody>
                  <a:tcPr marL="49173" marR="49173" marT="49173" marB="49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sz="1200">
                          <a:effectLst/>
                        </a:rPr>
                        <a:t>if</a:t>
                      </a:r>
                    </a:p>
                  </a:txBody>
                  <a:tcPr marL="49173" marR="49173" marT="49173" marB="49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sz="1200">
                          <a:effectLst/>
                        </a:rPr>
                        <a:t>implements</a:t>
                      </a:r>
                    </a:p>
                  </a:txBody>
                  <a:tcPr marL="49173" marR="49173" marT="49173" marB="49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207">
                <a:tc>
                  <a:txBody>
                    <a:bodyPr/>
                    <a:lstStyle/>
                    <a:p>
                      <a:pPr fontAlgn="t"/>
                      <a:r>
                        <a:rPr lang="pt-PT" sz="1200">
                          <a:effectLst/>
                        </a:rPr>
                        <a:t>import</a:t>
                      </a:r>
                    </a:p>
                  </a:txBody>
                  <a:tcPr marL="49173" marR="49173" marT="49173" marB="49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sz="1200">
                          <a:effectLst/>
                        </a:rPr>
                        <a:t>instanceof</a:t>
                      </a:r>
                    </a:p>
                  </a:txBody>
                  <a:tcPr marL="49173" marR="49173" marT="49173" marB="49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sz="1200">
                          <a:effectLst/>
                        </a:rPr>
                        <a:t>int</a:t>
                      </a:r>
                    </a:p>
                  </a:txBody>
                  <a:tcPr marL="49173" marR="49173" marT="49173" marB="49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sz="1200">
                          <a:effectLst/>
                        </a:rPr>
                        <a:t>interface</a:t>
                      </a:r>
                    </a:p>
                  </a:txBody>
                  <a:tcPr marL="49173" marR="49173" marT="49173" marB="49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207">
                <a:tc>
                  <a:txBody>
                    <a:bodyPr/>
                    <a:lstStyle/>
                    <a:p>
                      <a:pPr fontAlgn="t"/>
                      <a:r>
                        <a:rPr lang="pt-PT" sz="1200">
                          <a:effectLst/>
                        </a:rPr>
                        <a:t>long</a:t>
                      </a:r>
                    </a:p>
                  </a:txBody>
                  <a:tcPr marL="49173" marR="49173" marT="49173" marB="49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sz="1200">
                          <a:effectLst/>
                        </a:rPr>
                        <a:t>native</a:t>
                      </a:r>
                    </a:p>
                  </a:txBody>
                  <a:tcPr marL="49173" marR="49173" marT="49173" marB="49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sz="1200">
                          <a:effectLst/>
                        </a:rPr>
                        <a:t>new</a:t>
                      </a:r>
                    </a:p>
                  </a:txBody>
                  <a:tcPr marL="49173" marR="49173" marT="49173" marB="49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sz="1200">
                          <a:effectLst/>
                        </a:rPr>
                        <a:t>package</a:t>
                      </a:r>
                    </a:p>
                  </a:txBody>
                  <a:tcPr marL="49173" marR="49173" marT="49173" marB="49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207">
                <a:tc>
                  <a:txBody>
                    <a:bodyPr/>
                    <a:lstStyle/>
                    <a:p>
                      <a:pPr fontAlgn="t"/>
                      <a:r>
                        <a:rPr lang="pt-PT" sz="1200">
                          <a:effectLst/>
                        </a:rPr>
                        <a:t>private</a:t>
                      </a:r>
                    </a:p>
                  </a:txBody>
                  <a:tcPr marL="49173" marR="49173" marT="49173" marB="49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sz="1200">
                          <a:effectLst/>
                        </a:rPr>
                        <a:t>protected</a:t>
                      </a:r>
                    </a:p>
                  </a:txBody>
                  <a:tcPr marL="49173" marR="49173" marT="49173" marB="49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sz="1200">
                          <a:effectLst/>
                        </a:rPr>
                        <a:t>public</a:t>
                      </a:r>
                    </a:p>
                  </a:txBody>
                  <a:tcPr marL="49173" marR="49173" marT="49173" marB="49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sz="1200">
                          <a:effectLst/>
                        </a:rPr>
                        <a:t>return</a:t>
                      </a:r>
                    </a:p>
                  </a:txBody>
                  <a:tcPr marL="49173" marR="49173" marT="49173" marB="49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207">
                <a:tc>
                  <a:txBody>
                    <a:bodyPr/>
                    <a:lstStyle/>
                    <a:p>
                      <a:pPr fontAlgn="t"/>
                      <a:r>
                        <a:rPr lang="pt-PT" sz="1200">
                          <a:effectLst/>
                        </a:rPr>
                        <a:t>short</a:t>
                      </a:r>
                    </a:p>
                  </a:txBody>
                  <a:tcPr marL="49173" marR="49173" marT="49173" marB="49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sz="1200">
                          <a:effectLst/>
                        </a:rPr>
                        <a:t>static</a:t>
                      </a:r>
                    </a:p>
                  </a:txBody>
                  <a:tcPr marL="49173" marR="49173" marT="49173" marB="49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sz="1200">
                          <a:effectLst/>
                        </a:rPr>
                        <a:t>strictfp</a:t>
                      </a:r>
                    </a:p>
                  </a:txBody>
                  <a:tcPr marL="49173" marR="49173" marT="49173" marB="49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sz="1200">
                          <a:effectLst/>
                        </a:rPr>
                        <a:t>super</a:t>
                      </a:r>
                    </a:p>
                  </a:txBody>
                  <a:tcPr marL="49173" marR="49173" marT="49173" marB="49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207">
                <a:tc>
                  <a:txBody>
                    <a:bodyPr/>
                    <a:lstStyle/>
                    <a:p>
                      <a:pPr fontAlgn="t"/>
                      <a:r>
                        <a:rPr lang="pt-PT" sz="1200">
                          <a:effectLst/>
                        </a:rPr>
                        <a:t>switch</a:t>
                      </a:r>
                    </a:p>
                  </a:txBody>
                  <a:tcPr marL="49173" marR="49173" marT="49173" marB="49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sz="1200">
                          <a:effectLst/>
                        </a:rPr>
                        <a:t>synchronized</a:t>
                      </a:r>
                    </a:p>
                  </a:txBody>
                  <a:tcPr marL="49173" marR="49173" marT="49173" marB="49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sz="1200">
                          <a:effectLst/>
                        </a:rPr>
                        <a:t>this</a:t>
                      </a:r>
                    </a:p>
                  </a:txBody>
                  <a:tcPr marL="49173" marR="49173" marT="49173" marB="49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sz="1200">
                          <a:effectLst/>
                        </a:rPr>
                        <a:t>throw</a:t>
                      </a:r>
                    </a:p>
                  </a:txBody>
                  <a:tcPr marL="49173" marR="49173" marT="49173" marB="49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6207">
                <a:tc>
                  <a:txBody>
                    <a:bodyPr/>
                    <a:lstStyle/>
                    <a:p>
                      <a:pPr fontAlgn="t"/>
                      <a:r>
                        <a:rPr lang="pt-PT" sz="1200">
                          <a:effectLst/>
                        </a:rPr>
                        <a:t>throws</a:t>
                      </a:r>
                    </a:p>
                  </a:txBody>
                  <a:tcPr marL="49173" marR="49173" marT="49173" marB="49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sz="1200">
                          <a:effectLst/>
                        </a:rPr>
                        <a:t>transient</a:t>
                      </a:r>
                    </a:p>
                  </a:txBody>
                  <a:tcPr marL="49173" marR="49173" marT="49173" marB="49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sz="1200">
                          <a:effectLst/>
                        </a:rPr>
                        <a:t>try</a:t>
                      </a:r>
                    </a:p>
                  </a:txBody>
                  <a:tcPr marL="49173" marR="49173" marT="49173" marB="49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sz="1200" dirty="0">
                          <a:effectLst/>
                        </a:rPr>
                        <a:t>void</a:t>
                      </a:r>
                    </a:p>
                  </a:txBody>
                  <a:tcPr marL="49173" marR="49173" marT="49173" marB="49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6207">
                <a:tc>
                  <a:txBody>
                    <a:bodyPr/>
                    <a:lstStyle/>
                    <a:p>
                      <a:pPr fontAlgn="t"/>
                      <a:r>
                        <a:rPr lang="pt-PT" sz="1200">
                          <a:effectLst/>
                        </a:rPr>
                        <a:t>volatile</a:t>
                      </a:r>
                    </a:p>
                  </a:txBody>
                  <a:tcPr marL="49173" marR="49173" marT="49173" marB="49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sz="1200">
                          <a:effectLst/>
                        </a:rPr>
                        <a:t>while</a:t>
                      </a:r>
                    </a:p>
                  </a:txBody>
                  <a:tcPr marL="49173" marR="49173" marT="49173" marB="49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200"/>
                    </a:p>
                  </a:txBody>
                  <a:tcPr marL="59008" marR="59008" marT="29504" marB="295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200" dirty="0"/>
                    </a:p>
                  </a:txBody>
                  <a:tcPr marL="59008" marR="59008" marT="29504" marB="295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" name="Marcador de Posição de Conteúdo 6">
            <a:extLst>
              <a:ext uri="{FF2B5EF4-FFF2-40B4-BE49-F238E27FC236}">
                <a16:creationId xmlns:a16="http://schemas.microsoft.com/office/drawing/2014/main" id="{47DA8CF4-4DDC-404D-84AA-5F4E8D6AA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75011"/>
            <a:ext cx="9601200" cy="4056529"/>
          </a:xfrm>
        </p:spPr>
        <p:txBody>
          <a:bodyPr>
            <a:normAutofit/>
          </a:bodyPr>
          <a:lstStyle/>
          <a:p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Palavras reservadas para uso específico previamente determinados (i.e., não podem ser utilizadas a nível de código com um outro propósito):</a:t>
            </a:r>
            <a:endParaRPr lang="pt-BR" i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56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D264-9939-D946-803E-B4A41D5E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96787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accent5">
                    <a:lumMod val="75000"/>
                  </a:schemeClr>
                </a:solidFill>
              </a:rPr>
              <a:t>Bases da Sintaxe</a:t>
            </a:r>
            <a:br>
              <a:rPr lang="pt-BR" sz="3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pt-BR" sz="3200" b="1" dirty="0">
                <a:solidFill>
                  <a:schemeClr val="accent4">
                    <a:lumMod val="75000"/>
                  </a:schemeClr>
                </a:solidFill>
              </a:rPr>
              <a:t>Término de Sentenças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68B9B1-24A5-AC49-A721-275B6514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CC0F-E68A-E644-B81A-9D25CFE3BABD}" type="datetime1">
              <a:rPr lang="pt-BR" smtClean="0"/>
              <a:t>16/03/2020</a:t>
            </a:fld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AF821C5-F55F-7A4B-A80B-89DAEBC2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26</a:t>
            </a:fld>
            <a:endParaRPr lang="pt-BR"/>
          </a:p>
        </p:txBody>
      </p:sp>
      <p:sp>
        <p:nvSpPr>
          <p:cNvPr id="10" name="Marcador de Posição de Conteúdo 6">
            <a:extLst>
              <a:ext uri="{FF2B5EF4-FFF2-40B4-BE49-F238E27FC236}">
                <a16:creationId xmlns:a16="http://schemas.microsoft.com/office/drawing/2014/main" id="{47DA8CF4-4DDC-404D-84AA-5F4E8D6AA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75011"/>
            <a:ext cx="9601200" cy="4056529"/>
          </a:xfrm>
        </p:spPr>
        <p:txBody>
          <a:bodyPr>
            <a:normAutofit/>
          </a:bodyPr>
          <a:lstStyle/>
          <a:p>
            <a:r>
              <a:rPr lang="pt-PT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 Java, as sentenças (invocação de métodos, operações de atribuições ou retorno de resultados) devem terminar com “;” (ponto e vírgula);</a:t>
            </a:r>
          </a:p>
          <a:p>
            <a:endParaRPr lang="pt-BR" sz="2400" i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825069F-5544-B545-82C0-561B4671D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838" y="3516905"/>
            <a:ext cx="10448303" cy="191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75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D264-9939-D946-803E-B4A41D5E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96787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accent5">
                    <a:lumMod val="75000"/>
                  </a:schemeClr>
                </a:solidFill>
              </a:rPr>
              <a:t>Bases da Sintaxe</a:t>
            </a:r>
            <a:br>
              <a:rPr lang="pt-BR" sz="3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pt-BR" sz="3100" b="1" dirty="0">
                <a:solidFill>
                  <a:schemeClr val="accent4">
                    <a:lumMod val="75000"/>
                  </a:schemeClr>
                </a:solidFill>
              </a:rPr>
              <a:t>Comentários</a:t>
            </a:r>
            <a:endParaRPr lang="pt-BR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68B9B1-24A5-AC49-A721-275B6514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CC0F-E68A-E644-B81A-9D25CFE3BABD}" type="datetime1">
              <a:rPr lang="pt-BR" smtClean="0"/>
              <a:t>16/03/2020</a:t>
            </a:fld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AF821C5-F55F-7A4B-A80B-89DAEBC2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27</a:t>
            </a:fld>
            <a:endParaRPr lang="pt-BR"/>
          </a:p>
        </p:txBody>
      </p:sp>
      <p:sp>
        <p:nvSpPr>
          <p:cNvPr id="10" name="Marcador de Posição de Conteúdo 6">
            <a:extLst>
              <a:ext uri="{FF2B5EF4-FFF2-40B4-BE49-F238E27FC236}">
                <a16:creationId xmlns:a16="http://schemas.microsoft.com/office/drawing/2014/main" id="{47DA8CF4-4DDC-404D-84AA-5F4E8D6AA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75011"/>
            <a:ext cx="9601200" cy="4056529"/>
          </a:xfrm>
        </p:spPr>
        <p:txBody>
          <a:bodyPr>
            <a:normAutofit/>
          </a:bodyPr>
          <a:lstStyle/>
          <a:p>
            <a:pPr algn="just"/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Textos colocados de forma adjacente à porções de código, com o intuito de explicar o trecho de código, como utilizar (i.e., esclarecimento da parametrização) e resultados esperados;</a:t>
            </a:r>
          </a:p>
          <a:p>
            <a:pPr algn="just"/>
            <a:endParaRPr lang="pt-PT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Notas de esclarecimentos;</a:t>
            </a:r>
          </a:p>
          <a:p>
            <a:pPr algn="just"/>
            <a:endParaRPr lang="pt-PT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regras dos identificadores não são aplicáveis;</a:t>
            </a:r>
          </a:p>
          <a:p>
            <a:endParaRPr lang="pt-PT" sz="2400" i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BR" i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605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D264-9939-D946-803E-B4A41D5E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96787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accent5">
                    <a:lumMod val="75000"/>
                  </a:schemeClr>
                </a:solidFill>
              </a:rPr>
              <a:t>Bases da Sintaxe</a:t>
            </a:r>
            <a:br>
              <a:rPr lang="pt-BR" sz="3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pt-BR" sz="3100" b="1" dirty="0">
                <a:solidFill>
                  <a:schemeClr val="accent4">
                    <a:lumMod val="75000"/>
                  </a:schemeClr>
                </a:solidFill>
              </a:rPr>
              <a:t>Comentários</a:t>
            </a:r>
            <a:endParaRPr lang="pt-BR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68B9B1-24A5-AC49-A721-275B6514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CC0F-E68A-E644-B81A-9D25CFE3BABD}" type="datetime1">
              <a:rPr lang="pt-BR" smtClean="0"/>
              <a:t>16/03/2020</a:t>
            </a:fld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AF821C5-F55F-7A4B-A80B-89DAEBC2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28</a:t>
            </a:fld>
            <a:endParaRPr lang="pt-BR"/>
          </a:p>
        </p:txBody>
      </p:sp>
      <p:sp>
        <p:nvSpPr>
          <p:cNvPr id="10" name="Marcador de Posição de Conteúdo 6">
            <a:extLst>
              <a:ext uri="{FF2B5EF4-FFF2-40B4-BE49-F238E27FC236}">
                <a16:creationId xmlns:a16="http://schemas.microsoft.com/office/drawing/2014/main" id="{47DA8CF4-4DDC-404D-84AA-5F4E8D6AA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75011"/>
            <a:ext cx="9601200" cy="4056529"/>
          </a:xfrm>
        </p:spPr>
        <p:txBody>
          <a:bodyPr>
            <a:normAutofit/>
          </a:bodyPr>
          <a:lstStyle/>
          <a:p>
            <a:pPr algn="just"/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Uma única linha (</a:t>
            </a:r>
            <a:r>
              <a:rPr lang="pt-PT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single line </a:t>
            </a:r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 </a:t>
            </a:r>
            <a:r>
              <a:rPr lang="pt-PT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inline</a:t>
            </a:r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):</a:t>
            </a:r>
          </a:p>
          <a:p>
            <a:pPr lvl="1" algn="just">
              <a:buFont typeface="Wingdings" pitchFamily="2" charset="2"/>
              <a:buChar char="Ø"/>
            </a:pPr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comentários</a:t>
            </a:r>
          </a:p>
          <a:p>
            <a:pPr lvl="1" algn="just">
              <a:buFont typeface="Wingdings" pitchFamily="2" charset="2"/>
              <a:buChar char="Ø"/>
            </a:pPr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/* comentários */</a:t>
            </a:r>
          </a:p>
          <a:p>
            <a:pPr lvl="1" algn="just">
              <a:buFont typeface="Wingdings" pitchFamily="2" charset="2"/>
              <a:buChar char="Ø"/>
            </a:pPr>
            <a:endParaRPr lang="pt-PT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PT" sz="2400" i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Múltiplas linhas</a:t>
            </a:r>
          </a:p>
          <a:p>
            <a:pPr lvl="1"/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/* </a:t>
            </a:r>
          </a:p>
          <a:p>
            <a:pPr marL="530352" lvl="1" indent="0">
              <a:buNone/>
            </a:pPr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* Mais de uma linha com</a:t>
            </a:r>
          </a:p>
          <a:p>
            <a:pPr marL="530352" lvl="1" indent="0">
              <a:buNone/>
            </a:pPr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*comentários </a:t>
            </a:r>
          </a:p>
          <a:p>
            <a:pPr marL="530352" lvl="1" indent="0">
              <a:buNone/>
            </a:pPr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*/</a:t>
            </a:r>
            <a:endParaRPr lang="pt-PT" sz="2400" i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BR" i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7101F24-FB52-1646-9ABB-00727A227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552" y="2390444"/>
            <a:ext cx="5109629" cy="2199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4528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D264-9939-D946-803E-B4A41D5E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96787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accent5">
                    <a:lumMod val="75000"/>
                  </a:schemeClr>
                </a:solidFill>
              </a:rPr>
              <a:t>Bases da Sintaxe</a:t>
            </a:r>
            <a:br>
              <a:rPr lang="pt-BR" sz="3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pt-BR" sz="3100" b="1" dirty="0">
                <a:solidFill>
                  <a:schemeClr val="accent4">
                    <a:lumMod val="75000"/>
                  </a:schemeClr>
                </a:solidFill>
              </a:rPr>
              <a:t>Comentários</a:t>
            </a:r>
            <a:endParaRPr lang="pt-BR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68B9B1-24A5-AC49-A721-275B6514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CC0F-E68A-E644-B81A-9D25CFE3BABD}" type="datetime1">
              <a:rPr lang="pt-BR" smtClean="0"/>
              <a:t>16/03/2020</a:t>
            </a:fld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AF821C5-F55F-7A4B-A80B-89DAEBC2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29</a:t>
            </a:fld>
            <a:endParaRPr lang="pt-BR"/>
          </a:p>
        </p:txBody>
      </p:sp>
      <p:sp>
        <p:nvSpPr>
          <p:cNvPr id="10" name="Marcador de Posição de Conteúdo 6">
            <a:extLst>
              <a:ext uri="{FF2B5EF4-FFF2-40B4-BE49-F238E27FC236}">
                <a16:creationId xmlns:a16="http://schemas.microsoft.com/office/drawing/2014/main" id="{47DA8CF4-4DDC-404D-84AA-5F4E8D6AA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75011"/>
            <a:ext cx="9601200" cy="4056529"/>
          </a:xfrm>
        </p:spPr>
        <p:txBody>
          <a:bodyPr>
            <a:normAutofit/>
          </a:bodyPr>
          <a:lstStyle/>
          <a:p>
            <a:pPr algn="just"/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Exemplo:</a:t>
            </a:r>
          </a:p>
          <a:p>
            <a:pPr algn="just"/>
            <a:endParaRPr lang="pt-PT" sz="2400" i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BR" i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732194A-5A6B-EB49-94E8-7124FBF975FE}"/>
              </a:ext>
            </a:extLst>
          </p:cNvPr>
          <p:cNvSpPr/>
          <p:nvPr/>
        </p:nvSpPr>
        <p:spPr>
          <a:xfrm>
            <a:off x="3045042" y="2771342"/>
            <a:ext cx="6096000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/*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*Meu Primeiro Programa em Java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*/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public class FP2001 {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//métodos main, o ponto de entrada do software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	public static void main(String args[]){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System.out.println(“Olá mundo!”);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	}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051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D264-9939-D946-803E-B4A41D5E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633714"/>
          </a:xfrm>
        </p:spPr>
        <p:txBody>
          <a:bodyPr>
            <a:normAutofit/>
          </a:bodyPr>
          <a:lstStyle/>
          <a:p>
            <a:r>
              <a:rPr lang="pt-BR" sz="3200" b="1" dirty="0">
                <a:solidFill>
                  <a:schemeClr val="accent5">
                    <a:lumMod val="75000"/>
                  </a:schemeClr>
                </a:solidFill>
              </a:rPr>
              <a:t>Paradigma de Orientação à Objetos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87F48FA-0381-F542-B6C5-8C37FFC3C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5179"/>
            <a:ext cx="9601200" cy="4687747"/>
          </a:xfrm>
        </p:spPr>
        <p:txBody>
          <a:bodyPr>
            <a:normAutofit/>
          </a:bodyPr>
          <a:lstStyle/>
          <a:p>
            <a:endParaRPr lang="pt-BR" sz="2400" b="1" dirty="0"/>
          </a:p>
          <a:p>
            <a:pPr>
              <a:buFont typeface="Wingdings" pitchFamily="2" charset="2"/>
              <a:buChar char="Ø"/>
            </a:pPr>
            <a:endParaRPr lang="pt-BR" sz="2400" b="1" i="0" dirty="0">
              <a:solidFill>
                <a:schemeClr val="bg1">
                  <a:lumMod val="5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68B9B1-24A5-AC49-A721-275B6514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CC0F-E68A-E644-B81A-9D25CFE3BABD}" type="datetime1">
              <a:rPr lang="pt-BR" smtClean="0"/>
              <a:t>16/03/2020</a:t>
            </a:fld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AF821C5-F55F-7A4B-A80B-89DAEBC2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3</a:t>
            </a:fld>
            <a:endParaRPr lang="pt-BR"/>
          </a:p>
        </p:txBody>
      </p:sp>
      <p:pic>
        <p:nvPicPr>
          <p:cNvPr id="6" name="Picture 2" descr="http://blog.zenmodeler.com/images/medium/IdentityStateBehavior.png">
            <a:extLst>
              <a:ext uri="{FF2B5EF4-FFF2-40B4-BE49-F238E27FC236}">
                <a16:creationId xmlns:a16="http://schemas.microsoft.com/office/drawing/2014/main" id="{6491A236-2DE6-B346-89AB-79E39245E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044" y="1844535"/>
            <a:ext cx="172716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0341A74C-270A-214A-8AF4-B23C240628BE}"/>
              </a:ext>
            </a:extLst>
          </p:cNvPr>
          <p:cNvSpPr/>
          <p:nvPr/>
        </p:nvSpPr>
        <p:spPr>
          <a:xfrm>
            <a:off x="2474540" y="4004775"/>
            <a:ext cx="7258172" cy="1115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1400" i="1" dirty="0">
                <a:solidFill>
                  <a:schemeClr val="bg1">
                    <a:lumMod val="50000"/>
                  </a:schemeClr>
                </a:solidFill>
              </a:rPr>
              <a:t>A </a:t>
            </a:r>
            <a:r>
              <a:rPr lang="pt-PT" sz="1400" b="1" i="1" dirty="0">
                <a:solidFill>
                  <a:schemeClr val="bg1">
                    <a:lumMod val="50000"/>
                  </a:schemeClr>
                </a:solidFill>
              </a:rPr>
              <a:t>orientação a objetos</a:t>
            </a:r>
            <a:r>
              <a:rPr lang="pt-PT" sz="1400" i="1" dirty="0">
                <a:solidFill>
                  <a:schemeClr val="bg1">
                    <a:lumMod val="50000"/>
                  </a:schemeClr>
                </a:solidFill>
              </a:rPr>
              <a:t> é um modelo de análise, projeto e programação de sistemas de software baseado na composição e interação entre diversas unidades de software chamadas de objetos.</a:t>
            </a:r>
          </a:p>
          <a:p>
            <a:endParaRPr lang="pt-PT" sz="14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PT" sz="1050" i="1" dirty="0">
                <a:solidFill>
                  <a:schemeClr val="bg1">
                    <a:lumMod val="50000"/>
                  </a:schemeClr>
                </a:solidFill>
              </a:rPr>
              <a:t>Wikipédia</a:t>
            </a:r>
          </a:p>
        </p:txBody>
      </p:sp>
    </p:spTree>
    <p:extLst>
      <p:ext uri="{BB962C8B-B14F-4D97-AF65-F5344CB8AC3E}">
        <p14:creationId xmlns:p14="http://schemas.microsoft.com/office/powerpoint/2010/main" val="2990174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527BB-1905-E44D-8BA9-108F4B1CA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1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FIM ??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2C9BCD0-CCAD-C848-860F-23A09FC0F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50D5-1FB5-7745-9677-A05DF9779D55}" type="datetime1">
              <a:rPr lang="pt-BR" smtClean="0"/>
              <a:t>16/03/2020</a:t>
            </a:fld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F49A032-04FD-CA47-8C89-F5E7F9509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91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D264-9939-D946-803E-B4A41D5E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633714"/>
          </a:xfrm>
        </p:spPr>
        <p:txBody>
          <a:bodyPr>
            <a:normAutofit/>
          </a:bodyPr>
          <a:lstStyle/>
          <a:p>
            <a:r>
              <a:rPr lang="pt-BR" sz="3200" b="1" dirty="0">
                <a:solidFill>
                  <a:schemeClr val="accent5">
                    <a:lumMod val="75000"/>
                  </a:schemeClr>
                </a:solidFill>
              </a:rPr>
              <a:t>Paradigma de Orientação à Objetos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87F48FA-0381-F542-B6C5-8C37FFC3C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5179"/>
            <a:ext cx="9601200" cy="4687747"/>
          </a:xfrm>
        </p:spPr>
        <p:txBody>
          <a:bodyPr>
            <a:normAutofit/>
          </a:bodyPr>
          <a:lstStyle/>
          <a:p>
            <a:endParaRPr lang="pt-BR" sz="2400" b="1" dirty="0"/>
          </a:p>
          <a:p>
            <a:pPr>
              <a:buFont typeface="Wingdings" pitchFamily="2" charset="2"/>
              <a:buChar char="Ø"/>
            </a:pPr>
            <a:endParaRPr lang="pt-BR" sz="2400" b="1" i="0" dirty="0">
              <a:solidFill>
                <a:schemeClr val="bg1">
                  <a:lumMod val="5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68B9B1-24A5-AC49-A721-275B6514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CC0F-E68A-E644-B81A-9D25CFE3BABD}" type="datetime1">
              <a:rPr lang="pt-BR" smtClean="0"/>
              <a:t>16/03/2020</a:t>
            </a:fld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AF821C5-F55F-7A4B-A80B-89DAEBC2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4</a:t>
            </a:fld>
            <a:endParaRPr lang="pt-BR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0B2FD194-23A5-2848-86BA-34E4AEAD6352}"/>
              </a:ext>
            </a:extLst>
          </p:cNvPr>
          <p:cNvSpPr txBox="1">
            <a:spLocks/>
          </p:cNvSpPr>
          <p:nvPr/>
        </p:nvSpPr>
        <p:spPr>
          <a:xfrm>
            <a:off x="1237129" y="1319515"/>
            <a:ext cx="10363200" cy="47982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Primeira linguagem de programação orientada por objetos foi desenvolvida em meados de 1960 por pesquisadores do Centro Computacional Norueguês (NCC);</a:t>
            </a:r>
          </a:p>
          <a:p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 década de 70 Alan </a:t>
            </a:r>
            <a:r>
              <a:rPr lang="pt-BR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Kay</a:t>
            </a:r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 o seu grupo de pesquisadores ( empresa  XEROX) criaram um PC, </a:t>
            </a:r>
            <a:r>
              <a:rPr lang="pt-BR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Dynabook</a:t>
            </a:r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cuja linguagem de programação era o </a:t>
            </a:r>
            <a:r>
              <a:rPr lang="pt-BR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Smaltalk</a:t>
            </a:r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puramente orientada por objetos;</a:t>
            </a:r>
          </a:p>
          <a:p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 1980 é publicado um </a:t>
            </a:r>
            <a:r>
              <a:rPr lang="pt-BR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paper</a:t>
            </a:r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intitulado “</a:t>
            </a:r>
            <a:r>
              <a:rPr lang="pt-BR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Object</a:t>
            </a:r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Oriented</a:t>
            </a:r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Design” por </a:t>
            </a:r>
            <a:r>
              <a:rPr lang="pt-BR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Grady</a:t>
            </a:r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Booch</a:t>
            </a:r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onde é apresentada essencialmente o design para a linguagem de programação;</a:t>
            </a:r>
          </a:p>
          <a:p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 meados da década de 90 a programação utilizando o POO já era dominante, quando linguagens de programação suportando este paradigma ficaram amplamente disponíveis (FoxPro 3.0, C++, </a:t>
            </a:r>
            <a:r>
              <a:rPr lang="pt-BR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Deslphi</a:t>
            </a:r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</a:p>
          <a:p>
            <a:pPr>
              <a:buFont typeface="Wingdings" pitchFamily="2" charset="2"/>
              <a:buChar char="Ø"/>
            </a:pP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30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D264-9939-D946-803E-B4A41D5E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633714"/>
          </a:xfrm>
        </p:spPr>
        <p:txBody>
          <a:bodyPr>
            <a:normAutofit/>
          </a:bodyPr>
          <a:lstStyle/>
          <a:p>
            <a:r>
              <a:rPr lang="pt-BR" sz="3200" b="1" dirty="0">
                <a:solidFill>
                  <a:schemeClr val="accent5">
                    <a:lumMod val="75000"/>
                  </a:schemeClr>
                </a:solidFill>
              </a:rPr>
              <a:t>Paradigma de Orientação à Objetos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87F48FA-0381-F542-B6C5-8C37FFC3C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5179"/>
            <a:ext cx="9601200" cy="4687747"/>
          </a:xfrm>
        </p:spPr>
        <p:txBody>
          <a:bodyPr>
            <a:normAutofit/>
          </a:bodyPr>
          <a:lstStyle/>
          <a:p>
            <a:endParaRPr lang="pt-BR" sz="2400" b="1" dirty="0"/>
          </a:p>
          <a:p>
            <a:pPr>
              <a:buFont typeface="Wingdings" pitchFamily="2" charset="2"/>
              <a:buChar char="Ø"/>
            </a:pPr>
            <a:endParaRPr lang="pt-BR" sz="2400" b="1" i="0" dirty="0">
              <a:solidFill>
                <a:schemeClr val="bg1">
                  <a:lumMod val="5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68B9B1-24A5-AC49-A721-275B6514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CC0F-E68A-E644-B81A-9D25CFE3BABD}" type="datetime1">
              <a:rPr lang="pt-BR" smtClean="0"/>
              <a:t>16/03/2020</a:t>
            </a:fld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AF821C5-F55F-7A4B-A80B-89DAEBC2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5</a:t>
            </a:fld>
            <a:endParaRPr lang="pt-BR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0B2FD194-23A5-2848-86BA-34E4AEAD6352}"/>
              </a:ext>
            </a:extLst>
          </p:cNvPr>
          <p:cNvSpPr txBox="1">
            <a:spLocks/>
          </p:cNvSpPr>
          <p:nvPr/>
        </p:nvSpPr>
        <p:spPr>
          <a:xfrm>
            <a:off x="1524000" y="1682069"/>
            <a:ext cx="9601200" cy="4687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Modelo formado essencialmente por 4 aspectos:</a:t>
            </a:r>
          </a:p>
          <a:p>
            <a:pPr lvl="1">
              <a:buFont typeface="Wingdings" pitchFamily="2" charset="2"/>
              <a:buChar char="Ø"/>
            </a:pPr>
            <a:r>
              <a:rPr lang="pt-BR" sz="2400" b="1" i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Classes</a:t>
            </a:r>
          </a:p>
          <a:p>
            <a:pPr lvl="2">
              <a:buFont typeface="Wingdings" pitchFamily="2" charset="2"/>
              <a:buChar char="Ø"/>
            </a:pPr>
            <a:r>
              <a:rPr lang="pt-BR" sz="2000" b="1" i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Definição de características (i.e., atributos e comportamentos) de um conjunto de objetos;</a:t>
            </a:r>
          </a:p>
          <a:p>
            <a:pPr lvl="1">
              <a:buFont typeface="Wingdings" pitchFamily="2" charset="2"/>
              <a:buChar char="Ø"/>
            </a:pPr>
            <a:r>
              <a:rPr lang="pt-BR" sz="2400" b="1" i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Objectos</a:t>
            </a:r>
          </a:p>
          <a:p>
            <a:pPr lvl="2">
              <a:buFont typeface="Wingdings" pitchFamily="2" charset="2"/>
              <a:buChar char="Ø"/>
            </a:pPr>
            <a:r>
              <a:rPr lang="pt-BR" sz="2000" b="1" i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Formado por estado (i.e., valores de atributos) e operações encapsuladas, previamente especificadas na respectiva classe</a:t>
            </a:r>
            <a:r>
              <a:rPr lang="pt-BR" sz="2200" b="1" i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lvl="1">
              <a:buFont typeface="Wingdings" pitchFamily="2" charset="2"/>
              <a:buChar char="Ø"/>
            </a:pPr>
            <a:r>
              <a:rPr lang="pt-BR" sz="2400" b="1" i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Mensagens</a:t>
            </a:r>
          </a:p>
          <a:p>
            <a:pPr lvl="2">
              <a:buFont typeface="Wingdings" pitchFamily="2" charset="2"/>
              <a:buChar char="Ø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Forma de iterações entre objetos distintos (mediante invocação);</a:t>
            </a:r>
            <a:endParaRPr lang="pt-BR" sz="2000" b="1" i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pt-BR" sz="2400" b="1" i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Métodos</a:t>
            </a:r>
          </a:p>
          <a:p>
            <a:pPr lvl="2">
              <a:buFont typeface="Wingdings" pitchFamily="2" charset="2"/>
              <a:buChar char="Ø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Descrição detalhada de operações a serem realizadas sobre os estados dos objetos.</a:t>
            </a:r>
            <a:endParaRPr lang="pt-BR" sz="2000" b="1" i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519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D264-9939-D946-803E-B4A41D5E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633714"/>
          </a:xfrm>
        </p:spPr>
        <p:txBody>
          <a:bodyPr>
            <a:normAutofit/>
          </a:bodyPr>
          <a:lstStyle/>
          <a:p>
            <a:r>
              <a:rPr lang="pt-BR" sz="3200" b="1" dirty="0">
                <a:solidFill>
                  <a:schemeClr val="accent5">
                    <a:lumMod val="75000"/>
                  </a:schemeClr>
                </a:solidFill>
              </a:rPr>
              <a:t>Paradigma de Orientação à Objetos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87F48FA-0381-F542-B6C5-8C37FFC3C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118" y="1655179"/>
            <a:ext cx="9601200" cy="4687747"/>
          </a:xfrm>
        </p:spPr>
        <p:txBody>
          <a:bodyPr>
            <a:normAutofit/>
          </a:bodyPr>
          <a:lstStyle/>
          <a:p>
            <a:endParaRPr lang="pt-BR" sz="2400" b="1" dirty="0"/>
          </a:p>
          <a:p>
            <a:pPr>
              <a:buFont typeface="Wingdings" pitchFamily="2" charset="2"/>
              <a:buChar char="Ø"/>
            </a:pPr>
            <a:endParaRPr lang="pt-BR" sz="2400" b="1" i="0" dirty="0">
              <a:solidFill>
                <a:schemeClr val="bg1">
                  <a:lumMod val="5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68B9B1-24A5-AC49-A721-275B6514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CC0F-E68A-E644-B81A-9D25CFE3BABD}" type="datetime1">
              <a:rPr lang="pt-BR" smtClean="0"/>
              <a:t>16/03/2020</a:t>
            </a:fld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AF821C5-F55F-7A4B-A80B-89DAEBC2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6</a:t>
            </a:fld>
            <a:endParaRPr lang="pt-BR"/>
          </a:p>
        </p:txBody>
      </p:sp>
      <p:sp>
        <p:nvSpPr>
          <p:cNvPr id="7" name="Triângulo 6">
            <a:extLst>
              <a:ext uri="{FF2B5EF4-FFF2-40B4-BE49-F238E27FC236}">
                <a16:creationId xmlns:a16="http://schemas.microsoft.com/office/drawing/2014/main" id="{548564E7-33EE-B543-942A-FCAE49D2133E}"/>
              </a:ext>
            </a:extLst>
          </p:cNvPr>
          <p:cNvSpPr/>
          <p:nvPr/>
        </p:nvSpPr>
        <p:spPr>
          <a:xfrm>
            <a:off x="5405719" y="1891302"/>
            <a:ext cx="847104" cy="58270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6EB630-C0E5-0543-B65A-A79BD91C3734}"/>
              </a:ext>
            </a:extLst>
          </p:cNvPr>
          <p:cNvSpPr/>
          <p:nvPr/>
        </p:nvSpPr>
        <p:spPr>
          <a:xfrm>
            <a:off x="5537918" y="1544719"/>
            <a:ext cx="582706" cy="5827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haveta à Esquerda 9">
            <a:extLst>
              <a:ext uri="{FF2B5EF4-FFF2-40B4-BE49-F238E27FC236}">
                <a16:creationId xmlns:a16="http://schemas.microsoft.com/office/drawing/2014/main" id="{9CE373F5-4AAC-F548-9B66-B3C87920B096}"/>
              </a:ext>
            </a:extLst>
          </p:cNvPr>
          <p:cNvSpPr/>
          <p:nvPr/>
        </p:nvSpPr>
        <p:spPr>
          <a:xfrm>
            <a:off x="6409765" y="1655179"/>
            <a:ext cx="331694" cy="8188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C0AF488-579C-854A-BD24-147C48E9C96B}"/>
              </a:ext>
            </a:extLst>
          </p:cNvPr>
          <p:cNvSpPr txBox="1"/>
          <p:nvPr/>
        </p:nvSpPr>
        <p:spPr>
          <a:xfrm>
            <a:off x="6699092" y="1682183"/>
            <a:ext cx="2486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Nome; Raça; Idade; Gênero; ...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B21B55B-5F61-C040-87B9-FD6E5973D65E}"/>
              </a:ext>
            </a:extLst>
          </p:cNvPr>
          <p:cNvSpPr txBox="1"/>
          <p:nvPr/>
        </p:nvSpPr>
        <p:spPr>
          <a:xfrm>
            <a:off x="6695838" y="2080885"/>
            <a:ext cx="2654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accent6">
                    <a:lumMod val="50000"/>
                  </a:schemeClr>
                </a:solidFill>
              </a:rPr>
              <a:t>Ouvir* ; Ver*; Comer*; Falar*; ...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0958BB4-A7F2-154F-AB2B-FA42AEAE3888}"/>
              </a:ext>
            </a:extLst>
          </p:cNvPr>
          <p:cNvSpPr txBox="1"/>
          <p:nvPr/>
        </p:nvSpPr>
        <p:spPr>
          <a:xfrm>
            <a:off x="3948334" y="1879927"/>
            <a:ext cx="158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Classe Pessoa</a:t>
            </a:r>
          </a:p>
        </p:txBody>
      </p:sp>
      <p:sp>
        <p:nvSpPr>
          <p:cNvPr id="14" name="Triângulo 13">
            <a:extLst>
              <a:ext uri="{FF2B5EF4-FFF2-40B4-BE49-F238E27FC236}">
                <a16:creationId xmlns:a16="http://schemas.microsoft.com/office/drawing/2014/main" id="{8C730402-1603-8E45-9BE3-FABB8C5398B1}"/>
              </a:ext>
            </a:extLst>
          </p:cNvPr>
          <p:cNvSpPr/>
          <p:nvPr/>
        </p:nvSpPr>
        <p:spPr>
          <a:xfrm>
            <a:off x="2371104" y="4438165"/>
            <a:ext cx="847104" cy="582706"/>
          </a:xfrm>
          <a:prstGeom prst="triangl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EA2270-B8AD-F44F-8D2E-60D11C436D93}"/>
              </a:ext>
            </a:extLst>
          </p:cNvPr>
          <p:cNvSpPr/>
          <p:nvPr/>
        </p:nvSpPr>
        <p:spPr>
          <a:xfrm>
            <a:off x="2503303" y="4091582"/>
            <a:ext cx="582706" cy="58270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riângulo 17">
            <a:extLst>
              <a:ext uri="{FF2B5EF4-FFF2-40B4-BE49-F238E27FC236}">
                <a16:creationId xmlns:a16="http://schemas.microsoft.com/office/drawing/2014/main" id="{C2AAA478-527F-BC47-99F2-F3A711C56475}"/>
              </a:ext>
            </a:extLst>
          </p:cNvPr>
          <p:cNvSpPr/>
          <p:nvPr/>
        </p:nvSpPr>
        <p:spPr>
          <a:xfrm>
            <a:off x="8502987" y="4438165"/>
            <a:ext cx="847104" cy="582706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4F4E39A-2C7E-6D48-B9BA-B6FF6D7634D5}"/>
              </a:ext>
            </a:extLst>
          </p:cNvPr>
          <p:cNvSpPr/>
          <p:nvPr/>
        </p:nvSpPr>
        <p:spPr>
          <a:xfrm>
            <a:off x="8635186" y="4091582"/>
            <a:ext cx="582706" cy="5827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3" name="Conexão em Ângulos Retos 22">
            <a:extLst>
              <a:ext uri="{FF2B5EF4-FFF2-40B4-BE49-F238E27FC236}">
                <a16:creationId xmlns:a16="http://schemas.microsoft.com/office/drawing/2014/main" id="{E9D193FE-2639-C448-AD0A-90C49C69B610}"/>
              </a:ext>
            </a:extLst>
          </p:cNvPr>
          <p:cNvCxnSpPr>
            <a:stCxn id="7" idx="3"/>
            <a:endCxn id="15" idx="0"/>
          </p:cNvCxnSpPr>
          <p:nvPr/>
        </p:nvCxnSpPr>
        <p:spPr>
          <a:xfrm rot="5400000">
            <a:off x="3503177" y="1765488"/>
            <a:ext cx="1617574" cy="30346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xão em Ângulos Retos 24">
            <a:extLst>
              <a:ext uri="{FF2B5EF4-FFF2-40B4-BE49-F238E27FC236}">
                <a16:creationId xmlns:a16="http://schemas.microsoft.com/office/drawing/2014/main" id="{773B2315-79FF-344E-AE39-B6C637025EE6}"/>
              </a:ext>
            </a:extLst>
          </p:cNvPr>
          <p:cNvCxnSpPr>
            <a:stCxn id="7" idx="3"/>
            <a:endCxn id="19" idx="0"/>
          </p:cNvCxnSpPr>
          <p:nvPr/>
        </p:nvCxnSpPr>
        <p:spPr>
          <a:xfrm rot="16200000" flipH="1">
            <a:off x="6569118" y="1734161"/>
            <a:ext cx="1617574" cy="30972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haveta à Esquerda 26">
            <a:extLst>
              <a:ext uri="{FF2B5EF4-FFF2-40B4-BE49-F238E27FC236}">
                <a16:creationId xmlns:a16="http://schemas.microsoft.com/office/drawing/2014/main" id="{AE1242EA-5BB0-354A-BBF3-BD5E3D9A9B81}"/>
              </a:ext>
            </a:extLst>
          </p:cNvPr>
          <p:cNvSpPr/>
          <p:nvPr/>
        </p:nvSpPr>
        <p:spPr>
          <a:xfrm rot="16200000">
            <a:off x="2805895" y="4015288"/>
            <a:ext cx="331694" cy="28885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5852044-860F-2446-9C92-1B635D8A7355}"/>
              </a:ext>
            </a:extLst>
          </p:cNvPr>
          <p:cNvSpPr txBox="1"/>
          <p:nvPr/>
        </p:nvSpPr>
        <p:spPr>
          <a:xfrm>
            <a:off x="1527466" y="5073844"/>
            <a:ext cx="288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Nachicumbo; Negra; 2; Feminino; ...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AFA0F9B-341D-E84A-BDE4-80D8D30C0C09}"/>
              </a:ext>
            </a:extLst>
          </p:cNvPr>
          <p:cNvSpPr txBox="1"/>
          <p:nvPr/>
        </p:nvSpPr>
        <p:spPr>
          <a:xfrm>
            <a:off x="2369454" y="5614836"/>
            <a:ext cx="108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Pessoa 1</a:t>
            </a:r>
          </a:p>
        </p:txBody>
      </p:sp>
      <p:sp>
        <p:nvSpPr>
          <p:cNvPr id="33" name="Chaveta à Esquerda 32">
            <a:extLst>
              <a:ext uri="{FF2B5EF4-FFF2-40B4-BE49-F238E27FC236}">
                <a16:creationId xmlns:a16="http://schemas.microsoft.com/office/drawing/2014/main" id="{6340F0A9-16CC-D945-89A4-BB0CE866DB17}"/>
              </a:ext>
            </a:extLst>
          </p:cNvPr>
          <p:cNvSpPr/>
          <p:nvPr/>
        </p:nvSpPr>
        <p:spPr>
          <a:xfrm rot="16200000">
            <a:off x="8781821" y="3986592"/>
            <a:ext cx="331694" cy="28885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CB98C867-FCC1-794B-B4F1-2510AAD9C1FA}"/>
              </a:ext>
            </a:extLst>
          </p:cNvPr>
          <p:cNvSpPr txBox="1"/>
          <p:nvPr/>
        </p:nvSpPr>
        <p:spPr>
          <a:xfrm>
            <a:off x="7503392" y="5045148"/>
            <a:ext cx="2664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Kwame; Branca; 2; Masculino; ...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A7BE3CC-6C46-AB46-87D7-28480A664E8B}"/>
              </a:ext>
            </a:extLst>
          </p:cNvPr>
          <p:cNvSpPr txBox="1"/>
          <p:nvPr/>
        </p:nvSpPr>
        <p:spPr>
          <a:xfrm>
            <a:off x="8345380" y="5586140"/>
            <a:ext cx="108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Pessoa 1</a:t>
            </a:r>
          </a:p>
        </p:txBody>
      </p: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E7D4157F-9B2E-0440-9677-888F60A38DE9}"/>
              </a:ext>
            </a:extLst>
          </p:cNvPr>
          <p:cNvCxnSpPr>
            <a:cxnSpLocks/>
          </p:cNvCxnSpPr>
          <p:nvPr/>
        </p:nvCxnSpPr>
        <p:spPr>
          <a:xfrm>
            <a:off x="4258236" y="4285129"/>
            <a:ext cx="3307976" cy="0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CD8EC7B0-25AA-A74B-9EE5-0FC46FB6D7F1}"/>
              </a:ext>
            </a:extLst>
          </p:cNvPr>
          <p:cNvSpPr txBox="1"/>
          <p:nvPr/>
        </p:nvSpPr>
        <p:spPr>
          <a:xfrm>
            <a:off x="5243007" y="3915797"/>
            <a:ext cx="108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Conversa</a:t>
            </a:r>
          </a:p>
        </p:txBody>
      </p:sp>
    </p:spTree>
    <p:extLst>
      <p:ext uri="{BB962C8B-B14F-4D97-AF65-F5344CB8AC3E}">
        <p14:creationId xmlns:p14="http://schemas.microsoft.com/office/powerpoint/2010/main" val="2062729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D264-9939-D946-803E-B4A41D5E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633714"/>
          </a:xfrm>
        </p:spPr>
        <p:txBody>
          <a:bodyPr>
            <a:normAutofit/>
          </a:bodyPr>
          <a:lstStyle/>
          <a:p>
            <a:r>
              <a:rPr lang="pt-BR" sz="3200" b="1" dirty="0">
                <a:solidFill>
                  <a:schemeClr val="accent5">
                    <a:lumMod val="75000"/>
                  </a:schemeClr>
                </a:solidFill>
              </a:rPr>
              <a:t>Paradigma de Orientação à Objetos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87F48FA-0381-F542-B6C5-8C37FFC3C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5179"/>
            <a:ext cx="9601200" cy="4687747"/>
          </a:xfrm>
        </p:spPr>
        <p:txBody>
          <a:bodyPr>
            <a:normAutofit/>
          </a:bodyPr>
          <a:lstStyle/>
          <a:p>
            <a:endParaRPr lang="pt-BR" sz="2400" b="1" dirty="0"/>
          </a:p>
          <a:p>
            <a:pPr>
              <a:buFont typeface="Wingdings" pitchFamily="2" charset="2"/>
              <a:buChar char="Ø"/>
            </a:pPr>
            <a:endParaRPr lang="pt-BR" sz="2400" b="1" i="0" dirty="0">
              <a:solidFill>
                <a:schemeClr val="bg1">
                  <a:lumMod val="5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68B9B1-24A5-AC49-A721-275B6514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CC0F-E68A-E644-B81A-9D25CFE3BABD}" type="datetime1">
              <a:rPr lang="pt-BR" smtClean="0"/>
              <a:t>16/03/2020</a:t>
            </a:fld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AF821C5-F55F-7A4B-A80B-89DAEBC2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7</a:t>
            </a:fld>
            <a:endParaRPr lang="pt-BR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0B2FD194-23A5-2848-86BA-34E4AEAD6352}"/>
              </a:ext>
            </a:extLst>
          </p:cNvPr>
          <p:cNvSpPr txBox="1">
            <a:spLocks/>
          </p:cNvSpPr>
          <p:nvPr/>
        </p:nvSpPr>
        <p:spPr>
          <a:xfrm>
            <a:off x="1524000" y="1682069"/>
            <a:ext cx="9601200" cy="46877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Trabalho Teórico FP201</a:t>
            </a:r>
          </a:p>
          <a:p>
            <a:pPr lvl="1">
              <a:buFont typeface="Wingdings" pitchFamily="2" charset="2"/>
              <a:buChar char="Ø"/>
            </a:pPr>
            <a:r>
              <a:rPr lang="pt-BR" sz="2400" b="1" i="0" dirty="0">
                <a:solidFill>
                  <a:schemeClr val="bg1">
                    <a:lumMod val="50000"/>
                  </a:schemeClr>
                </a:solidFill>
              </a:rPr>
              <a:t>Resumo “PARTICULAR” dos seguintes conceitos/princípios em OOP: </a:t>
            </a:r>
          </a:p>
          <a:p>
            <a:pPr lvl="2">
              <a:buFont typeface="Wingdings" pitchFamily="2" charset="2"/>
              <a:buChar char="Ø"/>
            </a:pPr>
            <a:r>
              <a:rPr lang="pt-BR" sz="2200" b="1" dirty="0">
                <a:solidFill>
                  <a:schemeClr val="accent6">
                    <a:lumMod val="50000"/>
                  </a:schemeClr>
                </a:solidFill>
              </a:rPr>
              <a:t>Encapsulamento</a:t>
            </a:r>
          </a:p>
          <a:p>
            <a:pPr lvl="2">
              <a:buFont typeface="Wingdings" pitchFamily="2" charset="2"/>
              <a:buChar char="Ø"/>
            </a:pPr>
            <a:r>
              <a:rPr lang="pt-BR" sz="2200" b="1" dirty="0">
                <a:solidFill>
                  <a:schemeClr val="accent6">
                    <a:lumMod val="50000"/>
                  </a:schemeClr>
                </a:solidFill>
              </a:rPr>
              <a:t>Herança</a:t>
            </a:r>
          </a:p>
          <a:p>
            <a:pPr lvl="2">
              <a:buFont typeface="Wingdings" pitchFamily="2" charset="2"/>
              <a:buChar char="Ø"/>
            </a:pPr>
            <a:r>
              <a:rPr lang="pt-BR" sz="2200" b="1" dirty="0">
                <a:solidFill>
                  <a:schemeClr val="accent6">
                    <a:lumMod val="50000"/>
                  </a:schemeClr>
                </a:solidFill>
              </a:rPr>
              <a:t>Abstração</a:t>
            </a:r>
          </a:p>
          <a:p>
            <a:pPr lvl="2">
              <a:buFont typeface="Wingdings" pitchFamily="2" charset="2"/>
              <a:buChar char="Ø"/>
            </a:pPr>
            <a:r>
              <a:rPr lang="pt-BR" sz="2200" b="1" dirty="0">
                <a:solidFill>
                  <a:schemeClr val="accent6">
                    <a:lumMod val="50000"/>
                  </a:schemeClr>
                </a:solidFill>
              </a:rPr>
              <a:t>Interfaces</a:t>
            </a:r>
          </a:p>
          <a:p>
            <a:pPr lvl="2">
              <a:buFont typeface="Wingdings" pitchFamily="2" charset="2"/>
              <a:buChar char="Ø"/>
            </a:pPr>
            <a:r>
              <a:rPr lang="pt-BR" sz="2200" b="1" dirty="0">
                <a:solidFill>
                  <a:schemeClr val="accent6">
                    <a:lumMod val="50000"/>
                  </a:schemeClr>
                </a:solidFill>
              </a:rPr>
              <a:t>Polimorfismo</a:t>
            </a: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Nº Máx. de Páginas: </a:t>
            </a:r>
            <a:r>
              <a:rPr lang="pt-BR" sz="2400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  <a:p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Enviar E-mail com:</a:t>
            </a:r>
          </a:p>
          <a:p>
            <a:pPr lvl="1"/>
            <a:r>
              <a:rPr lang="pt-BR" sz="2400" b="1" i="0" dirty="0">
                <a:solidFill>
                  <a:schemeClr val="accent6">
                    <a:lumMod val="50000"/>
                  </a:schemeClr>
                </a:solidFill>
              </a:rPr>
              <a:t>Primeiro e último nome + número de estudante + link do repositório </a:t>
            </a:r>
          </a:p>
          <a:p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Limite de Entrega : </a:t>
            </a:r>
            <a:r>
              <a:rPr lang="pt-BR" sz="2400" b="1" dirty="0">
                <a:solidFill>
                  <a:schemeClr val="accent6">
                    <a:lumMod val="50000"/>
                  </a:schemeClr>
                </a:solidFill>
              </a:rPr>
              <a:t>18/03/2020 23:59:59</a:t>
            </a:r>
          </a:p>
          <a:p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SEGUIR MODELO DO DOCUMENTO</a:t>
            </a:r>
            <a:r>
              <a:rPr lang="pt-BR" sz="2400" b="1" dirty="0">
                <a:solidFill>
                  <a:schemeClr val="accent6">
                    <a:lumMod val="50000"/>
                  </a:schemeClr>
                </a:solidFill>
              </a:rPr>
              <a:t> RIGOROSAMENTE!</a:t>
            </a:r>
          </a:p>
          <a:p>
            <a:pPr marL="530352" lvl="1" indent="0">
              <a:buNone/>
            </a:pP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408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D264-9939-D946-803E-B4A41D5E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96787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accent5">
                    <a:lumMod val="75000"/>
                  </a:schemeClr>
                </a:solidFill>
              </a:rPr>
              <a:t>Sobre o Java</a:t>
            </a:r>
            <a:br>
              <a:rPr lang="pt-BR" sz="3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pt-BR" sz="3100" b="1" dirty="0">
                <a:solidFill>
                  <a:schemeClr val="accent4">
                    <a:lumMod val="75000"/>
                  </a:schemeClr>
                </a:solidFill>
              </a:rPr>
              <a:t>Breve História</a:t>
            </a:r>
            <a:endParaRPr lang="pt-BR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68B9B1-24A5-AC49-A721-275B6514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CC0F-E68A-E644-B81A-9D25CFE3BABD}" type="datetime1">
              <a:rPr lang="pt-BR" smtClean="0"/>
              <a:t>16/03/2020</a:t>
            </a:fld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AF821C5-F55F-7A4B-A80B-89DAEBC2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8</a:t>
            </a:fld>
            <a:endParaRPr lang="pt-BR"/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1F7E7D92-6D8C-6240-8E28-22BFF3F89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0871"/>
            <a:ext cx="9601200" cy="4056529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Desenvolvida pela Sun-Microsystems;</a:t>
            </a: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Lançado em 1995, Java 1.0 (J2SE);</a:t>
            </a: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Aplicações capazes de correr em múltiplas plataformas, i.e., 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WORA(Write Once, Run Anywhere)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Até 2006 a maior parte do código fonte era licenciado (GPL), passando a ser totalmente livre em 2007;</a:t>
            </a: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055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D264-9939-D946-803E-B4A41D5E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96787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accent5">
                    <a:lumMod val="75000"/>
                  </a:schemeClr>
                </a:solidFill>
              </a:rPr>
              <a:t>Sobre o Java</a:t>
            </a:r>
            <a:br>
              <a:rPr lang="pt-BR" sz="3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pt-BR" sz="3100" b="1" dirty="0">
                <a:solidFill>
                  <a:schemeClr val="accent4">
                    <a:lumMod val="75000"/>
                  </a:schemeClr>
                </a:solidFill>
              </a:rPr>
              <a:t>Breve História</a:t>
            </a:r>
            <a:endParaRPr lang="pt-BR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68B9B1-24A5-AC49-A721-275B6514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CC0F-E68A-E644-B81A-9D25CFE3BABD}" type="datetime1">
              <a:rPr lang="pt-BR" smtClean="0"/>
              <a:t>16/03/2020</a:t>
            </a:fld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AF821C5-F55F-7A4B-A80B-89DAEBC2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9</a:t>
            </a:fld>
            <a:endParaRPr lang="pt-BR"/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1F7E7D92-6D8C-6240-8E28-22BFF3F89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0871"/>
            <a:ext cx="9601200" cy="4056529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6" name="Picture 2" descr="relatively short history of nearly everything java releases and events">
            <a:extLst>
              <a:ext uri="{FF2B5EF4-FFF2-40B4-BE49-F238E27FC236}">
                <a16:creationId xmlns:a16="http://schemas.microsoft.com/office/drawing/2014/main" id="{024D231D-44FD-794C-B0B0-6C5A2BAF2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2056784"/>
            <a:ext cx="9678378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661024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{AB605020-6690-B542-8B15-D018BF86BE8D}tf10001072</Template>
  <TotalTime>389</TotalTime>
  <Words>1311</Words>
  <Application>Microsoft Macintosh PowerPoint</Application>
  <PresentationFormat>Ecrã Panorâmico</PresentationFormat>
  <Paragraphs>318</Paragraphs>
  <Slides>30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30</vt:i4>
      </vt:variant>
    </vt:vector>
  </HeadingPairs>
  <TitlesOfParts>
    <vt:vector size="34" baseType="lpstr">
      <vt:lpstr>Calibri</vt:lpstr>
      <vt:lpstr>Franklin Gothic Book</vt:lpstr>
      <vt:lpstr>Wingdings</vt:lpstr>
      <vt:lpstr>Recorte</vt:lpstr>
      <vt:lpstr>Apresentação do PowerPoint</vt:lpstr>
      <vt:lpstr>Parte 1</vt:lpstr>
      <vt:lpstr>Paradigma de Orientação à Objetos</vt:lpstr>
      <vt:lpstr>Paradigma de Orientação à Objetos</vt:lpstr>
      <vt:lpstr>Paradigma de Orientação à Objetos</vt:lpstr>
      <vt:lpstr>Paradigma de Orientação à Objetos</vt:lpstr>
      <vt:lpstr>Paradigma de Orientação à Objetos</vt:lpstr>
      <vt:lpstr>Sobre o Java Breve História</vt:lpstr>
      <vt:lpstr>Sobre o Java Breve História</vt:lpstr>
      <vt:lpstr>Sobre o Java Arquitetura da Plataforma</vt:lpstr>
      <vt:lpstr>Sobre o Java Arquitetura da Plataforma</vt:lpstr>
      <vt:lpstr>Sobre o Java Arquitetura da Plataforma</vt:lpstr>
      <vt:lpstr>Sobre o Java Arquitetura da Plataforma</vt:lpstr>
      <vt:lpstr>Sobre o Java Arquitetura da Plataforma</vt:lpstr>
      <vt:lpstr>Sobre o Java Fases de Execução de um Programa em Java</vt:lpstr>
      <vt:lpstr>Sobre o Java Fases de Execução de um Programa em Java</vt:lpstr>
      <vt:lpstr>Sobre o Java Fases de Execução de um Programa em Java</vt:lpstr>
      <vt:lpstr>Sobre o Java Fases de Execução de um Programa em Java</vt:lpstr>
      <vt:lpstr>Sobre o Java Fases de Execução de um Programa em Java</vt:lpstr>
      <vt:lpstr>Sobre o Java Primeiro Programa : ”Olá Mundo!”</vt:lpstr>
      <vt:lpstr>Sobre o Java Primeiro Programa : ”Olá Mundo!”</vt:lpstr>
      <vt:lpstr>Bases da Sintaxe </vt:lpstr>
      <vt:lpstr>Bases da Sintaxe Identificadores</vt:lpstr>
      <vt:lpstr>Bases da Sintaxe Identificadores</vt:lpstr>
      <vt:lpstr>Bases da Sintaxe Palavras Reservadas</vt:lpstr>
      <vt:lpstr>Bases da Sintaxe Término de Sentenças</vt:lpstr>
      <vt:lpstr>Bases da Sintaxe Comentários</vt:lpstr>
      <vt:lpstr>Bases da Sintaxe Comentários</vt:lpstr>
      <vt:lpstr>Bases da Sintaxe Comentários</vt:lpstr>
      <vt:lpstr>FIM ??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Microsoft Office User</dc:creator>
  <cp:lastModifiedBy>Microsoft Office User</cp:lastModifiedBy>
  <cp:revision>40</cp:revision>
  <dcterms:created xsi:type="dcterms:W3CDTF">2020-03-11T09:04:02Z</dcterms:created>
  <dcterms:modified xsi:type="dcterms:W3CDTF">2020-03-16T10:19:30Z</dcterms:modified>
</cp:coreProperties>
</file>