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7" r:id="rId1"/>
  </p:sldMasterIdLst>
  <p:notesMasterIdLst>
    <p:notesMasterId r:id="rId16"/>
  </p:notesMasterIdLst>
  <p:sldIdLst>
    <p:sldId id="256" r:id="rId2"/>
    <p:sldId id="262" r:id="rId3"/>
    <p:sldId id="263" r:id="rId4"/>
    <p:sldId id="264" r:id="rId5"/>
    <p:sldId id="265" r:id="rId6"/>
    <p:sldId id="266" r:id="rId7"/>
    <p:sldId id="269" r:id="rId8"/>
    <p:sldId id="268" r:id="rId9"/>
    <p:sldId id="270" r:id="rId10"/>
    <p:sldId id="271" r:id="rId11"/>
    <p:sldId id="267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/>
    <p:restoredTop sz="96747"/>
  </p:normalViewPr>
  <p:slideViewPr>
    <p:cSldViewPr snapToGrid="0" snapToObjects="1">
      <p:cViewPr varScale="1">
        <p:scale>
          <a:sx n="143" d="100"/>
          <a:sy n="143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6B8E1-D090-C048-B55E-820E7E513529}" type="datetimeFigureOut">
              <a:rPr lang="pt-BR" smtClean="0"/>
              <a:t>16/03/2020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PT"/>
              <a:t>Editar os estilos de texto do Modelo Global
Segundo nível
Terceiro nível
Quarto nível
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9316A-48FE-244C-ABA5-D773E20682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977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34FA57-3996-9B4F-8C00-B8CF3B12D6C7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AED7BF-22EA-D745-9709-D2AEFF503AEE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60058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6E92-90F5-3E47-BB9A-096364DAC052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1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AC33-3B04-CE43-BC57-A4E687CC1A37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27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50D5-1FB5-7745-9677-A05DF9779D55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52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2AE385-0AC3-5746-830F-4350D18741BA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AED7BF-22EA-D745-9709-D2AEFF503AE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75142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EE38-F347-074C-9797-29EE19A9828C}" type="datetime1">
              <a:rPr lang="pt-BR" smtClean="0"/>
              <a:t>16/03/2020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45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D238-0C8D-BE4B-9CCD-3518AEECEDF4}" type="datetime1">
              <a:rPr lang="pt-BR" smtClean="0"/>
              <a:t>16/03/2020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22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C865-20BB-994F-9D0B-E0D9F64B0DD4}" type="datetime1">
              <a:rPr lang="pt-BR" smtClean="0"/>
              <a:t>16/03/2020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66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4AE7-1E18-4945-B5B2-13F9124436A8}" type="datetime1">
              <a:rPr lang="pt-BR" smtClean="0"/>
              <a:t>16/03/2020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43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0E9D77-5C19-5849-830E-86ADF6E4E300}" type="datetime1">
              <a:rPr lang="pt-BR" smtClean="0"/>
              <a:t>16/03/2020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AED7BF-22EA-D745-9709-D2AEFF503AE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109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F3F0E2-7231-5D49-92BA-11C7F0BC397A}" type="datetime1">
              <a:rPr lang="pt-BR" smtClean="0"/>
              <a:t>16/03/2020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AED7BF-22EA-D745-9709-D2AEFF503AE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69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6FFE704-E4D7-EF46-B35A-BB8A9314B526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9AED7BF-22EA-D745-9709-D2AEFF503AE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181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ft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java">
            <a:extLst>
              <a:ext uri="{FF2B5EF4-FFF2-40B4-BE49-F238E27FC236}">
                <a16:creationId xmlns:a16="http://schemas.microsoft.com/office/drawing/2014/main" id="{701F8B87-8218-B74E-AA70-6ADDE9C41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755" y="3020646"/>
            <a:ext cx="2596788" cy="155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BF053FF-3C84-2B41-B6FF-ECEF45757609}"/>
              </a:ext>
            </a:extLst>
          </p:cNvPr>
          <p:cNvSpPr txBox="1"/>
          <p:nvPr/>
        </p:nvSpPr>
        <p:spPr>
          <a:xfrm>
            <a:off x="4316601" y="4729190"/>
            <a:ext cx="3343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Fundamentos de Programação II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1AEEFD-89A6-0048-957C-30AC53D83EF6}"/>
              </a:ext>
            </a:extLst>
          </p:cNvPr>
          <p:cNvSpPr txBox="1"/>
          <p:nvPr/>
        </p:nvSpPr>
        <p:spPr>
          <a:xfrm>
            <a:off x="4334523" y="2328015"/>
            <a:ext cx="3307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Universidade Católica de Angola</a:t>
            </a:r>
          </a:p>
          <a:p>
            <a:pPr algn="ctr"/>
            <a:r>
              <a:rPr lang="pt-BR" dirty="0"/>
              <a:t>Faculdade de Engenharia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9841987-274B-5C47-902E-D8E475996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864" y="1205110"/>
            <a:ext cx="1948570" cy="112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6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969378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accent4">
                    <a:lumMod val="75000"/>
                  </a:schemeClr>
                </a:solidFill>
              </a:rPr>
              <a:t>Tipos de Dados</a:t>
            </a:r>
            <a:br>
              <a:rPr lang="pt-BR" sz="3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Sequências de Escape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2C12B7B-2094-A348-9A47-C4D09552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67B9-6323-4948-8869-8FBA1FC32CBB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43776E8-7909-2445-90A5-4E679DD8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10</a:t>
            </a:fld>
            <a:endParaRPr lang="pt-BR"/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1BBF4CB7-3276-9342-901F-0A1DAF6A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5179"/>
            <a:ext cx="9601200" cy="468774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pt-PT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Sequência de caracteres que servem para mudar o estado de dispositivos (computadores, teclados, etc.);</a:t>
            </a:r>
          </a:p>
          <a:p>
            <a:pPr>
              <a:buFont typeface="Wingdings" pitchFamily="2" charset="2"/>
              <a:buChar char="§"/>
            </a:pPr>
            <a:r>
              <a:rPr lang="pt-PT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Também conhecidos como caracteres de controle, permitem executar/invocar uma rotina específica;</a:t>
            </a:r>
          </a:p>
          <a:p>
            <a:pPr marL="457200" indent="-457200">
              <a:buFontTx/>
              <a:buChar char="-"/>
            </a:pPr>
            <a:endParaRPr lang="pt-PT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endParaRPr lang="pt-BR" sz="2400" b="1" i="0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D4C885-0F5A-3B48-8CC2-92015F313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081" y="3292734"/>
            <a:ext cx="7987553" cy="295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8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633714"/>
          </a:xfrm>
        </p:spPr>
        <p:txBody>
          <a:bodyPr>
            <a:normAutofit fontScale="90000"/>
          </a:bodyPr>
          <a:lstStyle/>
          <a:p>
            <a:r>
              <a:rPr lang="pt-BR" sz="3200" dirty="0">
                <a:solidFill>
                  <a:schemeClr val="accent4">
                    <a:lumMod val="75000"/>
                  </a:schemeClr>
                </a:solidFill>
              </a:rPr>
              <a:t>Tipos de Dados</a:t>
            </a:r>
            <a:br>
              <a:rPr lang="pt-BR" sz="3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Dados Não Primitivos (Referências/Objectos)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2C12B7B-2094-A348-9A47-C4D09552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67B9-6323-4948-8869-8FBA1FC32CBB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43776E8-7909-2445-90A5-4E679DD8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11</a:t>
            </a:fld>
            <a:endParaRPr lang="pt-BR"/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1BBF4CB7-3276-9342-901F-0A1DAF6A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5179"/>
            <a:ext cx="9601200" cy="468774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pt-PT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São criadas utilizando os métodos construtores (em conjunção com a palavra reservada </a:t>
            </a:r>
            <a:r>
              <a:rPr lang="pt-PT" sz="2800" dirty="0">
                <a:solidFill>
                  <a:srgbClr val="C00000"/>
                </a:solidFill>
              </a:rPr>
              <a:t>new</a:t>
            </a:r>
            <a:r>
              <a:rPr lang="pt-PT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pPr>
              <a:buFont typeface="Wingdings" pitchFamily="2" charset="2"/>
              <a:buChar char="§"/>
            </a:pPr>
            <a:r>
              <a:rPr lang="pt-PT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Utilizadas para aceder à objectos;</a:t>
            </a:r>
          </a:p>
          <a:p>
            <a:pPr>
              <a:buFont typeface="Wingdings" pitchFamily="2" charset="2"/>
              <a:buChar char="§"/>
            </a:pPr>
            <a:r>
              <a:rPr lang="pt-PT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 cujo tipo é uma classe definida ou variáveis de Arrays são tipos de dados de referência;</a:t>
            </a:r>
          </a:p>
          <a:p>
            <a:pPr>
              <a:buFont typeface="Wingdings" pitchFamily="2" charset="2"/>
              <a:buChar char="§"/>
            </a:pPr>
            <a:r>
              <a:rPr lang="pt-PT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 valor padrão atribuído à uma variável de referência é </a:t>
            </a:r>
            <a:r>
              <a:rPr lang="pt-PT" sz="2800" dirty="0">
                <a:solidFill>
                  <a:srgbClr val="C00000"/>
                </a:solidFill>
              </a:rPr>
              <a:t>null</a:t>
            </a:r>
            <a:r>
              <a:rPr lang="pt-PT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(uma palavra reservada para representar o vazio);</a:t>
            </a:r>
          </a:p>
          <a:p>
            <a:pPr>
              <a:buFont typeface="Wingdings" pitchFamily="2" charset="2"/>
              <a:buChar char="§"/>
            </a:pPr>
            <a:r>
              <a:rPr lang="pt-PT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Uma classe define um novo tipo (classe!) de dados;</a:t>
            </a:r>
          </a:p>
          <a:p>
            <a:pPr>
              <a:buFont typeface="Wingdings" pitchFamily="2" charset="2"/>
              <a:buChar char="§"/>
            </a:pPr>
            <a:endParaRPr lang="pt-BR" sz="2400" b="1" i="0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985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633714"/>
          </a:xfrm>
        </p:spPr>
        <p:txBody>
          <a:bodyPr>
            <a:normAutofit fontScale="90000"/>
          </a:bodyPr>
          <a:lstStyle/>
          <a:p>
            <a:r>
              <a:rPr lang="pt-BR" sz="3200" dirty="0">
                <a:solidFill>
                  <a:schemeClr val="accent4">
                    <a:lumMod val="75000"/>
                  </a:schemeClr>
                </a:solidFill>
              </a:rPr>
              <a:t>Tipos de Dados</a:t>
            </a:r>
            <a:br>
              <a:rPr lang="pt-BR" sz="3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 : Objectos e Classes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2C12B7B-2094-A348-9A47-C4D09552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67B9-6323-4948-8869-8FBA1FC32CBB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43776E8-7909-2445-90A5-4E679DD8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12</a:t>
            </a:fld>
            <a:endParaRPr lang="pt-BR"/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1BBF4CB7-3276-9342-901F-0A1DAF6A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5179"/>
            <a:ext cx="9601200" cy="468774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pt-PT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Objectos</a:t>
            </a:r>
          </a:p>
          <a:p>
            <a:pPr lvl="1">
              <a:buFont typeface="Wingdings" pitchFamily="2" charset="2"/>
              <a:buChar char="§"/>
            </a:pPr>
            <a:r>
              <a:rPr lang="pt-PT" i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Objectos são instâncias individuais de classes;</a:t>
            </a:r>
          </a:p>
          <a:p>
            <a:pPr lvl="1">
              <a:buFont typeface="Wingdings" pitchFamily="2" charset="2"/>
              <a:buChar char="§"/>
            </a:pPr>
            <a:r>
              <a:rPr lang="pt-PT" i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Associação de dados e métodos em uma única entidade;</a:t>
            </a:r>
          </a:p>
          <a:p>
            <a:pPr lvl="1">
              <a:buFont typeface="Wingdings" pitchFamily="2" charset="2"/>
              <a:buChar char="§"/>
            </a:pPr>
            <a:r>
              <a:rPr lang="pt-PT" i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 estado dos objectos é mantido pelos seus campos (atributos) e os métodos representam o comportamento;</a:t>
            </a:r>
          </a:p>
          <a:p>
            <a:pPr lvl="1">
              <a:buFont typeface="Wingdings" pitchFamily="2" charset="2"/>
              <a:buChar char="§"/>
            </a:pPr>
            <a:endParaRPr lang="pt-PT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endParaRPr lang="pt-BR" sz="2400" b="1" i="0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/>
          </a:p>
        </p:txBody>
      </p:sp>
      <p:pic>
        <p:nvPicPr>
          <p:cNvPr id="7" name="Picture 2" descr="Resultado de imagem para JAVA OBJECT">
            <a:extLst>
              <a:ext uri="{FF2B5EF4-FFF2-40B4-BE49-F238E27FC236}">
                <a16:creationId xmlns:a16="http://schemas.microsoft.com/office/drawing/2014/main" id="{BDCF9351-8932-754D-9B64-2A47FEBD3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282" y="3630287"/>
            <a:ext cx="4165836" cy="271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871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633714"/>
          </a:xfrm>
        </p:spPr>
        <p:txBody>
          <a:bodyPr>
            <a:normAutofit fontScale="90000"/>
          </a:bodyPr>
          <a:lstStyle/>
          <a:p>
            <a:r>
              <a:rPr lang="pt-BR" sz="3200" dirty="0">
                <a:solidFill>
                  <a:schemeClr val="accent4">
                    <a:lumMod val="75000"/>
                  </a:schemeClr>
                </a:solidFill>
              </a:rPr>
              <a:t>Tipos de Dados</a:t>
            </a:r>
            <a:br>
              <a:rPr lang="pt-BR" sz="3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 : Objectos e Classes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2C12B7B-2094-A348-9A47-C4D09552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67B9-6323-4948-8869-8FBA1FC32CBB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43776E8-7909-2445-90A5-4E679DD8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13</a:t>
            </a:fld>
            <a:endParaRPr lang="pt-BR"/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1BBF4CB7-3276-9342-901F-0A1DAF6A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5179"/>
            <a:ext cx="9601200" cy="468774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pt-PT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Objectos</a:t>
            </a:r>
          </a:p>
          <a:p>
            <a:pPr lvl="1">
              <a:buFont typeface="Wingdings" pitchFamily="2" charset="2"/>
              <a:buChar char="§"/>
            </a:pPr>
            <a:r>
              <a:rPr lang="pt-PT" i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Os objectos (instâncias) residem num espaço de memória denominado </a:t>
            </a:r>
            <a:r>
              <a:rPr lang="pt-PT" i="0" dirty="0" err="1">
                <a:solidFill>
                  <a:srgbClr val="C00000"/>
                </a:solidFill>
              </a:rPr>
              <a:t>heap</a:t>
            </a:r>
            <a:r>
              <a:rPr lang="pt-PT" i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  <a:p>
            <a:pPr>
              <a:buFont typeface="Wingdings" pitchFamily="2" charset="2"/>
              <a:buChar char="§"/>
            </a:pPr>
            <a:endParaRPr lang="pt-BR" sz="24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/>
          </a:p>
        </p:txBody>
      </p:sp>
      <p:pic>
        <p:nvPicPr>
          <p:cNvPr id="8" name="Picture 4" descr="Resultado de imagem para object on heap">
            <a:extLst>
              <a:ext uri="{FF2B5EF4-FFF2-40B4-BE49-F238E27FC236}">
                <a16:creationId xmlns:a16="http://schemas.microsoft.com/office/drawing/2014/main" id="{A9ECB061-EE5E-7843-B4CA-78033D4A2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457" y="2535977"/>
            <a:ext cx="6317485" cy="401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868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633714"/>
          </a:xfrm>
        </p:spPr>
        <p:txBody>
          <a:bodyPr>
            <a:normAutofit fontScale="90000"/>
          </a:bodyPr>
          <a:lstStyle/>
          <a:p>
            <a:r>
              <a:rPr lang="pt-BR" sz="3200" dirty="0">
                <a:solidFill>
                  <a:schemeClr val="accent4">
                    <a:lumMod val="75000"/>
                  </a:schemeClr>
                </a:solidFill>
              </a:rPr>
              <a:t>Tipos de Dados</a:t>
            </a:r>
            <a:br>
              <a:rPr lang="pt-BR" sz="3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 : Objectos e Classes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2C12B7B-2094-A348-9A47-C4D09552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67B9-6323-4948-8869-8FBA1FC32CBB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43776E8-7909-2445-90A5-4E679DD8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14</a:t>
            </a:fld>
            <a:endParaRPr lang="pt-BR"/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1BBF4CB7-3276-9342-901F-0A1DAF6A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5179"/>
            <a:ext cx="9601200" cy="468774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pt-PT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Classes</a:t>
            </a:r>
          </a:p>
          <a:p>
            <a:pPr lvl="1">
              <a:buFont typeface="Wingdings" pitchFamily="2" charset="2"/>
              <a:buChar char="§"/>
            </a:pPr>
            <a:r>
              <a:rPr lang="pt-PT" i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Especificação de atributos e comportamentos de um conjunto de objectos similares;</a:t>
            </a:r>
          </a:p>
          <a:p>
            <a:pPr>
              <a:buFont typeface="Wingdings" pitchFamily="2" charset="2"/>
              <a:buChar char="§"/>
            </a:pPr>
            <a:endParaRPr lang="pt-BR" sz="24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C1998BE-52EE-BC45-ADE9-9236E0C189C1}"/>
              </a:ext>
            </a:extLst>
          </p:cNvPr>
          <p:cNvSpPr txBox="1"/>
          <p:nvPr/>
        </p:nvSpPr>
        <p:spPr>
          <a:xfrm>
            <a:off x="3558988" y="2904565"/>
            <a:ext cx="5145741" cy="230832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/>
              <a:t>public class Estudante{</a:t>
            </a:r>
          </a:p>
          <a:p>
            <a:pPr marL="342900" indent="-342900">
              <a:buAutoNum type="arabicPeriod"/>
            </a:pPr>
            <a:r>
              <a:rPr lang="pt-BR" dirty="0"/>
              <a:t>     String nome;</a:t>
            </a:r>
          </a:p>
          <a:p>
            <a:pPr marL="342900" indent="-342900">
              <a:buAutoNum type="arabicPeriod"/>
            </a:pPr>
            <a:r>
              <a:rPr lang="pt-BR" dirty="0"/>
              <a:t>     int idade;</a:t>
            </a:r>
          </a:p>
          <a:p>
            <a:pPr marL="342900" indent="-342900">
              <a:buAutoNum type="arabicPeriod"/>
            </a:pPr>
            <a:r>
              <a:rPr lang="pt-BR" dirty="0"/>
              <a:t>     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//etc.</a:t>
            </a:r>
          </a:p>
          <a:p>
            <a:pPr marL="342900" indent="-342900">
              <a:buAutoNum type="arabicPeriod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     int getIdade(){</a:t>
            </a:r>
          </a:p>
          <a:p>
            <a:pPr marL="342900" indent="-342900">
              <a:buAutoNum type="arabicPeriod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            return idade;</a:t>
            </a:r>
          </a:p>
          <a:p>
            <a:pPr marL="342900" indent="-342900">
              <a:buAutoNum type="arabicPeriod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     }    </a:t>
            </a:r>
          </a:p>
          <a:p>
            <a:pPr marL="342900" indent="-342900">
              <a:buAutoNum type="arabicPeriod"/>
            </a:pPr>
            <a:r>
              <a:rPr lang="pt-B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7268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633714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accent4">
                    <a:lumMod val="75000"/>
                  </a:schemeClr>
                </a:solidFill>
              </a:rPr>
              <a:t>Parte 1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7F48FA-0381-F542-B6C5-8C37FFC3C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5179"/>
            <a:ext cx="9601200" cy="4687747"/>
          </a:xfrm>
        </p:spPr>
        <p:txBody>
          <a:bodyPr>
            <a:normAutofit/>
          </a:bodyPr>
          <a:lstStyle/>
          <a:p>
            <a:r>
              <a:rPr lang="pt-BR" sz="2400" b="1" dirty="0"/>
              <a:t>Tipos de Dados</a:t>
            </a:r>
          </a:p>
          <a:p>
            <a:pPr lvl="1">
              <a:buFont typeface="Wingdings" pitchFamily="2" charset="2"/>
              <a:buChar char="Ø"/>
            </a:pPr>
            <a:r>
              <a:rPr lang="pt-BR" sz="2200" b="1" i="0" dirty="0">
                <a:solidFill>
                  <a:schemeClr val="bg1">
                    <a:lumMod val="50000"/>
                  </a:schemeClr>
                </a:solidFill>
              </a:rPr>
              <a:t>Dados Primitivos</a:t>
            </a:r>
          </a:p>
          <a:p>
            <a:pPr lvl="1">
              <a:buFont typeface="Wingdings" pitchFamily="2" charset="2"/>
              <a:buChar char="Ø"/>
            </a:pPr>
            <a:r>
              <a:rPr lang="pt-BR" sz="2200" b="1" i="0" dirty="0">
                <a:solidFill>
                  <a:schemeClr val="bg1">
                    <a:lumMod val="50000"/>
                  </a:schemeClr>
                </a:solidFill>
              </a:rPr>
              <a:t>Literais e Sequências de Escape</a:t>
            </a:r>
          </a:p>
          <a:p>
            <a:pPr lvl="1">
              <a:buFont typeface="Wingdings" pitchFamily="2" charset="2"/>
              <a:buChar char="Ø"/>
            </a:pPr>
            <a:r>
              <a:rPr lang="pt-BR" sz="2200" b="1" i="0" dirty="0">
                <a:solidFill>
                  <a:schemeClr val="bg1">
                    <a:lumMod val="50000"/>
                  </a:schemeClr>
                </a:solidFill>
              </a:rPr>
              <a:t>Referências/Objectos</a:t>
            </a:r>
          </a:p>
          <a:p>
            <a:r>
              <a:rPr lang="pt-BR" sz="2400" b="1" dirty="0"/>
              <a:t>Introdução : Objectos e Classes</a:t>
            </a:r>
          </a:p>
          <a:p>
            <a:r>
              <a:rPr lang="pt-BR" sz="2400" b="1" dirty="0"/>
              <a:t>Tipos de Variáveis</a:t>
            </a:r>
          </a:p>
          <a:p>
            <a:pPr lvl="1">
              <a:buFont typeface="Wingdings" pitchFamily="2" charset="2"/>
              <a:buChar char="Ø"/>
            </a:pPr>
            <a:r>
              <a:rPr lang="pt-BR" sz="2400" b="1" i="0" dirty="0">
                <a:solidFill>
                  <a:schemeClr val="bg1">
                    <a:lumMod val="50000"/>
                  </a:schemeClr>
                </a:solidFill>
              </a:rPr>
              <a:t>Variáveis Locais</a:t>
            </a:r>
          </a:p>
          <a:p>
            <a:pPr lvl="1">
              <a:buFont typeface="Wingdings" pitchFamily="2" charset="2"/>
              <a:buChar char="Ø"/>
            </a:pPr>
            <a:r>
              <a:rPr lang="pt-BR" sz="2400" b="1" i="0" dirty="0">
                <a:solidFill>
                  <a:schemeClr val="bg1">
                    <a:lumMod val="50000"/>
                  </a:schemeClr>
                </a:solidFill>
              </a:rPr>
              <a:t>Variáveis de Instância </a:t>
            </a:r>
          </a:p>
          <a:p>
            <a:pPr lvl="1">
              <a:buFont typeface="Wingdings" pitchFamily="2" charset="2"/>
              <a:buChar char="Ø"/>
            </a:pPr>
            <a:r>
              <a:rPr lang="pt-BR" sz="2400" b="1" i="0" dirty="0">
                <a:solidFill>
                  <a:schemeClr val="bg1">
                    <a:lumMod val="50000"/>
                  </a:schemeClr>
                </a:solidFill>
              </a:rPr>
              <a:t>Variáveis de Classe</a:t>
            </a:r>
            <a:endParaRPr lang="pt-BR" sz="2400" b="1" dirty="0"/>
          </a:p>
          <a:p>
            <a:pPr>
              <a:buFont typeface="Wingdings" pitchFamily="2" charset="2"/>
              <a:buChar char="Ø"/>
            </a:pPr>
            <a:endParaRPr lang="pt-BR" sz="2400" b="1" i="0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2C12B7B-2094-A348-9A47-C4D09552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67B9-6323-4948-8869-8FBA1FC32CBB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43776E8-7909-2445-90A5-4E679DD8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54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633714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accent4">
                    <a:lumMod val="75000"/>
                  </a:schemeClr>
                </a:solidFill>
              </a:rPr>
              <a:t>Tipos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7F48FA-0381-F542-B6C5-8C37FFC3C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5179"/>
            <a:ext cx="9601200" cy="4687747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pt-PT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 – locais de memórias reservados para o armazenamento de dados;</a:t>
            </a:r>
          </a:p>
          <a:p>
            <a:pPr>
              <a:buFont typeface="Wingdings" pitchFamily="2" charset="2"/>
              <a:buChar char="§"/>
            </a:pPr>
            <a:endParaRPr lang="pt-PT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pt-PT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 acordo com o tipo de dado para a variável, é definindo o domínio dos dados que podem ser armazenados na posição referenciada pela variável;</a:t>
            </a:r>
          </a:p>
          <a:p>
            <a:pPr>
              <a:buFont typeface="Wingdings" pitchFamily="2" charset="2"/>
              <a:buChar char="§"/>
            </a:pPr>
            <a:endParaRPr lang="pt-PT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pt-PT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 Java, os tipos de dados podem ser agrupados em duas categorias principais;</a:t>
            </a:r>
          </a:p>
          <a:p>
            <a:pPr marL="973836" lvl="4" indent="-457200">
              <a:buFont typeface="Wingdings" pitchFamily="2" charset="2"/>
              <a:buChar char="§"/>
            </a:pPr>
            <a:r>
              <a:rPr lang="pt-PT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Dados de tipos primitivos</a:t>
            </a:r>
          </a:p>
          <a:p>
            <a:pPr marL="973836" lvl="4" indent="-457200">
              <a:buFont typeface="Wingdings" pitchFamily="2" charset="2"/>
              <a:buChar char="§"/>
            </a:pPr>
            <a:r>
              <a:rPr lang="pt-PT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Dados de tipo não primitivos (referência/objectos)</a:t>
            </a:r>
          </a:p>
          <a:p>
            <a:pPr>
              <a:buFont typeface="Wingdings" pitchFamily="2" charset="2"/>
              <a:buChar char="§"/>
            </a:pPr>
            <a:endParaRPr lang="pt-BR" sz="2400" b="1" i="0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2C12B7B-2094-A348-9A47-C4D09552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67B9-6323-4948-8869-8FBA1FC32CBB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43776E8-7909-2445-90A5-4E679DD8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45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633714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accent4">
                    <a:lumMod val="75000"/>
                  </a:schemeClr>
                </a:solidFill>
              </a:rPr>
              <a:t>Tipos de Dados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2C12B7B-2094-A348-9A47-C4D09552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67B9-6323-4948-8869-8FBA1FC32CBB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43776E8-7909-2445-90A5-4E679DD8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4</a:t>
            </a:fld>
            <a:endParaRPr lang="pt-BR"/>
          </a:p>
        </p:txBody>
      </p:sp>
      <p:pic>
        <p:nvPicPr>
          <p:cNvPr id="8" name="Picture 2" descr="datatype in java">
            <a:extLst>
              <a:ext uri="{FF2B5EF4-FFF2-40B4-BE49-F238E27FC236}">
                <a16:creationId xmlns:a16="http://schemas.microsoft.com/office/drawing/2014/main" id="{8C2E469E-0ED6-A34E-9F79-54AA6CE7C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409" y="1086433"/>
            <a:ext cx="6515581" cy="499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85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633714"/>
          </a:xfrm>
        </p:spPr>
        <p:txBody>
          <a:bodyPr>
            <a:normAutofit fontScale="90000"/>
          </a:bodyPr>
          <a:lstStyle/>
          <a:p>
            <a:r>
              <a:rPr lang="pt-BR" sz="3200" dirty="0">
                <a:solidFill>
                  <a:schemeClr val="accent4">
                    <a:lumMod val="75000"/>
                  </a:schemeClr>
                </a:solidFill>
              </a:rPr>
              <a:t>Tipos de Dados</a:t>
            </a:r>
            <a:br>
              <a:rPr lang="pt-BR" sz="3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Dados Primitivos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2C12B7B-2094-A348-9A47-C4D09552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67B9-6323-4948-8869-8FBA1FC32CBB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43776E8-7909-2445-90A5-4E679DD8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5</a:t>
            </a:fld>
            <a:endParaRPr lang="pt-BR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63CD687D-A271-0043-AA56-5897BB233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212" y="2678542"/>
            <a:ext cx="9573664" cy="190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434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633714"/>
          </a:xfrm>
        </p:spPr>
        <p:txBody>
          <a:bodyPr>
            <a:normAutofit fontScale="90000"/>
          </a:bodyPr>
          <a:lstStyle/>
          <a:p>
            <a:r>
              <a:rPr lang="pt-BR" sz="3200" dirty="0">
                <a:solidFill>
                  <a:schemeClr val="accent4">
                    <a:lumMod val="75000"/>
                  </a:schemeClr>
                </a:solidFill>
              </a:rPr>
              <a:t>Tipos de Dados</a:t>
            </a:r>
            <a:br>
              <a:rPr lang="pt-BR" sz="3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Dados Primitivos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2C12B7B-2094-A348-9A47-C4D09552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67B9-6323-4948-8869-8FBA1FC32CBB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43776E8-7909-2445-90A5-4E679DD8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6</a:t>
            </a:fld>
            <a:endParaRPr lang="pt-BR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D47CE469-D4F1-EE4E-AD5C-F7E832CDA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734944"/>
              </p:ext>
            </p:extLst>
          </p:nvPr>
        </p:nvGraphicFramePr>
        <p:xfrm>
          <a:off x="2235043" y="2174776"/>
          <a:ext cx="7521576" cy="304927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07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7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7073">
                <a:tc>
                  <a:txBody>
                    <a:bodyPr/>
                    <a:lstStyle/>
                    <a:p>
                      <a:pPr algn="ctr" fontAlgn="t"/>
                      <a:r>
                        <a:rPr lang="pt-PT" sz="2000" dirty="0">
                          <a:effectLst/>
                        </a:rPr>
                        <a:t>Tipo de Dados</a:t>
                      </a:r>
                      <a:endParaRPr lang="pt-PT" sz="200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0551" marR="30551" marT="30551" marB="3055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2000" dirty="0">
                          <a:effectLst/>
                        </a:rPr>
                        <a:t>Valor</a:t>
                      </a:r>
                      <a:r>
                        <a:rPr lang="pt-PT" sz="2000" baseline="0" dirty="0">
                          <a:effectLst/>
                        </a:rPr>
                        <a:t> Padrão</a:t>
                      </a:r>
                      <a:endParaRPr lang="pt-PT" sz="200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0551" marR="30551" marT="30551" marB="3055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2000" dirty="0">
                          <a:effectLst/>
                        </a:rPr>
                        <a:t>Tamanho Padrão</a:t>
                      </a:r>
                      <a:endParaRPr lang="pt-PT" sz="200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0551" marR="30551" marT="30551" marB="305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073">
                <a:tc>
                  <a:txBody>
                    <a:bodyPr/>
                    <a:lstStyle/>
                    <a:p>
                      <a:pPr algn="just" fontAlgn="t"/>
                      <a:r>
                        <a:rPr lang="pt-PT" sz="1800">
                          <a:effectLst/>
                        </a:rPr>
                        <a:t>boolean</a:t>
                      </a:r>
                      <a:endParaRPr lang="pt-PT" sz="18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0551" marR="30551" marT="30551" marB="3055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PT" sz="1800">
                          <a:effectLst/>
                        </a:rPr>
                        <a:t>false</a:t>
                      </a:r>
                      <a:endParaRPr lang="pt-PT" sz="18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0551" marR="30551" marT="30551" marB="3055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PT" sz="1800" dirty="0">
                          <a:effectLst/>
                        </a:rPr>
                        <a:t>1 bit</a:t>
                      </a:r>
                      <a:endParaRPr lang="pt-PT" sz="18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0551" marR="30551" marT="30551" marB="3055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073">
                <a:tc>
                  <a:txBody>
                    <a:bodyPr/>
                    <a:lstStyle/>
                    <a:p>
                      <a:pPr algn="just" fontAlgn="t"/>
                      <a:r>
                        <a:rPr lang="pt-PT" sz="1800">
                          <a:effectLst/>
                        </a:rPr>
                        <a:t>char</a:t>
                      </a:r>
                      <a:endParaRPr lang="pt-PT" sz="18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0551" marR="30551" marT="30551" marB="3055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PT" sz="1800" dirty="0">
                          <a:effectLst/>
                        </a:rPr>
                        <a:t>'\u0000'</a:t>
                      </a:r>
                      <a:endParaRPr lang="pt-PT" sz="18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0551" marR="30551" marT="30551" marB="3055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PT" sz="1800">
                          <a:effectLst/>
                        </a:rPr>
                        <a:t>2 byte</a:t>
                      </a:r>
                      <a:endParaRPr lang="pt-PT" sz="18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0551" marR="30551" marT="30551" marB="3055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073">
                <a:tc>
                  <a:txBody>
                    <a:bodyPr/>
                    <a:lstStyle/>
                    <a:p>
                      <a:pPr algn="just" fontAlgn="t"/>
                      <a:r>
                        <a:rPr lang="pt-PT" sz="1800">
                          <a:effectLst/>
                        </a:rPr>
                        <a:t>byte</a:t>
                      </a:r>
                      <a:endParaRPr lang="pt-PT" sz="18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0551" marR="30551" marT="30551" marB="3055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PT" sz="1800">
                          <a:effectLst/>
                        </a:rPr>
                        <a:t>0</a:t>
                      </a:r>
                      <a:endParaRPr lang="pt-PT" sz="18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0551" marR="30551" marT="30551" marB="3055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PT" sz="1800">
                          <a:effectLst/>
                        </a:rPr>
                        <a:t>1 byte</a:t>
                      </a:r>
                      <a:endParaRPr lang="pt-PT" sz="18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0551" marR="30551" marT="30551" marB="3055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073">
                <a:tc>
                  <a:txBody>
                    <a:bodyPr/>
                    <a:lstStyle/>
                    <a:p>
                      <a:pPr algn="just" fontAlgn="t"/>
                      <a:r>
                        <a:rPr lang="pt-PT" sz="1800">
                          <a:effectLst/>
                        </a:rPr>
                        <a:t>short</a:t>
                      </a:r>
                      <a:endParaRPr lang="pt-PT" sz="18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0551" marR="30551" marT="30551" marB="3055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PT" sz="1800">
                          <a:effectLst/>
                        </a:rPr>
                        <a:t>0</a:t>
                      </a:r>
                      <a:endParaRPr lang="pt-PT" sz="18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0551" marR="30551" marT="30551" marB="3055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PT" sz="1800">
                          <a:effectLst/>
                        </a:rPr>
                        <a:t>2 byte</a:t>
                      </a:r>
                      <a:endParaRPr lang="pt-PT" sz="18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0551" marR="30551" marT="30551" marB="3055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073">
                <a:tc>
                  <a:txBody>
                    <a:bodyPr/>
                    <a:lstStyle/>
                    <a:p>
                      <a:pPr algn="just" fontAlgn="t"/>
                      <a:r>
                        <a:rPr lang="pt-PT" sz="1800">
                          <a:effectLst/>
                        </a:rPr>
                        <a:t>int</a:t>
                      </a:r>
                      <a:endParaRPr lang="pt-PT" sz="18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0551" marR="30551" marT="30551" marB="3055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PT" sz="1800">
                          <a:effectLst/>
                        </a:rPr>
                        <a:t>0</a:t>
                      </a:r>
                      <a:endParaRPr lang="pt-PT" sz="18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0551" marR="30551" marT="30551" marB="3055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PT" sz="1800">
                          <a:effectLst/>
                        </a:rPr>
                        <a:t>4 byte</a:t>
                      </a:r>
                      <a:endParaRPr lang="pt-PT" sz="18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0551" marR="30551" marT="30551" marB="3055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073">
                <a:tc>
                  <a:txBody>
                    <a:bodyPr/>
                    <a:lstStyle/>
                    <a:p>
                      <a:pPr algn="just" fontAlgn="t"/>
                      <a:r>
                        <a:rPr lang="pt-PT" sz="1800">
                          <a:effectLst/>
                        </a:rPr>
                        <a:t>long</a:t>
                      </a:r>
                      <a:endParaRPr lang="pt-PT" sz="18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0551" marR="30551" marT="30551" marB="3055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PT" sz="1800">
                          <a:effectLst/>
                        </a:rPr>
                        <a:t>0L</a:t>
                      </a:r>
                      <a:endParaRPr lang="pt-PT" sz="18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0551" marR="30551" marT="30551" marB="3055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PT" sz="1800">
                          <a:effectLst/>
                        </a:rPr>
                        <a:t>8 byte</a:t>
                      </a:r>
                      <a:endParaRPr lang="pt-PT" sz="18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0551" marR="30551" marT="30551" marB="3055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073">
                <a:tc>
                  <a:txBody>
                    <a:bodyPr/>
                    <a:lstStyle/>
                    <a:p>
                      <a:pPr algn="just" fontAlgn="t"/>
                      <a:r>
                        <a:rPr lang="pt-PT" sz="1800">
                          <a:effectLst/>
                        </a:rPr>
                        <a:t>float</a:t>
                      </a:r>
                      <a:endParaRPr lang="pt-PT" sz="18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0551" marR="30551" marT="30551" marB="3055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PT" sz="1800">
                          <a:effectLst/>
                        </a:rPr>
                        <a:t>0.0f</a:t>
                      </a:r>
                      <a:endParaRPr lang="pt-PT" sz="18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0551" marR="30551" marT="30551" marB="3055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PT" sz="1800">
                          <a:effectLst/>
                        </a:rPr>
                        <a:t>4 byte</a:t>
                      </a:r>
                      <a:endParaRPr lang="pt-PT" sz="18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0551" marR="30551" marT="30551" marB="3055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073">
                <a:tc>
                  <a:txBody>
                    <a:bodyPr/>
                    <a:lstStyle/>
                    <a:p>
                      <a:pPr algn="just" fontAlgn="t"/>
                      <a:r>
                        <a:rPr lang="pt-PT" sz="1800" dirty="0">
                          <a:effectLst/>
                        </a:rPr>
                        <a:t>double</a:t>
                      </a:r>
                      <a:endParaRPr lang="pt-PT" sz="18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0551" marR="30551" marT="30551" marB="3055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PT" sz="1800">
                          <a:effectLst/>
                        </a:rPr>
                        <a:t>0.0d</a:t>
                      </a:r>
                      <a:endParaRPr lang="pt-PT" sz="1800" b="0" i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0551" marR="30551" marT="30551" marB="3055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PT" sz="1800" dirty="0">
                          <a:effectLst/>
                        </a:rPr>
                        <a:t>8 byte</a:t>
                      </a:r>
                      <a:endParaRPr lang="pt-PT" sz="18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0551" marR="30551" marT="30551" marB="3055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19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969378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accent4">
                    <a:lumMod val="75000"/>
                  </a:schemeClr>
                </a:solidFill>
              </a:rPr>
              <a:t>Tipos de Dados</a:t>
            </a:r>
            <a:br>
              <a:rPr lang="pt-BR" sz="3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Literais/Constantes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2C12B7B-2094-A348-9A47-C4D09552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67B9-6323-4948-8869-8FBA1FC32CBB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43776E8-7909-2445-90A5-4E679DD8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7</a:t>
            </a:fld>
            <a:endParaRPr lang="pt-BR"/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1BBF4CB7-3276-9342-901F-0A1DAF6A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5179"/>
            <a:ext cx="9601200" cy="468774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pt-PT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Parte do código fonte que representa um valor constante (valor fixo);</a:t>
            </a:r>
          </a:p>
          <a:p>
            <a:pPr>
              <a:buFont typeface="Wingdings" pitchFamily="2" charset="2"/>
              <a:buChar char="§"/>
            </a:pPr>
            <a:r>
              <a:rPr lang="pt-PT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Não sofrem nenhum tipo de processamento no processo de execução;</a:t>
            </a:r>
          </a:p>
          <a:p>
            <a:pPr marL="0" indent="0">
              <a:buNone/>
            </a:pPr>
            <a:endParaRPr lang="pt-PT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pt-PT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Os inteiros suportam várias bases de representação (decimal, octal, hexadecimal) como literais:</a:t>
            </a:r>
          </a:p>
          <a:p>
            <a:pPr>
              <a:buFont typeface="Arial" panose="020B0604020202020204" pitchFamily="34" charset="0"/>
              <a:buChar char="•"/>
            </a:pPr>
            <a:endParaRPr lang="pt-PT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pt-PT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endParaRPr lang="pt-BR" sz="2400" b="1" i="0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F2E06F-6296-EB42-A882-7483450685F0}"/>
              </a:ext>
            </a:extLst>
          </p:cNvPr>
          <p:cNvSpPr txBox="1"/>
          <p:nvPr/>
        </p:nvSpPr>
        <p:spPr>
          <a:xfrm>
            <a:off x="5079817" y="3352721"/>
            <a:ext cx="2184765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/>
              <a:t>int x = 30;</a:t>
            </a:r>
          </a:p>
          <a:p>
            <a:pPr marL="342900" indent="-342900">
              <a:buAutoNum type="arabicPeriod"/>
            </a:pPr>
            <a:r>
              <a:rPr lang="pt-BR" dirty="0"/>
              <a:t>double pi = 3.14;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DD2439-B2A5-3F4A-96B9-02CC095CDF7E}"/>
              </a:ext>
            </a:extLst>
          </p:cNvPr>
          <p:cNvSpPr/>
          <p:nvPr/>
        </p:nvSpPr>
        <p:spPr>
          <a:xfrm>
            <a:off x="6087035" y="3352721"/>
            <a:ext cx="385483" cy="39409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324555-8275-3246-8429-5465A87A62B8}"/>
              </a:ext>
            </a:extLst>
          </p:cNvPr>
          <p:cNvSpPr/>
          <p:nvPr/>
        </p:nvSpPr>
        <p:spPr>
          <a:xfrm>
            <a:off x="6571129" y="3604961"/>
            <a:ext cx="573742" cy="39409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A8D176E-4E0E-7444-A1FD-BCD074400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522" y="5083704"/>
            <a:ext cx="2687353" cy="104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0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969378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accent4">
                    <a:lumMod val="75000"/>
                  </a:schemeClr>
                </a:solidFill>
              </a:rPr>
              <a:t>Tipos de Dados</a:t>
            </a:r>
            <a:br>
              <a:rPr lang="pt-BR" sz="3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Literais/Constantes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2C12B7B-2094-A348-9A47-C4D09552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67B9-6323-4948-8869-8FBA1FC32CBB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43776E8-7909-2445-90A5-4E679DD8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8</a:t>
            </a:fld>
            <a:endParaRPr lang="pt-BR"/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1BBF4CB7-3276-9342-901F-0A1DAF6A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5179"/>
            <a:ext cx="9601200" cy="468774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pt-PT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Os tipos de dados com ponto flutuante (</a:t>
            </a:r>
            <a:r>
              <a:rPr lang="pt-PT" sz="2800" dirty="0" err="1">
                <a:solidFill>
                  <a:srgbClr val="C00000"/>
                </a:solidFill>
              </a:rPr>
              <a:t>float</a:t>
            </a:r>
            <a:r>
              <a:rPr lang="pt-PT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 </a:t>
            </a:r>
            <a:r>
              <a:rPr lang="pt-PT" sz="2800" dirty="0" err="1">
                <a:solidFill>
                  <a:srgbClr val="C00000"/>
                </a:solidFill>
              </a:rPr>
              <a:t>doubles</a:t>
            </a:r>
            <a:r>
              <a:rPr lang="pt-PT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podem ser representados apenas com base decimal (incluindo o ponto de casas decimais):</a:t>
            </a:r>
          </a:p>
          <a:p>
            <a:pPr>
              <a:buFont typeface="Wingdings" pitchFamily="2" charset="2"/>
              <a:buChar char="§"/>
            </a:pPr>
            <a:endParaRPr lang="pt-PT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pt-PT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endParaRPr lang="pt-BR" sz="2400" b="1" i="0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C0600F47-5F94-5B43-BBA8-EE2E527DD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280" y="3635187"/>
            <a:ext cx="4628498" cy="193189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1D0EB50-82D0-D04E-BC4E-057947817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423" y="4153050"/>
            <a:ext cx="4349377" cy="88132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75E9D712-555E-BD43-A0C3-0A6378CA48E0}"/>
              </a:ext>
            </a:extLst>
          </p:cNvPr>
          <p:cNvSpPr txBox="1"/>
          <p:nvPr/>
        </p:nvSpPr>
        <p:spPr>
          <a:xfrm>
            <a:off x="6219559" y="5765295"/>
            <a:ext cx="484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bg1">
                    <a:lumMod val="50000"/>
                  </a:schemeClr>
                </a:solidFill>
              </a:rPr>
              <a:t>Exemplos de : </a:t>
            </a:r>
            <a:r>
              <a:rPr lang="pt-BR" sz="1400" i="1" dirty="0" err="1">
                <a:solidFill>
                  <a:schemeClr val="bg1">
                    <a:lumMod val="50000"/>
                  </a:schemeClr>
                </a:solidFill>
              </a:rPr>
              <a:t>https</a:t>
            </a:r>
            <a:r>
              <a:rPr lang="pt-BR" sz="1400" i="1" dirty="0">
                <a:solidFill>
                  <a:schemeClr val="bg1">
                    <a:lumMod val="50000"/>
                  </a:schemeClr>
                </a:solidFill>
              </a:rPr>
              <a:t>://</a:t>
            </a:r>
            <a:r>
              <a:rPr lang="pt-BR" sz="1400" i="1" dirty="0" err="1">
                <a:solidFill>
                  <a:schemeClr val="bg1">
                    <a:lumMod val="50000"/>
                  </a:schemeClr>
                </a:solidFill>
              </a:rPr>
              <a:t>www.geeksforgeeks.org</a:t>
            </a:r>
            <a:r>
              <a:rPr lang="pt-BR" sz="1400" i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pt-BR" sz="1400" i="1" dirty="0" err="1">
                <a:solidFill>
                  <a:schemeClr val="bg1">
                    <a:lumMod val="50000"/>
                  </a:schemeClr>
                </a:solidFill>
              </a:rPr>
              <a:t>literals</a:t>
            </a:r>
            <a:r>
              <a:rPr lang="pt-BR" sz="14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pt-BR" sz="1400" i="1" dirty="0" err="1">
                <a:solidFill>
                  <a:schemeClr val="bg1">
                    <a:lumMod val="50000"/>
                  </a:schemeClr>
                </a:solidFill>
              </a:rPr>
              <a:t>in-java</a:t>
            </a:r>
            <a:r>
              <a:rPr lang="pt-BR" sz="1400" i="1" dirty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58834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D264-9939-D946-803E-B4A41D5E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969378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accent4">
                    <a:lumMod val="75000"/>
                  </a:schemeClr>
                </a:solidFill>
              </a:rPr>
              <a:t>Tipos de Dados</a:t>
            </a:r>
            <a:br>
              <a:rPr lang="pt-BR" sz="3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Literais/Constantes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2C12B7B-2094-A348-9A47-C4D09552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67B9-6323-4948-8869-8FBA1FC32CBB}" type="datetime1">
              <a:rPr lang="pt-BR" smtClean="0"/>
              <a:t>16/03/2020</a:t>
            </a:fld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43776E8-7909-2445-90A5-4E679DD8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D7BF-22EA-D745-9709-D2AEFF503AEE}" type="slidenum">
              <a:rPr lang="pt-BR" smtClean="0"/>
              <a:t>9</a:t>
            </a:fld>
            <a:endParaRPr lang="pt-BR"/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1BBF4CB7-3276-9342-901F-0A1DAF6A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5179"/>
            <a:ext cx="9601200" cy="468774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pt-PT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Os dados do tipo </a:t>
            </a:r>
            <a:r>
              <a:rPr lang="pt-PT" sz="2800" dirty="0" err="1">
                <a:solidFill>
                  <a:srgbClr val="C00000"/>
                </a:solidFill>
              </a:rPr>
              <a:t>char</a:t>
            </a:r>
            <a:r>
              <a:rPr lang="pt-PT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podem ter os literais representados de quatro formas distintas:</a:t>
            </a:r>
          </a:p>
          <a:p>
            <a:pPr lvl="1">
              <a:buFont typeface="Wingdings" pitchFamily="2" charset="2"/>
              <a:buChar char="Ø"/>
            </a:pPr>
            <a:r>
              <a:rPr lang="pt-PT" sz="2800" i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Entre plicas (</a:t>
            </a:r>
            <a:r>
              <a:rPr lang="pt-BR" sz="2800" dirty="0"/>
              <a:t>'</a:t>
            </a:r>
            <a:r>
              <a:rPr lang="pt-PT" sz="2800" i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):</a:t>
            </a:r>
          </a:p>
          <a:p>
            <a:pPr lvl="1">
              <a:buFont typeface="Wingdings" pitchFamily="2" charset="2"/>
              <a:buChar char="Ø"/>
            </a:pPr>
            <a:r>
              <a:rPr lang="pt-PT" sz="2800" i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Integral:</a:t>
            </a:r>
          </a:p>
          <a:p>
            <a:pPr lvl="1">
              <a:buFont typeface="Wingdings" pitchFamily="2" charset="2"/>
              <a:buChar char="Ø"/>
            </a:pPr>
            <a:r>
              <a:rPr lang="pt-PT" sz="2800" i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Representação Unicode:</a:t>
            </a:r>
          </a:p>
          <a:p>
            <a:pPr lvl="1">
              <a:buFont typeface="Wingdings" pitchFamily="2" charset="2"/>
              <a:buChar char="Ø"/>
            </a:pPr>
            <a:r>
              <a:rPr lang="pt-PT" sz="2800" i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Sequência de Escape (precedidos pelo caracter “\”) e possuem um significado específico para o compilador:</a:t>
            </a:r>
          </a:p>
          <a:p>
            <a:pPr>
              <a:buFont typeface="Wingdings" pitchFamily="2" charset="2"/>
              <a:buChar char="§"/>
            </a:pPr>
            <a:endParaRPr lang="pt-PT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pt-PT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endParaRPr lang="pt-BR" sz="2400" b="1" i="0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BAF084-8874-634B-B735-BDC002D33BAB}"/>
              </a:ext>
            </a:extLst>
          </p:cNvPr>
          <p:cNvSpPr txBox="1"/>
          <p:nvPr/>
        </p:nvSpPr>
        <p:spPr>
          <a:xfrm>
            <a:off x="6481482" y="2624557"/>
            <a:ext cx="1743619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char literal = 'a';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7221167-49D1-BD4E-B51D-EB52A509C699}"/>
              </a:ext>
            </a:extLst>
          </p:cNvPr>
          <p:cNvSpPr txBox="1"/>
          <p:nvPr/>
        </p:nvSpPr>
        <p:spPr>
          <a:xfrm>
            <a:off x="6481482" y="3145031"/>
            <a:ext cx="1926361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char literal = 062;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7F3496-37AE-3C4B-A3BF-36F61DC42CB6}"/>
              </a:ext>
            </a:extLst>
          </p:cNvPr>
          <p:cNvSpPr txBox="1"/>
          <p:nvPr/>
        </p:nvSpPr>
        <p:spPr>
          <a:xfrm>
            <a:off x="6481482" y="3629720"/>
            <a:ext cx="2364558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char literal = '\u0061';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A6C28C6-9783-2244-A1A0-813E82AC0FD8}"/>
              </a:ext>
            </a:extLst>
          </p:cNvPr>
          <p:cNvSpPr txBox="1"/>
          <p:nvPr/>
        </p:nvSpPr>
        <p:spPr>
          <a:xfrm>
            <a:off x="5099855" y="5119572"/>
            <a:ext cx="1812547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char literal = ‘\t’;</a:t>
            </a:r>
          </a:p>
        </p:txBody>
      </p:sp>
    </p:spTree>
    <p:extLst>
      <p:ext uri="{BB962C8B-B14F-4D97-AF65-F5344CB8AC3E}">
        <p14:creationId xmlns:p14="http://schemas.microsoft.com/office/powerpoint/2010/main" val="4225518966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{AB605020-6690-B542-8B15-D018BF86BE8D}tf10001072</Template>
  <TotalTime>535</TotalTime>
  <Words>563</Words>
  <Application>Microsoft Macintosh PowerPoint</Application>
  <PresentationFormat>Ecrã Panorâmico</PresentationFormat>
  <Paragraphs>133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21" baseType="lpstr">
      <vt:lpstr>Arial</vt:lpstr>
      <vt:lpstr>Calibri</vt:lpstr>
      <vt:lpstr>Franklin Gothic Book</vt:lpstr>
      <vt:lpstr>times new roman</vt:lpstr>
      <vt:lpstr>verdana</vt:lpstr>
      <vt:lpstr>Wingdings</vt:lpstr>
      <vt:lpstr>Recorte</vt:lpstr>
      <vt:lpstr>Apresentação do PowerPoint</vt:lpstr>
      <vt:lpstr>Parte 1</vt:lpstr>
      <vt:lpstr>Tipos de Dados</vt:lpstr>
      <vt:lpstr>Tipos de Dados</vt:lpstr>
      <vt:lpstr>Tipos de Dados Dados Primitivos</vt:lpstr>
      <vt:lpstr>Tipos de Dados Dados Primitivos</vt:lpstr>
      <vt:lpstr>Tipos de Dados Literais/Constantes</vt:lpstr>
      <vt:lpstr>Tipos de Dados Literais/Constantes</vt:lpstr>
      <vt:lpstr>Tipos de Dados Literais/Constantes</vt:lpstr>
      <vt:lpstr>Tipos de Dados Sequências de Escape</vt:lpstr>
      <vt:lpstr>Tipos de Dados Dados Não Primitivos (Referências/Objectos)</vt:lpstr>
      <vt:lpstr>Tipos de Dados Introdução : Objectos e Classes</vt:lpstr>
      <vt:lpstr>Tipos de Dados Introdução : Objectos e Classes</vt:lpstr>
      <vt:lpstr>Tipos de Dados Introdução : Objectos e Classes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Microsoft Office User</cp:lastModifiedBy>
  <cp:revision>49</cp:revision>
  <dcterms:created xsi:type="dcterms:W3CDTF">2020-03-11T09:04:02Z</dcterms:created>
  <dcterms:modified xsi:type="dcterms:W3CDTF">2020-03-16T10:13:42Z</dcterms:modified>
</cp:coreProperties>
</file>