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66"/>
    <a:srgbClr val="D7C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3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701B-4660-4BC8-A46E-EE71D7A5E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76BD6-54E8-418B-81E9-414E523B5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3E1F0-CE57-4572-875D-5E2C68D4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91359-2C37-4C84-AC1B-F2465D66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2AD1-6ED1-4F1E-A35C-3FDC4C24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22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19FC-7C83-4CB9-A187-0A13ABED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36A78-C123-4E80-94FF-F2B285AE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2583-9B0C-4F04-A504-AFF0DC78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5A0D-A8E6-4652-8688-828EF3EB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64429-5DF1-4E00-A522-BB05F9A9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15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4892E-4070-4BDD-82E1-70593703F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663F6-EFEE-40D6-9D5B-82E134CC2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31E4-EE2E-42F6-9CA4-E69C8D0E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2B51-4D49-42CB-BDDC-90CF453B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C0C41-B12D-4F28-8F16-A4CC2FE1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34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8D0F-9DCA-4A24-8381-D7726DF7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231-3CAA-4D8F-A5DB-84216C3A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7278-001C-481B-9566-029410FB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B929-8F5F-4C00-BCC4-CEAA2291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C4F8-3D25-440A-ABE6-1EF24F54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4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F181-FB5E-49CF-9D6E-B35E06E9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6666-39DB-407E-B19A-80944262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8393-990A-4E2B-9EDD-D38C4B41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DAFF-014F-4E53-A1B7-C9226C94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A-C5FC-432C-9B5C-386FB123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0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185D-1C8D-4608-AF6F-46543373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66B9-385A-4D76-AAAD-E8202C48F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C8055-180E-4D2E-9AA1-74AB7416D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BF2FF-800B-420A-8474-93EC2149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00971-E3CB-4EB1-9D33-E22788C7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CC0EE-35EB-443D-BEA7-6F137A57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3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CE8A-0422-4F37-93AC-13AAF9E1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0480-4DA7-4E86-AC6D-8E1FB19E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8B77-64F3-4803-AB78-F1D388331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E7211-11B4-4656-9FE6-0D1C2AF5D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ABF2B-616C-4046-B24C-7930E8ED3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C54F5-D256-4102-9EAD-1407D0DF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0BF92-09F6-4C7B-853C-D78484E6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1136E-B1F3-4DB8-BFA1-8AC4AF67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7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5DD5-A247-47B6-9519-10039C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CF9-2FC7-4D44-8286-F775047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58613-BEE9-48C4-9887-4ED14D5B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0A07C-1B1D-465C-939E-FC80A21C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78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ABBBB-4DA8-40E2-8245-6B09AE31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08001-EDCC-4C64-8813-9C7F3F08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F390-262B-4F87-A3CA-B7ABA5BC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21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8139-79D3-4BB3-9A66-1A609F5C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759E-4B67-4E6D-8FAF-8A99E3B96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87EDA-A22E-47F5-B35F-D38B717CA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4847C-345B-4A00-B3F8-9B04B642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AFE74-A0D7-4D30-84D9-6E1D452A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3FEEE-28AE-4C4F-A24F-7703F5B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5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9D5C-56F3-43E2-B52B-61C13776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B8470-3198-4862-BF3C-29C3BE31B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B8206-D752-4678-BF26-0BD5A5DB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716D5-9F87-472E-8E6F-8A7BCD55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BA27-10C5-4AF9-A5B9-695043DA7DF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4DF18-D73B-42D5-9D2B-F4053F70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E148A-1002-4761-8310-7452CFB2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80E-75D0-4311-8043-75F461AC4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75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F8713-0F1F-4582-B371-8D185D25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DE2C0-2392-4F0B-BDC3-6CD33424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79D6-62F7-48A4-9BC8-EE861F0A2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BA27-10C5-4AF9-A5B9-695043DA7DFB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7AF4-560B-4CFB-A346-30BBD38C8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F02D-F3E0-4CB4-ABA1-C9246770B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880E-75D0-4311-8043-75F461AC4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1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B8EB7-9302-446C-B265-8CED2D76440D}"/>
              </a:ext>
            </a:extLst>
          </p:cNvPr>
          <p:cNvCxnSpPr>
            <a:cxnSpLocks/>
          </p:cNvCxnSpPr>
          <p:nvPr/>
        </p:nvCxnSpPr>
        <p:spPr>
          <a:xfrm>
            <a:off x="483381" y="36513"/>
            <a:ext cx="0" cy="6858000"/>
          </a:xfrm>
          <a:prstGeom prst="line">
            <a:avLst/>
          </a:prstGeom>
          <a:ln w="44450" cap="rnd">
            <a:solidFill>
              <a:schemeClr val="tx1">
                <a:lumMod val="65000"/>
                <a:lumOff val="35000"/>
                <a:alpha val="76000"/>
              </a:schemeClr>
            </a:solidFill>
            <a:rou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263A99-FAD8-485B-9ACB-25FC8B62A40F}"/>
              </a:ext>
            </a:extLst>
          </p:cNvPr>
          <p:cNvSpPr/>
          <p:nvPr/>
        </p:nvSpPr>
        <p:spPr>
          <a:xfrm>
            <a:off x="89997" y="3516420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1F887-A16F-49BD-99DD-644E7CBBE61F}"/>
              </a:ext>
            </a:extLst>
          </p:cNvPr>
          <p:cNvSpPr/>
          <p:nvPr/>
        </p:nvSpPr>
        <p:spPr>
          <a:xfrm>
            <a:off x="89997" y="2913669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557-C780-4552-9010-F8506A4C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4" t="3957" r="7801" b="26914"/>
          <a:stretch/>
        </p:blipFill>
        <p:spPr>
          <a:xfrm>
            <a:off x="3432927" y="490194"/>
            <a:ext cx="5326145" cy="24698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27A55-B01F-4CBA-9855-3BC87B2F3545}"/>
              </a:ext>
            </a:extLst>
          </p:cNvPr>
          <p:cNvSpPr/>
          <p:nvPr/>
        </p:nvSpPr>
        <p:spPr>
          <a:xfrm>
            <a:off x="89997" y="2310918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C2794-2DFC-49D5-B120-7F6AF4F35F9D}"/>
              </a:ext>
            </a:extLst>
          </p:cNvPr>
          <p:cNvSpPr/>
          <p:nvPr/>
        </p:nvSpPr>
        <p:spPr>
          <a:xfrm>
            <a:off x="3432927" y="3497875"/>
            <a:ext cx="1665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Components: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3EDD2-8354-4947-A5A3-F562FAA769BE}"/>
              </a:ext>
            </a:extLst>
          </p:cNvPr>
          <p:cNvSpPr txBox="1"/>
          <p:nvPr/>
        </p:nvSpPr>
        <p:spPr>
          <a:xfrm>
            <a:off x="10250005" y="305528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Group: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CAC26-8230-472B-AA75-4C8A0678CB31}"/>
              </a:ext>
            </a:extLst>
          </p:cNvPr>
          <p:cNvSpPr txBox="1"/>
          <p:nvPr/>
        </p:nvSpPr>
        <p:spPr>
          <a:xfrm>
            <a:off x="3500989" y="5941391"/>
            <a:ext cx="124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Challenge: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2A3D0A-F39A-4008-97ED-F8B28E4FE9CE}"/>
              </a:ext>
            </a:extLst>
          </p:cNvPr>
          <p:cNvSpPr txBox="1"/>
          <p:nvPr/>
        </p:nvSpPr>
        <p:spPr>
          <a:xfrm>
            <a:off x="6722884" y="5941391"/>
            <a:ext cx="203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Inventary Control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81A064-5CE3-493D-B1F2-D89CAF18407F}"/>
              </a:ext>
            </a:extLst>
          </p:cNvPr>
          <p:cNvCxnSpPr>
            <a:cxnSpLocks/>
          </p:cNvCxnSpPr>
          <p:nvPr/>
        </p:nvCxnSpPr>
        <p:spPr>
          <a:xfrm>
            <a:off x="3500989" y="6310723"/>
            <a:ext cx="5258083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B801EA-11F5-4FE6-A45D-9DF5BFE43961}"/>
              </a:ext>
            </a:extLst>
          </p:cNvPr>
          <p:cNvSpPr txBox="1"/>
          <p:nvPr/>
        </p:nvSpPr>
        <p:spPr>
          <a:xfrm>
            <a:off x="7093669" y="3528653"/>
            <a:ext cx="16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Aurélio Vulcão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CC6FBF-EB91-4443-B944-8582E3AB5A67}"/>
              </a:ext>
            </a:extLst>
          </p:cNvPr>
          <p:cNvCxnSpPr>
            <a:cxnSpLocks/>
          </p:cNvCxnSpPr>
          <p:nvPr/>
        </p:nvCxnSpPr>
        <p:spPr>
          <a:xfrm>
            <a:off x="3466957" y="3866033"/>
            <a:ext cx="5258083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F40A1F-0BB4-43FA-A344-441C2E5361AE}"/>
              </a:ext>
            </a:extLst>
          </p:cNvPr>
          <p:cNvSpPr txBox="1"/>
          <p:nvPr/>
        </p:nvSpPr>
        <p:spPr>
          <a:xfrm>
            <a:off x="7093669" y="3896811"/>
            <a:ext cx="16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Bruno Assis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C9E846-A286-4D38-B968-74009CDB5192}"/>
              </a:ext>
            </a:extLst>
          </p:cNvPr>
          <p:cNvCxnSpPr>
            <a:cxnSpLocks/>
          </p:cNvCxnSpPr>
          <p:nvPr/>
        </p:nvCxnSpPr>
        <p:spPr>
          <a:xfrm>
            <a:off x="3463910" y="4217028"/>
            <a:ext cx="5258083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C0454B-C1D5-4D76-8AE3-B55B0CE34575}"/>
              </a:ext>
            </a:extLst>
          </p:cNvPr>
          <p:cNvSpPr txBox="1"/>
          <p:nvPr/>
        </p:nvSpPr>
        <p:spPr>
          <a:xfrm>
            <a:off x="7093669" y="4218304"/>
            <a:ext cx="16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Felipe Licca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D4DD056-CA69-419C-8702-D7A63C65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79" y="4536128"/>
            <a:ext cx="5371042" cy="1219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5657B15-D42A-4F71-80B3-A24B9A1901E5}"/>
              </a:ext>
            </a:extLst>
          </p:cNvPr>
          <p:cNvSpPr txBox="1"/>
          <p:nvPr/>
        </p:nvSpPr>
        <p:spPr>
          <a:xfrm>
            <a:off x="7093669" y="4561810"/>
            <a:ext cx="203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Leonardo Pereira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F3D12CE-D238-4C44-8F3B-6DE55C8F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83" y="4857369"/>
            <a:ext cx="5377138" cy="1219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49322D-EA3C-40F2-B500-B20401BB06CC}"/>
              </a:ext>
            </a:extLst>
          </p:cNvPr>
          <p:cNvSpPr txBox="1"/>
          <p:nvPr/>
        </p:nvSpPr>
        <p:spPr>
          <a:xfrm>
            <a:off x="7093668" y="4885831"/>
            <a:ext cx="203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Rodrigo Rocha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62905E-E9F9-4BB2-828C-2E3D44E14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431" y="5156882"/>
            <a:ext cx="5377138" cy="1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E5E18-AFDD-4CE4-B358-EFEA357A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1" y="1408226"/>
            <a:ext cx="5892149" cy="4041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CC83C-021A-4CF8-84D1-F98D9297F1AD}"/>
              </a:ext>
            </a:extLst>
          </p:cNvPr>
          <p:cNvSpPr txBox="1"/>
          <p:nvPr/>
        </p:nvSpPr>
        <p:spPr>
          <a:xfrm>
            <a:off x="7004113" y="2906995"/>
            <a:ext cx="4757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Imagine que ...</a:t>
            </a:r>
          </a:p>
        </p:txBody>
      </p:sp>
    </p:spTree>
    <p:extLst>
      <p:ext uri="{BB962C8B-B14F-4D97-AF65-F5344CB8AC3E}">
        <p14:creationId xmlns:p14="http://schemas.microsoft.com/office/powerpoint/2010/main" val="103729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B8EB7-9302-446C-B265-8CED2D76440D}"/>
              </a:ext>
            </a:extLst>
          </p:cNvPr>
          <p:cNvCxnSpPr>
            <a:cxnSpLocks/>
          </p:cNvCxnSpPr>
          <p:nvPr/>
        </p:nvCxnSpPr>
        <p:spPr>
          <a:xfrm>
            <a:off x="483381" y="36513"/>
            <a:ext cx="0" cy="6858000"/>
          </a:xfrm>
          <a:prstGeom prst="line">
            <a:avLst/>
          </a:prstGeom>
          <a:ln w="44450" cap="rnd">
            <a:solidFill>
              <a:schemeClr val="tx1">
                <a:lumMod val="65000"/>
                <a:lumOff val="35000"/>
                <a:alpha val="76000"/>
              </a:schemeClr>
            </a:solidFill>
            <a:rou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263A99-FAD8-485B-9ACB-25FC8B62A40F}"/>
              </a:ext>
            </a:extLst>
          </p:cNvPr>
          <p:cNvSpPr/>
          <p:nvPr/>
        </p:nvSpPr>
        <p:spPr>
          <a:xfrm>
            <a:off x="89997" y="3516420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1F887-A16F-49BD-99DD-644E7CBBE61F}"/>
              </a:ext>
            </a:extLst>
          </p:cNvPr>
          <p:cNvSpPr/>
          <p:nvPr/>
        </p:nvSpPr>
        <p:spPr>
          <a:xfrm>
            <a:off x="89997" y="2913669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557-C780-4552-9010-F8506A4C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54" t="3957" r="37806" b="49605"/>
          <a:stretch/>
        </p:blipFill>
        <p:spPr>
          <a:xfrm>
            <a:off x="10782619" y="5317561"/>
            <a:ext cx="1150714" cy="12349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27A55-B01F-4CBA-9855-3BC87B2F3545}"/>
              </a:ext>
            </a:extLst>
          </p:cNvPr>
          <p:cNvSpPr/>
          <p:nvPr/>
        </p:nvSpPr>
        <p:spPr>
          <a:xfrm>
            <a:off x="89997" y="2310918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2F5A0-84E6-4C2A-80DB-3E5E02FCD4B7}"/>
              </a:ext>
            </a:extLst>
          </p:cNvPr>
          <p:cNvSpPr txBox="1"/>
          <p:nvPr/>
        </p:nvSpPr>
        <p:spPr>
          <a:xfrm>
            <a:off x="2305787" y="670097"/>
            <a:ext cx="154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Problema: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A4CEF392-24CF-4BA7-8EDC-4A50D9BFA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777410" y="517669"/>
            <a:ext cx="528377" cy="6140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7EF4C-9D6B-49A3-8881-ECE1B066C832}"/>
              </a:ext>
            </a:extLst>
          </p:cNvPr>
          <p:cNvSpPr txBox="1"/>
          <p:nvPr/>
        </p:nvSpPr>
        <p:spPr>
          <a:xfrm>
            <a:off x="3851776" y="656085"/>
            <a:ext cx="5844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Falta de logística no processo de Order picking: preparação, separação e coleta de pedidos. Ineficiência na entrega para a plataforma.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FFD989-30CB-4871-A6C6-5E13AAD25BC2}"/>
              </a:ext>
            </a:extLst>
          </p:cNvPr>
          <p:cNvCxnSpPr>
            <a:cxnSpLocks/>
          </p:cNvCxnSpPr>
          <p:nvPr/>
        </p:nvCxnSpPr>
        <p:spPr>
          <a:xfrm>
            <a:off x="1777410" y="1131762"/>
            <a:ext cx="2145712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C7DA0-E56A-4FEE-B492-4B5C0E1C59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3975" t="14433" r="13283" b="22462"/>
          <a:stretch/>
        </p:blipFill>
        <p:spPr>
          <a:xfrm>
            <a:off x="8182840" y="1895644"/>
            <a:ext cx="1513556" cy="1328544"/>
          </a:xfrm>
          <a:prstGeom prst="rect">
            <a:avLst/>
          </a:prstGeom>
        </p:spPr>
      </p:pic>
      <p:pic>
        <p:nvPicPr>
          <p:cNvPr id="2052" name="Picture 4" descr="Resultado de imagem para logo de estoque">
            <a:extLst>
              <a:ext uri="{FF2B5EF4-FFF2-40B4-BE49-F238E27FC236}">
                <a16:creationId xmlns:a16="http://schemas.microsoft.com/office/drawing/2014/main" id="{39D4A6EF-37EB-41A3-8F7C-47645E7F6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1" y="1895644"/>
            <a:ext cx="1513557" cy="13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Arrow: Slight curve">
            <a:extLst>
              <a:ext uri="{FF2B5EF4-FFF2-40B4-BE49-F238E27FC236}">
                <a16:creationId xmlns:a16="http://schemas.microsoft.com/office/drawing/2014/main" id="{B3B8E9B7-21E5-4EDF-BDBA-600D29DDB1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50445" y="2102716"/>
            <a:ext cx="1756528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F9EA92-8620-4FDD-BE85-C6B24EB0577F}"/>
              </a:ext>
            </a:extLst>
          </p:cNvPr>
          <p:cNvSpPr txBox="1"/>
          <p:nvPr/>
        </p:nvSpPr>
        <p:spPr>
          <a:xfrm>
            <a:off x="6600894" y="2292603"/>
            <a:ext cx="455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58B166-7175-43FA-9CCE-DA023F333A93}"/>
              </a:ext>
            </a:extLst>
          </p:cNvPr>
          <p:cNvSpPr txBox="1"/>
          <p:nvPr/>
        </p:nvSpPr>
        <p:spPr>
          <a:xfrm>
            <a:off x="2305786" y="3873758"/>
            <a:ext cx="154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Hipótese:</a:t>
            </a:r>
          </a:p>
        </p:txBody>
      </p:sp>
      <p:pic>
        <p:nvPicPr>
          <p:cNvPr id="29" name="Graphic 28" descr="Lightbulb">
            <a:extLst>
              <a:ext uri="{FF2B5EF4-FFF2-40B4-BE49-F238E27FC236}">
                <a16:creationId xmlns:a16="http://schemas.microsoft.com/office/drawing/2014/main" id="{025153B2-D4B1-4564-BC5D-8B9FB5CA8B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7410" y="3721330"/>
            <a:ext cx="528376" cy="6140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8C637D-51F2-4B0A-B4B2-00384F0C8994}"/>
              </a:ext>
            </a:extLst>
          </p:cNvPr>
          <p:cNvCxnSpPr>
            <a:cxnSpLocks/>
          </p:cNvCxnSpPr>
          <p:nvPr/>
        </p:nvCxnSpPr>
        <p:spPr>
          <a:xfrm>
            <a:off x="1881297" y="4335423"/>
            <a:ext cx="2145712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35917F-20FA-46AD-939E-316E2945F2C9}"/>
              </a:ext>
            </a:extLst>
          </p:cNvPr>
          <p:cNvSpPr txBox="1"/>
          <p:nvPr/>
        </p:nvSpPr>
        <p:spPr>
          <a:xfrm>
            <a:off x="3961021" y="3632750"/>
            <a:ext cx="57353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Automatização do processo de atribuição das tarefas; 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pt-BR" sz="1600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Localização dos materiais e reorganização  no processo de amarzenagem; 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pt-BR" sz="1600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Junção de Pick e separação; 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pt-BR" sz="1600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Resultado esperado: 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aumento da eficiência durante todo o processo.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81622B-EFB5-435F-93ED-BA146B113EF0}"/>
              </a:ext>
            </a:extLst>
          </p:cNvPr>
          <p:cNvCxnSpPr>
            <a:cxnSpLocks/>
          </p:cNvCxnSpPr>
          <p:nvPr/>
        </p:nvCxnSpPr>
        <p:spPr>
          <a:xfrm>
            <a:off x="4027009" y="3465513"/>
            <a:ext cx="5258083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3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B8EB7-9302-446C-B265-8CED2D76440D}"/>
              </a:ext>
            </a:extLst>
          </p:cNvPr>
          <p:cNvCxnSpPr>
            <a:cxnSpLocks/>
          </p:cNvCxnSpPr>
          <p:nvPr/>
        </p:nvCxnSpPr>
        <p:spPr>
          <a:xfrm>
            <a:off x="483381" y="36513"/>
            <a:ext cx="0" cy="6858000"/>
          </a:xfrm>
          <a:prstGeom prst="line">
            <a:avLst/>
          </a:prstGeom>
          <a:ln w="44450" cap="rnd">
            <a:solidFill>
              <a:schemeClr val="tx1">
                <a:lumMod val="65000"/>
                <a:lumOff val="35000"/>
                <a:alpha val="76000"/>
              </a:schemeClr>
            </a:solidFill>
            <a:rou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263A99-FAD8-485B-9ACB-25FC8B62A40F}"/>
              </a:ext>
            </a:extLst>
          </p:cNvPr>
          <p:cNvSpPr/>
          <p:nvPr/>
        </p:nvSpPr>
        <p:spPr>
          <a:xfrm>
            <a:off x="89997" y="3516420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1F887-A16F-49BD-99DD-644E7CBBE61F}"/>
              </a:ext>
            </a:extLst>
          </p:cNvPr>
          <p:cNvSpPr/>
          <p:nvPr/>
        </p:nvSpPr>
        <p:spPr>
          <a:xfrm>
            <a:off x="89997" y="2913669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557-C780-4552-9010-F8506A4C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54" t="3957" r="37806" b="49605"/>
          <a:stretch/>
        </p:blipFill>
        <p:spPr>
          <a:xfrm>
            <a:off x="10782619" y="5317561"/>
            <a:ext cx="1150714" cy="12349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27A55-B01F-4CBA-9855-3BC87B2F3545}"/>
              </a:ext>
            </a:extLst>
          </p:cNvPr>
          <p:cNvSpPr/>
          <p:nvPr/>
        </p:nvSpPr>
        <p:spPr>
          <a:xfrm>
            <a:off x="89997" y="2310918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2F5A0-84E6-4C2A-80DB-3E5E02FCD4B7}"/>
              </a:ext>
            </a:extLst>
          </p:cNvPr>
          <p:cNvSpPr txBox="1"/>
          <p:nvPr/>
        </p:nvSpPr>
        <p:spPr>
          <a:xfrm>
            <a:off x="2305788" y="670097"/>
            <a:ext cx="129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Solução: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7EF4C-9D6B-49A3-8881-ECE1B066C832}"/>
              </a:ext>
            </a:extLst>
          </p:cNvPr>
          <p:cNvSpPr txBox="1"/>
          <p:nvPr/>
        </p:nvSpPr>
        <p:spPr>
          <a:xfrm>
            <a:off x="3851776" y="656085"/>
            <a:ext cx="58446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1)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Sistema de gamification para técnicos e operadores logísticos no processo de armazenagem, pick e separação de material.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2)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Monitoramento por câmeras e modelagem 3D com realidade aumentada do galpão e colaboradores presentes no processo.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3) 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Localização de materiais no galpão e ao longo do processo por RFId, QR-Code, ou código de barras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FFD989-30CB-4871-A6C6-5E13AAD25BC2}"/>
              </a:ext>
            </a:extLst>
          </p:cNvPr>
          <p:cNvCxnSpPr>
            <a:cxnSpLocks/>
          </p:cNvCxnSpPr>
          <p:nvPr/>
        </p:nvCxnSpPr>
        <p:spPr>
          <a:xfrm>
            <a:off x="1777410" y="1131762"/>
            <a:ext cx="2145712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680547F6-CFCB-4246-9C56-4F3C2CF80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409" y="544122"/>
            <a:ext cx="528376" cy="61408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078002-9B43-41F3-8F7C-0B1B2D0A7DAF}"/>
              </a:ext>
            </a:extLst>
          </p:cNvPr>
          <p:cNvCxnSpPr>
            <a:cxnSpLocks/>
          </p:cNvCxnSpPr>
          <p:nvPr/>
        </p:nvCxnSpPr>
        <p:spPr>
          <a:xfrm>
            <a:off x="3851776" y="3465513"/>
            <a:ext cx="5258083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3FC8F4-0D87-4E1B-8730-F83449DED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211" y="4288288"/>
            <a:ext cx="4625577" cy="24717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C4F60B-0B45-44C4-803F-047A36795911}"/>
              </a:ext>
            </a:extLst>
          </p:cNvPr>
          <p:cNvSpPr txBox="1"/>
          <p:nvPr/>
        </p:nvSpPr>
        <p:spPr>
          <a:xfrm>
            <a:off x="2458187" y="3678823"/>
            <a:ext cx="299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Potencial da Solução: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9BAD26-757A-4C0C-BEF3-0309BC59153B}"/>
              </a:ext>
            </a:extLst>
          </p:cNvPr>
          <p:cNvCxnSpPr>
            <a:cxnSpLocks/>
          </p:cNvCxnSpPr>
          <p:nvPr/>
        </p:nvCxnSpPr>
        <p:spPr>
          <a:xfrm>
            <a:off x="1929810" y="4140488"/>
            <a:ext cx="3518880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Head with gears">
            <a:extLst>
              <a:ext uri="{FF2B5EF4-FFF2-40B4-BE49-F238E27FC236}">
                <a16:creationId xmlns:a16="http://schemas.microsoft.com/office/drawing/2014/main" id="{6D1DB6AB-C5E1-4927-AF8A-18C92BCC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9809" y="3552848"/>
            <a:ext cx="528376" cy="6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639384A-06C1-449A-8906-6FC1B970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7" y="1320721"/>
            <a:ext cx="9830510" cy="511778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B8EB7-9302-446C-B265-8CED2D76440D}"/>
              </a:ext>
            </a:extLst>
          </p:cNvPr>
          <p:cNvCxnSpPr>
            <a:cxnSpLocks/>
          </p:cNvCxnSpPr>
          <p:nvPr/>
        </p:nvCxnSpPr>
        <p:spPr>
          <a:xfrm>
            <a:off x="483381" y="36513"/>
            <a:ext cx="0" cy="6858000"/>
          </a:xfrm>
          <a:prstGeom prst="line">
            <a:avLst/>
          </a:prstGeom>
          <a:ln w="44450" cap="rnd">
            <a:solidFill>
              <a:schemeClr val="tx1">
                <a:lumMod val="65000"/>
                <a:lumOff val="35000"/>
                <a:alpha val="76000"/>
              </a:schemeClr>
            </a:solidFill>
            <a:rou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263A99-FAD8-485B-9ACB-25FC8B62A40F}"/>
              </a:ext>
            </a:extLst>
          </p:cNvPr>
          <p:cNvSpPr/>
          <p:nvPr/>
        </p:nvSpPr>
        <p:spPr>
          <a:xfrm>
            <a:off x="89997" y="3516420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1F887-A16F-49BD-99DD-644E7CBBE61F}"/>
              </a:ext>
            </a:extLst>
          </p:cNvPr>
          <p:cNvSpPr/>
          <p:nvPr/>
        </p:nvSpPr>
        <p:spPr>
          <a:xfrm>
            <a:off x="89997" y="2913669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557-C780-4552-9010-F8506A4C8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54" t="3957" r="37806" b="49605"/>
          <a:stretch/>
        </p:blipFill>
        <p:spPr>
          <a:xfrm>
            <a:off x="10782619" y="5317561"/>
            <a:ext cx="1150714" cy="12349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27A55-B01F-4CBA-9855-3BC87B2F3545}"/>
              </a:ext>
            </a:extLst>
          </p:cNvPr>
          <p:cNvSpPr/>
          <p:nvPr/>
        </p:nvSpPr>
        <p:spPr>
          <a:xfrm>
            <a:off x="89997" y="2310918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2F5A0-84E6-4C2A-80DB-3E5E02FCD4B7}"/>
              </a:ext>
            </a:extLst>
          </p:cNvPr>
          <p:cNvSpPr txBox="1"/>
          <p:nvPr/>
        </p:nvSpPr>
        <p:spPr>
          <a:xfrm>
            <a:off x="2173376" y="733083"/>
            <a:ext cx="255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Fluxograma Atual: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FFD989-30CB-4871-A6C6-5E13AAD25BC2}"/>
              </a:ext>
            </a:extLst>
          </p:cNvPr>
          <p:cNvCxnSpPr>
            <a:cxnSpLocks/>
          </p:cNvCxnSpPr>
          <p:nvPr/>
        </p:nvCxnSpPr>
        <p:spPr>
          <a:xfrm>
            <a:off x="1777410" y="1131762"/>
            <a:ext cx="2954840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FE3CD9E8-AC28-40FE-8B35-EE718B1EE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1674" y="574785"/>
            <a:ext cx="528370" cy="58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271F57-EAB5-4545-9583-44CA81A64A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762" t="13689" r="10073" b="73245"/>
          <a:stretch/>
        </p:blipFill>
        <p:spPr>
          <a:xfrm>
            <a:off x="1575114" y="2063230"/>
            <a:ext cx="598262" cy="495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77F6F-7FD9-4CFA-A30B-BFE849AFD9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81" t="47894" r="80967" b="34335"/>
          <a:stretch/>
        </p:blipFill>
        <p:spPr>
          <a:xfrm>
            <a:off x="9474776" y="5744351"/>
            <a:ext cx="598262" cy="4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B8EB7-9302-446C-B265-8CED2D76440D}"/>
              </a:ext>
            </a:extLst>
          </p:cNvPr>
          <p:cNvCxnSpPr>
            <a:cxnSpLocks/>
          </p:cNvCxnSpPr>
          <p:nvPr/>
        </p:nvCxnSpPr>
        <p:spPr>
          <a:xfrm>
            <a:off x="483381" y="36513"/>
            <a:ext cx="0" cy="6858000"/>
          </a:xfrm>
          <a:prstGeom prst="line">
            <a:avLst/>
          </a:prstGeom>
          <a:ln w="44450" cap="rnd">
            <a:solidFill>
              <a:schemeClr val="tx1">
                <a:lumMod val="65000"/>
                <a:lumOff val="35000"/>
                <a:alpha val="76000"/>
              </a:schemeClr>
            </a:solidFill>
            <a:rou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263A99-FAD8-485B-9ACB-25FC8B62A40F}"/>
              </a:ext>
            </a:extLst>
          </p:cNvPr>
          <p:cNvSpPr/>
          <p:nvPr/>
        </p:nvSpPr>
        <p:spPr>
          <a:xfrm>
            <a:off x="89997" y="3516420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1F887-A16F-49BD-99DD-644E7CBBE61F}"/>
              </a:ext>
            </a:extLst>
          </p:cNvPr>
          <p:cNvSpPr/>
          <p:nvPr/>
        </p:nvSpPr>
        <p:spPr>
          <a:xfrm>
            <a:off x="89997" y="2913669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557-C780-4552-9010-F8506A4C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54" t="3957" r="37806" b="49605"/>
          <a:stretch/>
        </p:blipFill>
        <p:spPr>
          <a:xfrm>
            <a:off x="10782619" y="5317561"/>
            <a:ext cx="1150714" cy="12349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27A55-B01F-4CBA-9855-3BC87B2F3545}"/>
              </a:ext>
            </a:extLst>
          </p:cNvPr>
          <p:cNvSpPr/>
          <p:nvPr/>
        </p:nvSpPr>
        <p:spPr>
          <a:xfrm>
            <a:off x="89997" y="2310918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04732-3076-49F2-93B9-977219373E66}"/>
              </a:ext>
            </a:extLst>
          </p:cNvPr>
          <p:cNvSpPr txBox="1"/>
          <p:nvPr/>
        </p:nvSpPr>
        <p:spPr>
          <a:xfrm>
            <a:off x="2173375" y="733083"/>
            <a:ext cx="319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1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Fluxograma Otimizado: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59997D-4ED9-4D18-B41A-2A95E1CBA316}"/>
              </a:ext>
            </a:extLst>
          </p:cNvPr>
          <p:cNvCxnSpPr>
            <a:cxnSpLocks/>
          </p:cNvCxnSpPr>
          <p:nvPr/>
        </p:nvCxnSpPr>
        <p:spPr>
          <a:xfrm>
            <a:off x="1777410" y="1131762"/>
            <a:ext cx="3595866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9986A9B8-0015-4FB9-B976-1AE6CECF4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1674" y="574785"/>
            <a:ext cx="528370" cy="587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3B30F-E93D-4149-BC3A-754B4CC8F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88" y="1320721"/>
            <a:ext cx="9802221" cy="5098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99FF1-6DBB-45A1-9629-C0858D54F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948" y="2446894"/>
            <a:ext cx="597460" cy="499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C20303-9BE5-4AA9-92C0-6C81AD79B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366" y="1811003"/>
            <a:ext cx="670432" cy="4999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C12CE0-39BA-44D9-90CF-B1A80764C7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104" t="78381" r="22430" b="7371"/>
          <a:stretch/>
        </p:blipFill>
        <p:spPr>
          <a:xfrm>
            <a:off x="3890366" y="3870186"/>
            <a:ext cx="597460" cy="5219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4E4189-9161-4354-8766-48E9920D96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075" t="13689" r="82693" b="68171"/>
          <a:stretch/>
        </p:blipFill>
        <p:spPr>
          <a:xfrm>
            <a:off x="5194129" y="2446894"/>
            <a:ext cx="597460" cy="5219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D9ABDE-EC48-4F6F-932F-80E57E45C0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311" t="29049" r="29801" b="54405"/>
          <a:stretch/>
        </p:blipFill>
        <p:spPr>
          <a:xfrm>
            <a:off x="6639183" y="4030742"/>
            <a:ext cx="597460" cy="5219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BCF99C-F32E-4782-B8D6-D76A5C3244D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185" t="75623" r="56902" b="9363"/>
          <a:stretch/>
        </p:blipFill>
        <p:spPr>
          <a:xfrm>
            <a:off x="8102609" y="2560876"/>
            <a:ext cx="597460" cy="5219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D386AA-CBC1-4310-87D6-F1B6911ADF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3882" y="5435101"/>
            <a:ext cx="670618" cy="4999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E0F8F6-C694-42EC-9DB9-C71B9D0EA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95362" y="4838919"/>
            <a:ext cx="597459" cy="4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B8EB7-9302-446C-B265-8CED2D76440D}"/>
              </a:ext>
            </a:extLst>
          </p:cNvPr>
          <p:cNvCxnSpPr>
            <a:cxnSpLocks/>
          </p:cNvCxnSpPr>
          <p:nvPr/>
        </p:nvCxnSpPr>
        <p:spPr>
          <a:xfrm>
            <a:off x="483381" y="36513"/>
            <a:ext cx="0" cy="6858000"/>
          </a:xfrm>
          <a:prstGeom prst="line">
            <a:avLst/>
          </a:prstGeom>
          <a:ln w="44450" cap="rnd">
            <a:solidFill>
              <a:schemeClr val="tx1">
                <a:lumMod val="65000"/>
                <a:lumOff val="35000"/>
                <a:alpha val="76000"/>
              </a:schemeClr>
            </a:solidFill>
            <a:rou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263A99-FAD8-485B-9ACB-25FC8B62A40F}"/>
              </a:ext>
            </a:extLst>
          </p:cNvPr>
          <p:cNvSpPr/>
          <p:nvPr/>
        </p:nvSpPr>
        <p:spPr>
          <a:xfrm>
            <a:off x="89997" y="3516420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1F887-A16F-49BD-99DD-644E7CBBE61F}"/>
              </a:ext>
            </a:extLst>
          </p:cNvPr>
          <p:cNvSpPr/>
          <p:nvPr/>
        </p:nvSpPr>
        <p:spPr>
          <a:xfrm>
            <a:off x="89997" y="2913669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557-C780-4552-9010-F8506A4C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54" t="3957" r="37806" b="49605"/>
          <a:stretch/>
        </p:blipFill>
        <p:spPr>
          <a:xfrm>
            <a:off x="10782619" y="5317561"/>
            <a:ext cx="1150714" cy="12349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27A55-B01F-4CBA-9855-3BC87B2F3545}"/>
              </a:ext>
            </a:extLst>
          </p:cNvPr>
          <p:cNvSpPr/>
          <p:nvPr/>
        </p:nvSpPr>
        <p:spPr>
          <a:xfrm>
            <a:off x="89997" y="2310918"/>
            <a:ext cx="786768" cy="771868"/>
          </a:xfrm>
          <a:prstGeom prst="rect">
            <a:avLst/>
          </a:prstGeom>
          <a:noFill/>
          <a:ln w="38100">
            <a:solidFill>
              <a:srgbClr val="D7C2A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04732-3076-49F2-93B9-977219373E66}"/>
              </a:ext>
            </a:extLst>
          </p:cNvPr>
          <p:cNvSpPr txBox="1"/>
          <p:nvPr/>
        </p:nvSpPr>
        <p:spPr>
          <a:xfrm>
            <a:off x="2173376" y="1166725"/>
            <a:ext cx="17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Viabilidade: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59997D-4ED9-4D18-B41A-2A95E1CBA316}"/>
              </a:ext>
            </a:extLst>
          </p:cNvPr>
          <p:cNvCxnSpPr>
            <a:cxnSpLocks/>
          </p:cNvCxnSpPr>
          <p:nvPr/>
        </p:nvCxnSpPr>
        <p:spPr>
          <a:xfrm>
            <a:off x="1777410" y="1565404"/>
            <a:ext cx="2162993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Statistics">
            <a:extLst>
              <a:ext uri="{FF2B5EF4-FFF2-40B4-BE49-F238E27FC236}">
                <a16:creationId xmlns:a16="http://schemas.microsoft.com/office/drawing/2014/main" id="{CABEB662-4E09-42BC-9A4F-C99C971B9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0842" y="1039088"/>
            <a:ext cx="450034" cy="556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F6396-010D-472B-97D2-5C8CBE409B7F}"/>
              </a:ext>
            </a:extLst>
          </p:cNvPr>
          <p:cNvSpPr txBox="1"/>
          <p:nvPr/>
        </p:nvSpPr>
        <p:spPr>
          <a:xfrm>
            <a:off x="3944132" y="780574"/>
            <a:ext cx="5608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Custo de Exploração: 2.1 BI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Perdas com Paradas Não Programadas: 4.7 BI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pt-BR" b="1" dirty="0">
                <a:solidFill>
                  <a:srgbClr val="D7C2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Gastos Com Estoque: 7.2 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FA374-5E16-48BD-A946-39E5801188CC}"/>
              </a:ext>
            </a:extLst>
          </p:cNvPr>
          <p:cNvSpPr txBox="1"/>
          <p:nvPr/>
        </p:nvSpPr>
        <p:spPr>
          <a:xfrm>
            <a:off x="2174944" y="3760672"/>
            <a:ext cx="17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Conclusão: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12F649-C321-48F8-9AC4-6633536A0614}"/>
              </a:ext>
            </a:extLst>
          </p:cNvPr>
          <p:cNvCxnSpPr>
            <a:cxnSpLocks/>
          </p:cNvCxnSpPr>
          <p:nvPr/>
        </p:nvCxnSpPr>
        <p:spPr>
          <a:xfrm>
            <a:off x="1778978" y="4159351"/>
            <a:ext cx="2162993" cy="0"/>
          </a:xfrm>
          <a:prstGeom prst="line">
            <a:avLst/>
          </a:prstGeom>
          <a:ln w="12700">
            <a:solidFill>
              <a:srgbClr val="B6B4B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6A1F2344-0D9A-4973-9628-BA5EDABEE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2410" y="3633035"/>
            <a:ext cx="450034" cy="556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3517D9-6061-4A05-8108-1E37286852CE}"/>
              </a:ext>
            </a:extLst>
          </p:cNvPr>
          <p:cNvSpPr txBox="1"/>
          <p:nvPr/>
        </p:nvSpPr>
        <p:spPr>
          <a:xfrm>
            <a:off x="3629320" y="4482516"/>
            <a:ext cx="54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rgbClr val="0021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Até 20% de otimização no gasto com o estoque</a:t>
            </a:r>
          </a:p>
        </p:txBody>
      </p:sp>
    </p:spTree>
    <p:extLst>
      <p:ext uri="{BB962C8B-B14F-4D97-AF65-F5344CB8AC3E}">
        <p14:creationId xmlns:p14="http://schemas.microsoft.com/office/powerpoint/2010/main" val="70872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B12041-2598-4439-989A-47ECD2B72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08"/>
          <a:stretch/>
        </p:blipFill>
        <p:spPr>
          <a:xfrm>
            <a:off x="1148695" y="1307969"/>
            <a:ext cx="3682696" cy="4242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D169FA-96EC-4E35-BD8B-689113E68728}"/>
              </a:ext>
            </a:extLst>
          </p:cNvPr>
          <p:cNvSpPr txBox="1"/>
          <p:nvPr/>
        </p:nvSpPr>
        <p:spPr>
          <a:xfrm>
            <a:off x="1889463" y="846304"/>
            <a:ext cx="220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Aurélio Vulcão</a:t>
            </a:r>
          </a:p>
        </p:txBody>
      </p:sp>
    </p:spTree>
    <p:extLst>
      <p:ext uri="{BB962C8B-B14F-4D97-AF65-F5344CB8AC3E}">
        <p14:creationId xmlns:p14="http://schemas.microsoft.com/office/powerpoint/2010/main" val="307702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D169FA-96EC-4E35-BD8B-689113E68728}"/>
              </a:ext>
            </a:extLst>
          </p:cNvPr>
          <p:cNvSpPr txBox="1"/>
          <p:nvPr/>
        </p:nvSpPr>
        <p:spPr>
          <a:xfrm>
            <a:off x="1889463" y="846304"/>
            <a:ext cx="220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Bruno Assis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413F9C-3742-4173-B614-90BA4D3EF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56" b="8585"/>
          <a:stretch/>
        </p:blipFill>
        <p:spPr>
          <a:xfrm>
            <a:off x="1148695" y="1344482"/>
            <a:ext cx="3682696" cy="4242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23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204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Dubai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aurelio vulcão</dc:creator>
  <cp:lastModifiedBy>aurelio vulcão</cp:lastModifiedBy>
  <cp:revision>32</cp:revision>
  <dcterms:created xsi:type="dcterms:W3CDTF">2019-08-29T02:19:11Z</dcterms:created>
  <dcterms:modified xsi:type="dcterms:W3CDTF">2019-08-29T14:13:27Z</dcterms:modified>
</cp:coreProperties>
</file>