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2" r:id="rId4"/>
    <p:sldId id="260" r:id="rId5"/>
    <p:sldId id="263" r:id="rId6"/>
    <p:sldId id="266" r:id="rId7"/>
    <p:sldId id="276" r:id="rId8"/>
    <p:sldId id="267" r:id="rId9"/>
    <p:sldId id="264" r:id="rId10"/>
    <p:sldId id="268" r:id="rId11"/>
    <p:sldId id="265" r:id="rId12"/>
    <p:sldId id="269" r:id="rId13"/>
    <p:sldId id="272" r:id="rId14"/>
    <p:sldId id="273" r:id="rId15"/>
    <p:sldId id="274" r:id="rId16"/>
    <p:sldId id="275" r:id="rId17"/>
    <p:sldId id="277" r:id="rId18"/>
    <p:sldId id="281" r:id="rId19"/>
    <p:sldId id="282" r:id="rId20"/>
    <p:sldId id="284" r:id="rId21"/>
    <p:sldId id="283" r:id="rId22"/>
    <p:sldId id="27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88"/>
    <a:srgbClr val="80CBC4"/>
    <a:srgbClr val="B2DFDB"/>
    <a:srgbClr val="E0F2F1"/>
    <a:srgbClr val="E7E9FD"/>
    <a:srgbClr val="5677FC"/>
    <a:srgbClr val="91A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3" d="100"/>
          <a:sy n="113" d="100"/>
        </p:scale>
        <p:origin x="34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13D37-84BB-42D6-ACC7-2642BD417274}"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46A32-A1C8-4EDE-841C-C92A415A3B59}" type="slidenum">
              <a:rPr lang="zh-CN" altLang="en-US" smtClean="0"/>
              <a:t>‹#›</a:t>
            </a:fld>
            <a:endParaRPr lang="zh-CN" altLang="en-US"/>
          </a:p>
        </p:txBody>
      </p:sp>
    </p:spTree>
    <p:extLst>
      <p:ext uri="{BB962C8B-B14F-4D97-AF65-F5344CB8AC3E}">
        <p14:creationId xmlns:p14="http://schemas.microsoft.com/office/powerpoint/2010/main" val="314796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346A32-A1C8-4EDE-841C-C92A415A3B59}" type="slidenum">
              <a:rPr lang="zh-CN" altLang="en-US" smtClean="0"/>
              <a:t>5</a:t>
            </a:fld>
            <a:endParaRPr lang="zh-CN" altLang="en-US"/>
          </a:p>
        </p:txBody>
      </p:sp>
    </p:spTree>
    <p:extLst>
      <p:ext uri="{BB962C8B-B14F-4D97-AF65-F5344CB8AC3E}">
        <p14:creationId xmlns:p14="http://schemas.microsoft.com/office/powerpoint/2010/main" val="270193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346A32-A1C8-4EDE-841C-C92A415A3B59}" type="slidenum">
              <a:rPr lang="zh-CN" altLang="en-US" smtClean="0"/>
              <a:t>12</a:t>
            </a:fld>
            <a:endParaRPr lang="zh-CN" altLang="en-US"/>
          </a:p>
        </p:txBody>
      </p:sp>
    </p:spTree>
    <p:extLst>
      <p:ext uri="{BB962C8B-B14F-4D97-AF65-F5344CB8AC3E}">
        <p14:creationId xmlns:p14="http://schemas.microsoft.com/office/powerpoint/2010/main" val="75988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1B630-CF17-4DEF-B498-ADA6D8E1D4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31862B-1FCB-4DFC-B5D6-B6DB678FA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0BF829-5331-4E56-8F8B-3912A165DBFF}"/>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184AECC8-300D-42E1-A001-386072DFC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07726-ED55-4973-BD21-43D7E17D93C1}"/>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328780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20D60-0411-49E2-B51C-9CD419C016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C27980-13A7-4AC8-A709-152E0DF669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EBAE3-B5AA-4F1F-8B30-43DF989F4F8A}"/>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7F1BBDE7-7273-4655-9D3D-5C715933E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97D49E-84EE-4BE1-BCAC-EAF6B367DD8F}"/>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381026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5B8C82-8AAE-4C55-9B5C-6EC328626D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3AAAEB-F087-4678-8853-EF4B7DACE3E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0BAD4E-C39C-4F4B-8043-8F9D8CE208F9}"/>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2B2E199F-48ED-463F-BD4E-6AA9514782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75EB01-3933-4D22-B048-64BB913A633D}"/>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20682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CC4B2-1BB3-44C9-B9F9-FBD3CE6BF2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6B01B4-7E85-430D-9E12-DE8E39FF32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5A5667-F5C0-4565-B8FB-7DBFFFB09C92}"/>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629A83A7-9F9A-43CE-A928-31510DC6B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AAACB-ED25-49CF-BAC3-E757DEDAB849}"/>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34585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5D6F0-3453-481A-A6AB-B7C576C4FC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AF4325-9177-46A6-9D32-96F0E3E00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C29A32A-171F-4782-A4F5-649655969F67}"/>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BF31410C-F4E6-4121-BA62-299F138E1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88790D-0963-4494-B3EC-062218B172D6}"/>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17735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F03F7-4B0B-47EF-9744-635513994A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9536FF-1B3D-4596-9F49-230544DEE1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C77C028-D743-4D47-8177-40648600C90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D6A065-6B67-4239-9ED6-B6087A79753D}"/>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C6EA77E9-5FB0-40BF-AB0C-6A82B71BD5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95E930-AFAC-4699-B8B9-EB223EE579BA}"/>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182907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ABCA7-5F60-4D7D-8632-BF53BCCEA7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F1E5D-B71A-4F6A-9DC6-D32F44026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C405394-6933-4BD6-8E8B-3C784D5D6E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80F72A-179E-48CE-B540-256B8DBF5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EA9A798-5A10-422D-AD64-3ECC1F8707E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9F289E-4013-4F1F-BC38-647FF9AC005E}"/>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8" name="页脚占位符 7">
            <a:extLst>
              <a:ext uri="{FF2B5EF4-FFF2-40B4-BE49-F238E27FC236}">
                <a16:creationId xmlns:a16="http://schemas.microsoft.com/office/drawing/2014/main" id="{78EF26EB-F3C9-4771-A251-98C01A7C17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AF2399-66DA-4B84-A0C4-7F61E19944A1}"/>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383596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C350A-8C1B-4489-8D8D-4E1DD4717E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D00DA9-A1BC-47C5-B034-B34877283A15}"/>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4" name="页脚占位符 3">
            <a:extLst>
              <a:ext uri="{FF2B5EF4-FFF2-40B4-BE49-F238E27FC236}">
                <a16:creationId xmlns:a16="http://schemas.microsoft.com/office/drawing/2014/main" id="{40F5E43C-2369-48B1-B887-C38F3FAE9B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189744-623B-40BD-B326-85B6B5E05799}"/>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294481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CAA2A6-FB64-45E6-A95B-A3F02036A296}"/>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3" name="页脚占位符 2">
            <a:extLst>
              <a:ext uri="{FF2B5EF4-FFF2-40B4-BE49-F238E27FC236}">
                <a16:creationId xmlns:a16="http://schemas.microsoft.com/office/drawing/2014/main" id="{D9096C1D-31C9-4804-8ED3-E258A4A57B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AFB24C-12E8-4A5E-BCA4-C013CA8B6183}"/>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97257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08E96-2690-43C4-80AC-8F83BC95B0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DD63B0-DB58-4DC4-8397-60EB0A416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3C73A94-F699-4FF8-B1AE-3875327A0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90D278-5D63-43EF-9078-03833CDAA905}"/>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4429B2A2-2EEF-4203-A84C-758F61CCED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740DFC-822D-4143-BD69-8315A5532581}"/>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374197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7711D-1886-4D6F-B922-963CE519F2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13A099-ACC1-40E6-91AD-C95F480D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F28041-1992-448E-8646-D32B85BEE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458278-2D79-459D-A7B3-88A02645014F}"/>
              </a:ext>
            </a:extLst>
          </p:cNvPr>
          <p:cNvSpPr>
            <a:spLocks noGrp="1"/>
          </p:cNvSpPr>
          <p:nvPr>
            <p:ph type="dt" sz="half" idx="10"/>
          </p:nvPr>
        </p:nvSpPr>
        <p:spPr/>
        <p:txBody>
          <a:bodyPr/>
          <a:lstStyle/>
          <a:p>
            <a:fld id="{4B0A3FC2-AB04-48DA-BFD8-1E337AC88118}"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AB04AC44-FA93-47F9-B7AB-D4FD0A3149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B6DCEB-2530-4D4F-AE91-A6665460208A}"/>
              </a:ext>
            </a:extLst>
          </p:cNvPr>
          <p:cNvSpPr>
            <a:spLocks noGrp="1"/>
          </p:cNvSpPr>
          <p:nvPr>
            <p:ph type="sldNum" sz="quarter" idx="12"/>
          </p:nvPr>
        </p:nvSpPr>
        <p:spPr/>
        <p:txBody>
          <a:body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185078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BF1442-08E7-4DD6-8412-5A84A2615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A705C0-19C2-4113-8698-C168EA3EA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C2A47-BE9D-4746-A9B8-09857CF45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A3FC2-AB04-48DA-BFD8-1E337AC88118}"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9E84EF3B-7B2A-479B-BFFC-E56C1D9F2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98758F-CA10-41D4-9B7F-BC9DBBB43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E27FD-D8E6-4A58-9208-9802FDA071B6}" type="slidenum">
              <a:rPr lang="zh-CN" altLang="en-US" smtClean="0"/>
              <a:t>‹#›</a:t>
            </a:fld>
            <a:endParaRPr lang="zh-CN" altLang="en-US"/>
          </a:p>
        </p:txBody>
      </p:sp>
    </p:spTree>
    <p:extLst>
      <p:ext uri="{BB962C8B-B14F-4D97-AF65-F5344CB8AC3E}">
        <p14:creationId xmlns:p14="http://schemas.microsoft.com/office/powerpoint/2010/main" val="296016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260349-9A6F-4117-8DAF-1D87B159547F}"/>
              </a:ext>
            </a:extLst>
          </p:cNvPr>
          <p:cNvPicPr>
            <a:picLocks noChangeAspect="1"/>
          </p:cNvPicPr>
          <p:nvPr/>
        </p:nvPicPr>
        <p:blipFill>
          <a:blip r:embed="rId2"/>
          <a:stretch>
            <a:fillRect/>
          </a:stretch>
        </p:blipFill>
        <p:spPr>
          <a:xfrm>
            <a:off x="4065080" y="6353810"/>
            <a:ext cx="3733333" cy="552381"/>
          </a:xfrm>
          <a:prstGeom prst="rect">
            <a:avLst/>
          </a:prstGeom>
          <a:effectLst>
            <a:softEdge rad="38100"/>
          </a:effectLst>
        </p:spPr>
      </p:pic>
      <p:grpSp>
        <p:nvGrpSpPr>
          <p:cNvPr id="16" name="组合 15">
            <a:extLst>
              <a:ext uri="{FF2B5EF4-FFF2-40B4-BE49-F238E27FC236}">
                <a16:creationId xmlns:a16="http://schemas.microsoft.com/office/drawing/2014/main" id="{1FEE5FEE-E478-40BC-9605-250ACB3ECEEE}"/>
              </a:ext>
            </a:extLst>
          </p:cNvPr>
          <p:cNvGrpSpPr/>
          <p:nvPr/>
        </p:nvGrpSpPr>
        <p:grpSpPr>
          <a:xfrm>
            <a:off x="0" y="1067549"/>
            <a:ext cx="12192000" cy="2008393"/>
            <a:chOff x="0" y="2487152"/>
            <a:chExt cx="12192000" cy="1453909"/>
          </a:xfrm>
        </p:grpSpPr>
        <p:grpSp>
          <p:nvGrpSpPr>
            <p:cNvPr id="9" name="组合 8">
              <a:extLst>
                <a:ext uri="{FF2B5EF4-FFF2-40B4-BE49-F238E27FC236}">
                  <a16:creationId xmlns:a16="http://schemas.microsoft.com/office/drawing/2014/main" id="{C5E4F038-2A04-481D-B7EB-FFB72565A8CE}"/>
                </a:ext>
              </a:extLst>
            </p:cNvPr>
            <p:cNvGrpSpPr/>
            <p:nvPr/>
          </p:nvGrpSpPr>
          <p:grpSpPr>
            <a:xfrm>
              <a:off x="0" y="2496309"/>
              <a:ext cx="12192000" cy="1444752"/>
              <a:chOff x="0" y="2496312"/>
              <a:chExt cx="12192000" cy="1444752"/>
            </a:xfrm>
            <a:effectLst>
              <a:outerShdw blurRad="63500" sx="78000" sy="78000" algn="ctr" rotWithShape="0">
                <a:prstClr val="black">
                  <a:alpha val="40000"/>
                </a:prstClr>
              </a:outerShdw>
            </a:effectLst>
          </p:grpSpPr>
          <p:sp>
            <p:nvSpPr>
              <p:cNvPr id="4" name="矩形 3">
                <a:extLst>
                  <a:ext uri="{FF2B5EF4-FFF2-40B4-BE49-F238E27FC236}">
                    <a16:creationId xmlns:a16="http://schemas.microsoft.com/office/drawing/2014/main" id="{CDFA2E23-26C5-4EB0-A3BE-028D4131B192}"/>
                  </a:ext>
                </a:extLst>
              </p:cNvPr>
              <p:cNvSpPr/>
              <p:nvPr/>
            </p:nvSpPr>
            <p:spPr>
              <a:xfrm>
                <a:off x="0" y="2496312"/>
                <a:ext cx="12192000" cy="1444752"/>
              </a:xfrm>
              <a:prstGeom prst="rect">
                <a:avLst/>
              </a:prstGeom>
              <a:solidFill>
                <a:srgbClr val="009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3F668EE-CBF9-4998-9094-03FE6296C062}"/>
                  </a:ext>
                </a:extLst>
              </p:cNvPr>
              <p:cNvSpPr txBox="1"/>
              <p:nvPr/>
            </p:nvSpPr>
            <p:spPr>
              <a:xfrm>
                <a:off x="2853397" y="2930288"/>
                <a:ext cx="8066914" cy="769441"/>
              </a:xfrm>
              <a:prstGeom prst="rect">
                <a:avLst/>
              </a:prstGeom>
              <a:noFill/>
            </p:spPr>
            <p:txBody>
              <a:bodyPr wrap="square" rtlCol="0">
                <a:spAutoFit/>
              </a:bodyPr>
              <a:lstStyle/>
              <a:p>
                <a:r>
                  <a:rPr lang="en-US" altLang="zh-CN" sz="4400" dirty="0">
                    <a:solidFill>
                      <a:schemeClr val="bg1"/>
                    </a:solidFill>
                  </a:rPr>
                  <a:t>Java </a:t>
                </a:r>
                <a:r>
                  <a:rPr lang="zh-CN" altLang="en-US" sz="4400" dirty="0">
                    <a:solidFill>
                      <a:schemeClr val="bg1"/>
                    </a:solidFill>
                  </a:rPr>
                  <a:t>学习辅助系统的设计与实现</a:t>
                </a:r>
              </a:p>
            </p:txBody>
          </p:sp>
        </p:grpSp>
        <p:grpSp>
          <p:nvGrpSpPr>
            <p:cNvPr id="15" name="组合 14">
              <a:extLst>
                <a:ext uri="{FF2B5EF4-FFF2-40B4-BE49-F238E27FC236}">
                  <a16:creationId xmlns:a16="http://schemas.microsoft.com/office/drawing/2014/main" id="{4832FB2F-B489-443F-92EB-A1FD16560711}"/>
                </a:ext>
              </a:extLst>
            </p:cNvPr>
            <p:cNvGrpSpPr/>
            <p:nvPr/>
          </p:nvGrpSpPr>
          <p:grpSpPr>
            <a:xfrm>
              <a:off x="0" y="2487152"/>
              <a:ext cx="1975104" cy="1444752"/>
              <a:chOff x="768096" y="2487154"/>
              <a:chExt cx="1975104" cy="1444752"/>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A18D0053-496D-4203-8AC0-426AE653417A}"/>
                  </a:ext>
                </a:extLst>
              </p:cNvPr>
              <p:cNvSpPr/>
              <p:nvPr/>
            </p:nvSpPr>
            <p:spPr>
              <a:xfrm>
                <a:off x="768096" y="2487154"/>
                <a:ext cx="1975104" cy="1444752"/>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9781718-E7FF-4932-A15D-714BFEF2A518}"/>
                  </a:ext>
                </a:extLst>
              </p:cNvPr>
              <p:cNvSpPr txBox="1"/>
              <p:nvPr/>
            </p:nvSpPr>
            <p:spPr>
              <a:xfrm>
                <a:off x="1054841" y="2695096"/>
                <a:ext cx="1401613" cy="1047181"/>
              </a:xfrm>
              <a:prstGeom prst="rect">
                <a:avLst/>
              </a:prstGeom>
              <a:noFill/>
            </p:spPr>
            <p:txBody>
              <a:bodyPr wrap="square" rtlCol="0">
                <a:spAutoFit/>
              </a:bodyPr>
              <a:lstStyle/>
              <a:p>
                <a:r>
                  <a:rPr lang="zh-CN" altLang="en-US" sz="4400" dirty="0">
                    <a:solidFill>
                      <a:srgbClr val="009688"/>
                    </a:solidFill>
                    <a:latin typeface="Roboto Lt" pitchFamily="2" charset="0"/>
                  </a:rPr>
                  <a:t>项目标题</a:t>
                </a:r>
              </a:p>
            </p:txBody>
          </p:sp>
        </p:grpSp>
      </p:grpSp>
      <p:grpSp>
        <p:nvGrpSpPr>
          <p:cNvPr id="29" name="组合 28">
            <a:extLst>
              <a:ext uri="{FF2B5EF4-FFF2-40B4-BE49-F238E27FC236}">
                <a16:creationId xmlns:a16="http://schemas.microsoft.com/office/drawing/2014/main" id="{23CE258D-283F-4499-B06D-778607C141B3}"/>
              </a:ext>
            </a:extLst>
          </p:cNvPr>
          <p:cNvGrpSpPr/>
          <p:nvPr/>
        </p:nvGrpSpPr>
        <p:grpSpPr>
          <a:xfrm>
            <a:off x="3973959" y="3672018"/>
            <a:ext cx="6002145" cy="2022440"/>
            <a:chOff x="5735954" y="3599112"/>
            <a:chExt cx="6002145" cy="2022440"/>
          </a:xfrm>
        </p:grpSpPr>
        <p:grpSp>
          <p:nvGrpSpPr>
            <p:cNvPr id="25" name="组合 24">
              <a:extLst>
                <a:ext uri="{FF2B5EF4-FFF2-40B4-BE49-F238E27FC236}">
                  <a16:creationId xmlns:a16="http://schemas.microsoft.com/office/drawing/2014/main" id="{1FFBACA0-024A-4BD8-8BFB-59872DA2081D}"/>
                </a:ext>
              </a:extLst>
            </p:cNvPr>
            <p:cNvGrpSpPr/>
            <p:nvPr/>
          </p:nvGrpSpPr>
          <p:grpSpPr>
            <a:xfrm>
              <a:off x="5735954" y="3599112"/>
              <a:ext cx="6002145" cy="553848"/>
              <a:chOff x="5809106" y="2647994"/>
              <a:chExt cx="6002145" cy="553848"/>
            </a:xfrm>
          </p:grpSpPr>
          <p:sp>
            <p:nvSpPr>
              <p:cNvPr id="17" name="文本框 16">
                <a:extLst>
                  <a:ext uri="{FF2B5EF4-FFF2-40B4-BE49-F238E27FC236}">
                    <a16:creationId xmlns:a16="http://schemas.microsoft.com/office/drawing/2014/main" id="{34D3C027-2A18-477D-AD3C-B319C578FABC}"/>
                  </a:ext>
                </a:extLst>
              </p:cNvPr>
              <p:cNvSpPr txBox="1"/>
              <p:nvPr/>
            </p:nvSpPr>
            <p:spPr>
              <a:xfrm>
                <a:off x="6342889" y="2683200"/>
                <a:ext cx="5468362" cy="461665"/>
              </a:xfrm>
              <a:prstGeom prst="rect">
                <a:avLst/>
              </a:prstGeom>
              <a:noFill/>
            </p:spPr>
            <p:txBody>
              <a:bodyPr wrap="square" rtlCol="0">
                <a:spAutoFit/>
              </a:bodyPr>
              <a:lstStyle/>
              <a:p>
                <a:r>
                  <a:rPr lang="zh-CN" altLang="en-US" sz="2400" dirty="0">
                    <a:solidFill>
                      <a:srgbClr val="009688"/>
                    </a:solidFill>
                    <a:latin typeface="Roboto Lt" pitchFamily="2" charset="0"/>
                  </a:rPr>
                  <a:t>报告人：龚振，吴凡，方小梅，卿培达</a:t>
                </a:r>
              </a:p>
            </p:txBody>
          </p:sp>
          <p:pic>
            <p:nvPicPr>
              <p:cNvPr id="19" name="图片 18">
                <a:extLst>
                  <a:ext uri="{FF2B5EF4-FFF2-40B4-BE49-F238E27FC236}">
                    <a16:creationId xmlns:a16="http://schemas.microsoft.com/office/drawing/2014/main" id="{1819F2DB-E179-4536-9C8E-44E14E0C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106" y="2647994"/>
                <a:ext cx="553848" cy="553848"/>
              </a:xfrm>
              <a:prstGeom prst="rect">
                <a:avLst/>
              </a:prstGeom>
            </p:spPr>
          </p:pic>
        </p:grpSp>
        <p:grpSp>
          <p:nvGrpSpPr>
            <p:cNvPr id="26" name="组合 25">
              <a:extLst>
                <a:ext uri="{FF2B5EF4-FFF2-40B4-BE49-F238E27FC236}">
                  <a16:creationId xmlns:a16="http://schemas.microsoft.com/office/drawing/2014/main" id="{40F955AF-F246-4418-90C9-A91D41F2DF3E}"/>
                </a:ext>
              </a:extLst>
            </p:cNvPr>
            <p:cNvGrpSpPr/>
            <p:nvPr/>
          </p:nvGrpSpPr>
          <p:grpSpPr>
            <a:xfrm>
              <a:off x="5827431" y="4388479"/>
              <a:ext cx="3051989" cy="461665"/>
              <a:chOff x="5933268" y="3103659"/>
              <a:chExt cx="3051989" cy="461665"/>
            </a:xfrm>
          </p:grpSpPr>
          <p:pic>
            <p:nvPicPr>
              <p:cNvPr id="21" name="图片 20">
                <a:extLst>
                  <a:ext uri="{FF2B5EF4-FFF2-40B4-BE49-F238E27FC236}">
                    <a16:creationId xmlns:a16="http://schemas.microsoft.com/office/drawing/2014/main" id="{A92F799C-3EF9-49E7-9519-DE955331E3E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933268" y="3171762"/>
                <a:ext cx="325461" cy="325461"/>
              </a:xfrm>
              <a:prstGeom prst="rect">
                <a:avLst/>
              </a:prstGeom>
            </p:spPr>
          </p:pic>
          <p:sp>
            <p:nvSpPr>
              <p:cNvPr id="24" name="文本框 23">
                <a:extLst>
                  <a:ext uri="{FF2B5EF4-FFF2-40B4-BE49-F238E27FC236}">
                    <a16:creationId xmlns:a16="http://schemas.microsoft.com/office/drawing/2014/main" id="{8AB42851-CD66-4771-A99A-DA7ED1C7EE07}"/>
                  </a:ext>
                </a:extLst>
              </p:cNvPr>
              <p:cNvSpPr txBox="1"/>
              <p:nvPr/>
            </p:nvSpPr>
            <p:spPr>
              <a:xfrm>
                <a:off x="6395639" y="3103659"/>
                <a:ext cx="2589618" cy="461665"/>
              </a:xfrm>
              <a:prstGeom prst="rect">
                <a:avLst/>
              </a:prstGeom>
              <a:noFill/>
            </p:spPr>
            <p:txBody>
              <a:bodyPr wrap="square" rtlCol="0">
                <a:spAutoFit/>
              </a:bodyPr>
              <a:lstStyle/>
              <a:p>
                <a:r>
                  <a:rPr lang="zh-CN" altLang="en-US" sz="2400" dirty="0">
                    <a:solidFill>
                      <a:srgbClr val="009688"/>
                    </a:solidFill>
                    <a:latin typeface="Roboto Lt" pitchFamily="2" charset="0"/>
                  </a:rPr>
                  <a:t>指导老师：张曙</a:t>
                </a:r>
              </a:p>
            </p:txBody>
          </p:sp>
        </p:grpSp>
        <p:grpSp>
          <p:nvGrpSpPr>
            <p:cNvPr id="28" name="组合 27">
              <a:extLst>
                <a:ext uri="{FF2B5EF4-FFF2-40B4-BE49-F238E27FC236}">
                  <a16:creationId xmlns:a16="http://schemas.microsoft.com/office/drawing/2014/main" id="{48979D27-C623-4A2F-81D9-9DC25F193959}"/>
                </a:ext>
              </a:extLst>
            </p:cNvPr>
            <p:cNvGrpSpPr/>
            <p:nvPr/>
          </p:nvGrpSpPr>
          <p:grpSpPr>
            <a:xfrm>
              <a:off x="5765244" y="5159887"/>
              <a:ext cx="4237826" cy="461665"/>
              <a:chOff x="5856095" y="3531831"/>
              <a:chExt cx="4237826" cy="461665"/>
            </a:xfrm>
          </p:grpSpPr>
          <p:pic>
            <p:nvPicPr>
              <p:cNvPr id="23" name="图片 22">
                <a:extLst>
                  <a:ext uri="{FF2B5EF4-FFF2-40B4-BE49-F238E27FC236}">
                    <a16:creationId xmlns:a16="http://schemas.microsoft.com/office/drawing/2014/main" id="{63F28C8E-A755-4C93-868B-1B1436BB127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856095" y="3543662"/>
                <a:ext cx="449834" cy="449834"/>
              </a:xfrm>
              <a:prstGeom prst="rect">
                <a:avLst/>
              </a:prstGeom>
            </p:spPr>
          </p:pic>
          <p:sp>
            <p:nvSpPr>
              <p:cNvPr id="27" name="文本框 26">
                <a:extLst>
                  <a:ext uri="{FF2B5EF4-FFF2-40B4-BE49-F238E27FC236}">
                    <a16:creationId xmlns:a16="http://schemas.microsoft.com/office/drawing/2014/main" id="{CA4164B6-7CA6-41EE-A9BE-B9E7FBDA0698}"/>
                  </a:ext>
                </a:extLst>
              </p:cNvPr>
              <p:cNvSpPr txBox="1"/>
              <p:nvPr/>
            </p:nvSpPr>
            <p:spPr>
              <a:xfrm>
                <a:off x="6360588" y="3531831"/>
                <a:ext cx="3733333" cy="461665"/>
              </a:xfrm>
              <a:prstGeom prst="rect">
                <a:avLst/>
              </a:prstGeom>
              <a:noFill/>
            </p:spPr>
            <p:txBody>
              <a:bodyPr wrap="square" rtlCol="0">
                <a:spAutoFit/>
              </a:bodyPr>
              <a:lstStyle/>
              <a:p>
                <a:r>
                  <a:rPr lang="zh-CN" altLang="en-US" sz="2400" dirty="0">
                    <a:solidFill>
                      <a:srgbClr val="009688"/>
                    </a:solidFill>
                    <a:latin typeface="Roboto Lt" pitchFamily="2" charset="0"/>
                  </a:rPr>
                  <a:t>研究领域：</a:t>
                </a:r>
                <a:r>
                  <a:rPr lang="en-US" altLang="zh-CN" sz="2400" dirty="0">
                    <a:solidFill>
                      <a:srgbClr val="009688"/>
                    </a:solidFill>
                    <a:latin typeface="Roboto Lt" pitchFamily="2" charset="0"/>
                  </a:rPr>
                  <a:t>J2EE</a:t>
                </a:r>
                <a:r>
                  <a:rPr lang="zh-CN" altLang="en-US" sz="2400" dirty="0">
                    <a:solidFill>
                      <a:srgbClr val="009688"/>
                    </a:solidFill>
                    <a:latin typeface="Roboto Lt" pitchFamily="2" charset="0"/>
                  </a:rPr>
                  <a:t>软件开发</a:t>
                </a:r>
              </a:p>
            </p:txBody>
          </p:sp>
        </p:grpSp>
      </p:grpSp>
    </p:spTree>
    <p:extLst>
      <p:ext uri="{BB962C8B-B14F-4D97-AF65-F5344CB8AC3E}">
        <p14:creationId xmlns:p14="http://schemas.microsoft.com/office/powerpoint/2010/main" val="346855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3.</a:t>
              </a:r>
              <a:r>
                <a:rPr lang="zh-CN" altLang="en-US" sz="2400" dirty="0">
                  <a:solidFill>
                    <a:schemeClr val="bg1"/>
                  </a:solidFill>
                </a:rPr>
                <a:t>需求分析</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r>
                  <a:rPr lang="zh-CN" altLang="en-US" dirty="0">
                    <a:solidFill>
                      <a:srgbClr val="009688"/>
                    </a:solidFill>
                  </a:rPr>
                  <a:t>管理员用例图</a:t>
                </a:r>
              </a:p>
            </p:txBody>
          </p:sp>
        </p:grpSp>
      </p:grpSp>
      <p:grpSp>
        <p:nvGrpSpPr>
          <p:cNvPr id="9" name="组合 8">
            <a:extLst>
              <a:ext uri="{FF2B5EF4-FFF2-40B4-BE49-F238E27FC236}">
                <a16:creationId xmlns:a16="http://schemas.microsoft.com/office/drawing/2014/main" id="{D15AF3FB-885F-4482-B61A-01C31734F55F}"/>
              </a:ext>
            </a:extLst>
          </p:cNvPr>
          <p:cNvGrpSpPr/>
          <p:nvPr/>
        </p:nvGrpSpPr>
        <p:grpSpPr>
          <a:xfrm>
            <a:off x="635508" y="2464423"/>
            <a:ext cx="2587752" cy="4045877"/>
            <a:chOff x="635508" y="1635126"/>
            <a:chExt cx="2587752" cy="4045877"/>
          </a:xfrm>
        </p:grpSpPr>
        <p:sp>
          <p:nvSpPr>
            <p:cNvPr id="10" name="矩形 9">
              <a:extLst>
                <a:ext uri="{FF2B5EF4-FFF2-40B4-BE49-F238E27FC236}">
                  <a16:creationId xmlns:a16="http://schemas.microsoft.com/office/drawing/2014/main" id="{36056D0D-6FC3-43AD-9D69-7AC24B453463}"/>
                </a:ext>
              </a:extLst>
            </p:cNvPr>
            <p:cNvSpPr/>
            <p:nvPr/>
          </p:nvSpPr>
          <p:spPr>
            <a:xfrm>
              <a:off x="635508" y="1635126"/>
              <a:ext cx="2587752" cy="4045877"/>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EA64BD6-6027-4FC5-B654-DF179728C87C}"/>
                </a:ext>
              </a:extLst>
            </p:cNvPr>
            <p:cNvSpPr txBox="1"/>
            <p:nvPr/>
          </p:nvSpPr>
          <p:spPr>
            <a:xfrm>
              <a:off x="731520" y="2503902"/>
              <a:ext cx="2491740" cy="2308324"/>
            </a:xfrm>
            <a:prstGeom prst="rect">
              <a:avLst/>
            </a:prstGeom>
            <a:noFill/>
          </p:spPr>
          <p:txBody>
            <a:bodyPr wrap="square" rtlCol="0">
              <a:spAutoFit/>
            </a:bodyPr>
            <a:lstStyle/>
            <a:p>
              <a:pPr lvl="0"/>
              <a:r>
                <a:rPr lang="zh-CN" altLang="en-US" dirty="0">
                  <a:solidFill>
                    <a:schemeClr val="bg1"/>
                  </a:solidFill>
                  <a:latin typeface="Roboto Lt" pitchFamily="2" charset="0"/>
                </a:rPr>
                <a:t>①</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ea typeface="Roboto Lt" pitchFamily="2" charset="0"/>
                </a:rPr>
                <a:t>管理用户的后台数据</a:t>
              </a:r>
              <a:endParaRPr lang="en-US" altLang="zh-CN" dirty="0">
                <a:solidFill>
                  <a:schemeClr val="bg1"/>
                </a:solidFill>
                <a:latin typeface="Roboto Lt" pitchFamily="2" charset="0"/>
                <a:ea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②</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ea typeface="Roboto Lt" pitchFamily="2" charset="0"/>
                </a:rPr>
                <a:t>管理整个系统所用到的所有资源</a:t>
              </a:r>
              <a:endParaRPr lang="en-US" altLang="zh-CN" dirty="0">
                <a:solidFill>
                  <a:schemeClr val="bg1"/>
                </a:solidFill>
                <a:latin typeface="Roboto Lt" pitchFamily="2" charset="0"/>
                <a:ea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③</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ea typeface="Roboto Lt" pitchFamily="2" charset="0"/>
                </a:rPr>
                <a:t>对论坛进行有效的组织管理</a:t>
              </a:r>
              <a:endParaRPr lang="en-US" altLang="zh-CN" dirty="0">
                <a:solidFill>
                  <a:schemeClr val="bg1"/>
                </a:solidFill>
                <a:latin typeface="Roboto Lt" pitchFamily="2" charset="0"/>
                <a:ea typeface="Roboto Lt" pitchFamily="2" charset="0"/>
              </a:endParaRPr>
            </a:p>
          </p:txBody>
        </p:sp>
      </p:grpSp>
      <p:sp>
        <p:nvSpPr>
          <p:cNvPr id="2" name="文本框 1">
            <a:extLst>
              <a:ext uri="{FF2B5EF4-FFF2-40B4-BE49-F238E27FC236}">
                <a16:creationId xmlns:a16="http://schemas.microsoft.com/office/drawing/2014/main" id="{E87AC103-F519-4527-BD2E-E5E46BBCCD2D}"/>
              </a:ext>
            </a:extLst>
          </p:cNvPr>
          <p:cNvSpPr txBox="1"/>
          <p:nvPr/>
        </p:nvSpPr>
        <p:spPr>
          <a:xfrm>
            <a:off x="635508" y="1780312"/>
            <a:ext cx="2071116" cy="646331"/>
          </a:xfrm>
          <a:prstGeom prst="rect">
            <a:avLst/>
          </a:prstGeom>
          <a:noFill/>
        </p:spPr>
        <p:txBody>
          <a:bodyPr wrap="square" rtlCol="0">
            <a:spAutoFit/>
          </a:bodyPr>
          <a:lstStyle/>
          <a:p>
            <a:r>
              <a:rPr lang="zh-CN" altLang="zh-CN" dirty="0">
                <a:solidFill>
                  <a:srgbClr val="009688"/>
                </a:solidFill>
              </a:rPr>
              <a:t>站在</a:t>
            </a:r>
            <a:r>
              <a:rPr lang="zh-CN" altLang="en-US" dirty="0">
                <a:solidFill>
                  <a:srgbClr val="009688"/>
                </a:solidFill>
              </a:rPr>
              <a:t>后台管理员</a:t>
            </a:r>
            <a:r>
              <a:rPr lang="zh-CN" altLang="zh-CN" dirty="0">
                <a:solidFill>
                  <a:srgbClr val="009688"/>
                </a:solidFill>
              </a:rPr>
              <a:t>的角度做需求分析</a:t>
            </a:r>
            <a:endParaRPr lang="zh-CN" altLang="en-US" dirty="0">
              <a:solidFill>
                <a:srgbClr val="009688"/>
              </a:solidFill>
            </a:endParaRPr>
          </a:p>
        </p:txBody>
      </p:sp>
      <p:pic>
        <p:nvPicPr>
          <p:cNvPr id="13" name="图片 12">
            <a:extLst>
              <a:ext uri="{FF2B5EF4-FFF2-40B4-BE49-F238E27FC236}">
                <a16:creationId xmlns:a16="http://schemas.microsoft.com/office/drawing/2014/main" id="{4228C34B-4BD8-4A14-9F0C-62DDEF397D68}"/>
              </a:ext>
            </a:extLst>
          </p:cNvPr>
          <p:cNvPicPr/>
          <p:nvPr/>
        </p:nvPicPr>
        <p:blipFill>
          <a:blip r:embed="rId2">
            <a:extLst>
              <a:ext uri="{28A0092B-C50C-407E-A947-70E740481C1C}">
                <a14:useLocalDpi xmlns:a14="http://schemas.microsoft.com/office/drawing/2010/main" val="0"/>
              </a:ext>
            </a:extLst>
          </a:blip>
          <a:stretch>
            <a:fillRect/>
          </a:stretch>
        </p:blipFill>
        <p:spPr>
          <a:xfrm>
            <a:off x="4425696" y="461665"/>
            <a:ext cx="7251191" cy="6048636"/>
          </a:xfrm>
          <a:prstGeom prst="rect">
            <a:avLst/>
          </a:prstGeom>
        </p:spPr>
      </p:pic>
    </p:spTree>
    <p:extLst>
      <p:ext uri="{BB962C8B-B14F-4D97-AF65-F5344CB8AC3E}">
        <p14:creationId xmlns:p14="http://schemas.microsoft.com/office/powerpoint/2010/main" val="133974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a:solidFill>
                      <a:srgbClr val="009688"/>
                    </a:solidFill>
                  </a:rPr>
                  <a:t>系统功能模块</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9F0DEE3C-DC31-4813-BD5B-A755A8BE4BE5}"/>
              </a:ext>
            </a:extLst>
          </p:cNvPr>
          <p:cNvGraphicFramePr>
            <a:graphicFrameLocks noChangeAspect="1"/>
          </p:cNvGraphicFramePr>
          <p:nvPr>
            <p:extLst>
              <p:ext uri="{D42A27DB-BD31-4B8C-83A1-F6EECF244321}">
                <p14:modId xmlns:p14="http://schemas.microsoft.com/office/powerpoint/2010/main" val="2945782311"/>
              </p:ext>
            </p:extLst>
          </p:nvPr>
        </p:nvGraphicFramePr>
        <p:xfrm>
          <a:off x="1465891" y="1369109"/>
          <a:ext cx="9260218" cy="4942157"/>
        </p:xfrm>
        <a:graphic>
          <a:graphicData uri="http://schemas.openxmlformats.org/presentationml/2006/ole">
            <mc:AlternateContent xmlns:mc="http://schemas.openxmlformats.org/markup-compatibility/2006">
              <mc:Choice xmlns:v="urn:schemas-microsoft-com:vml" Requires="v">
                <p:oleObj spid="_x0000_s4115" r:id="rId3" imgW="8770585" imgH="4670934" progId="Visio.Drawing.15">
                  <p:embed/>
                </p:oleObj>
              </mc:Choice>
              <mc:Fallback>
                <p:oleObj r:id="rId3" imgW="8770585" imgH="467093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891" y="1369109"/>
                        <a:ext cx="9260218" cy="4942157"/>
                      </a:xfrm>
                      <a:prstGeom prst="rect">
                        <a:avLst/>
                      </a:prstGeom>
                      <a:noFill/>
                    </p:spPr>
                  </p:pic>
                </p:oleObj>
              </mc:Fallback>
            </mc:AlternateContent>
          </a:graphicData>
        </a:graphic>
      </p:graphicFrame>
    </p:spTree>
    <p:extLst>
      <p:ext uri="{BB962C8B-B14F-4D97-AF65-F5344CB8AC3E}">
        <p14:creationId xmlns:p14="http://schemas.microsoft.com/office/powerpoint/2010/main" val="41718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a:solidFill>
                      <a:srgbClr val="009688"/>
                    </a:solidFill>
                  </a:rPr>
                  <a:t>后台管理中心</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E333C2C-023E-4705-B2A9-B51A6D8640C1}"/>
              </a:ext>
            </a:extLst>
          </p:cNvPr>
          <p:cNvGraphicFramePr>
            <a:graphicFrameLocks noChangeAspect="1"/>
          </p:cNvGraphicFramePr>
          <p:nvPr>
            <p:extLst>
              <p:ext uri="{D42A27DB-BD31-4B8C-83A1-F6EECF244321}">
                <p14:modId xmlns:p14="http://schemas.microsoft.com/office/powerpoint/2010/main" val="1630066952"/>
              </p:ext>
            </p:extLst>
          </p:nvPr>
        </p:nvGraphicFramePr>
        <p:xfrm>
          <a:off x="1684579" y="1376132"/>
          <a:ext cx="8740423" cy="5001465"/>
        </p:xfrm>
        <a:graphic>
          <a:graphicData uri="http://schemas.openxmlformats.org/presentationml/2006/ole">
            <mc:AlternateContent xmlns:mc="http://schemas.openxmlformats.org/markup-compatibility/2006">
              <mc:Choice xmlns:v="urn:schemas-microsoft-com:vml" Requires="v">
                <p:oleObj spid="_x0000_s11284" r:id="rId4" imgW="8244911" imgH="4709113" progId="Visio.Drawing.15">
                  <p:embed/>
                </p:oleObj>
              </mc:Choice>
              <mc:Fallback>
                <p:oleObj r:id="rId4" imgW="8244911" imgH="470911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579" y="1376132"/>
                        <a:ext cx="8740423" cy="5001465"/>
                      </a:xfrm>
                      <a:prstGeom prst="rect">
                        <a:avLst/>
                      </a:prstGeom>
                      <a:noFill/>
                    </p:spPr>
                  </p:pic>
                </p:oleObj>
              </mc:Fallback>
            </mc:AlternateContent>
          </a:graphicData>
        </a:graphic>
      </p:graphicFrame>
    </p:spTree>
    <p:extLst>
      <p:ext uri="{BB962C8B-B14F-4D97-AF65-F5344CB8AC3E}">
        <p14:creationId xmlns:p14="http://schemas.microsoft.com/office/powerpoint/2010/main" val="9992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19048" cy="428791"/>
              <a:chOff x="374742" y="490717"/>
              <a:chExt cx="1153483"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391168" y="512466"/>
                <a:ext cx="1137057" cy="270194"/>
              </a:xfrm>
              <a:prstGeom prst="rect">
                <a:avLst/>
              </a:prstGeom>
              <a:noFill/>
            </p:spPr>
            <p:txBody>
              <a:bodyPr wrap="square" rtlCol="0">
                <a:spAutoFit/>
              </a:bodyPr>
              <a:lstStyle/>
              <a:p>
                <a:pPr algn="ctr"/>
                <a:r>
                  <a:rPr lang="zh-CN" altLang="en-US" dirty="0">
                    <a:solidFill>
                      <a:srgbClr val="009688"/>
                    </a:solidFill>
                  </a:rPr>
                  <a:t>原型展示</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AC872836-C510-423F-B4F5-C00675F44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7" y="2499985"/>
            <a:ext cx="4989290" cy="1858029"/>
          </a:xfrm>
          <a:prstGeom prst="rect">
            <a:avLst/>
          </a:prstGeom>
        </p:spPr>
      </p:pic>
      <p:pic>
        <p:nvPicPr>
          <p:cNvPr id="11" name="图片 10">
            <a:extLst>
              <a:ext uri="{FF2B5EF4-FFF2-40B4-BE49-F238E27FC236}">
                <a16:creationId xmlns:a16="http://schemas.microsoft.com/office/drawing/2014/main" id="{530DA3B2-8E00-476B-A521-E464070D3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291" y="1113348"/>
            <a:ext cx="6179712" cy="5372453"/>
          </a:xfrm>
          <a:prstGeom prst="rect">
            <a:avLst/>
          </a:prstGeom>
        </p:spPr>
      </p:pic>
      <p:cxnSp>
        <p:nvCxnSpPr>
          <p:cNvPr id="6" name="直接箭头连接符 5">
            <a:extLst>
              <a:ext uri="{FF2B5EF4-FFF2-40B4-BE49-F238E27FC236}">
                <a16:creationId xmlns:a16="http://schemas.microsoft.com/office/drawing/2014/main" id="{53F69669-E413-4974-90D5-756E40755DD0}"/>
              </a:ext>
            </a:extLst>
          </p:cNvPr>
          <p:cNvCxnSpPr/>
          <p:nvPr/>
        </p:nvCxnSpPr>
        <p:spPr>
          <a:xfrm>
            <a:off x="5255581" y="3275860"/>
            <a:ext cx="1047565" cy="0"/>
          </a:xfrm>
          <a:prstGeom prst="straightConnector1">
            <a:avLst/>
          </a:prstGeom>
          <a:ln w="15875">
            <a:solidFill>
              <a:srgbClr val="009688"/>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11B4C10-FE6E-4FEA-AEEA-E14493BFB6F4}"/>
              </a:ext>
            </a:extLst>
          </p:cNvPr>
          <p:cNvSpPr txBox="1"/>
          <p:nvPr/>
        </p:nvSpPr>
        <p:spPr>
          <a:xfrm>
            <a:off x="5192785" y="2901632"/>
            <a:ext cx="1106424" cy="369332"/>
          </a:xfrm>
          <a:prstGeom prst="rect">
            <a:avLst/>
          </a:prstGeom>
          <a:noFill/>
        </p:spPr>
        <p:txBody>
          <a:bodyPr wrap="square" rtlCol="0">
            <a:spAutoFit/>
          </a:bodyPr>
          <a:lstStyle/>
          <a:p>
            <a:r>
              <a:rPr lang="zh-CN" altLang="en-US" dirty="0"/>
              <a:t>默认跳转</a:t>
            </a:r>
          </a:p>
        </p:txBody>
      </p:sp>
    </p:spTree>
    <p:extLst>
      <p:ext uri="{BB962C8B-B14F-4D97-AF65-F5344CB8AC3E}">
        <p14:creationId xmlns:p14="http://schemas.microsoft.com/office/powerpoint/2010/main" val="33353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a:solidFill>
                      <a:srgbClr val="009688"/>
                    </a:solidFill>
                  </a:rPr>
                  <a:t>原型展示</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D53C82F1-4A6B-458C-86A9-89C54D238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 y="1215922"/>
            <a:ext cx="5095162" cy="4652844"/>
          </a:xfrm>
          <a:prstGeom prst="rect">
            <a:avLst/>
          </a:prstGeom>
        </p:spPr>
      </p:pic>
      <p:pic>
        <p:nvPicPr>
          <p:cNvPr id="13" name="图片 12">
            <a:extLst>
              <a:ext uri="{FF2B5EF4-FFF2-40B4-BE49-F238E27FC236}">
                <a16:creationId xmlns:a16="http://schemas.microsoft.com/office/drawing/2014/main" id="{00680631-B8BE-41DD-BBD5-EB5D75CF1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644" y="1215922"/>
            <a:ext cx="5261518" cy="4647230"/>
          </a:xfrm>
          <a:prstGeom prst="rect">
            <a:avLst/>
          </a:prstGeom>
        </p:spPr>
      </p:pic>
      <p:cxnSp>
        <p:nvCxnSpPr>
          <p:cNvPr id="5" name="直接箭头连接符 4">
            <a:extLst>
              <a:ext uri="{FF2B5EF4-FFF2-40B4-BE49-F238E27FC236}">
                <a16:creationId xmlns:a16="http://schemas.microsoft.com/office/drawing/2014/main" id="{DF7A1DD8-4842-43F8-9257-E3EE8831DC13}"/>
              </a:ext>
            </a:extLst>
          </p:cNvPr>
          <p:cNvCxnSpPr>
            <a:cxnSpLocks/>
          </p:cNvCxnSpPr>
          <p:nvPr/>
        </p:nvCxnSpPr>
        <p:spPr>
          <a:xfrm flipV="1">
            <a:off x="4770120" y="2542264"/>
            <a:ext cx="1921524" cy="639848"/>
          </a:xfrm>
          <a:prstGeom prst="straightConnector1">
            <a:avLst/>
          </a:prstGeom>
          <a:ln w="12700">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A1FEF6C-DA00-477D-9B20-D66CC548C8FC}"/>
              </a:ext>
            </a:extLst>
          </p:cNvPr>
          <p:cNvCxnSpPr>
            <a:cxnSpLocks/>
          </p:cNvCxnSpPr>
          <p:nvPr/>
        </p:nvCxnSpPr>
        <p:spPr>
          <a:xfrm>
            <a:off x="4770120" y="3204371"/>
            <a:ext cx="1921524" cy="2025997"/>
          </a:xfrm>
          <a:prstGeom prst="straightConnector1">
            <a:avLst/>
          </a:prstGeom>
          <a:ln w="12700">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8554DD-328F-4673-93C9-F3AC78A2327B}"/>
              </a:ext>
            </a:extLst>
          </p:cNvPr>
          <p:cNvCxnSpPr>
            <a:cxnSpLocks/>
          </p:cNvCxnSpPr>
          <p:nvPr/>
        </p:nvCxnSpPr>
        <p:spPr>
          <a:xfrm>
            <a:off x="4770120" y="3182112"/>
            <a:ext cx="2097024" cy="987552"/>
          </a:xfrm>
          <a:prstGeom prst="straightConnector1">
            <a:avLst/>
          </a:prstGeom>
          <a:ln w="12700">
            <a:solidFill>
              <a:srgbClr val="0096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60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3"/>
              <a:ext cx="1719048" cy="428791"/>
              <a:chOff x="374742" y="490717"/>
              <a:chExt cx="1153483"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391168" y="512015"/>
                <a:ext cx="1137057" cy="270194"/>
              </a:xfrm>
              <a:prstGeom prst="rect">
                <a:avLst/>
              </a:prstGeom>
              <a:noFill/>
            </p:spPr>
            <p:txBody>
              <a:bodyPr wrap="square" rtlCol="0">
                <a:spAutoFit/>
              </a:bodyPr>
              <a:lstStyle/>
              <a:p>
                <a:pPr algn="ctr"/>
                <a:r>
                  <a:rPr lang="zh-CN" altLang="en-US" dirty="0">
                    <a:solidFill>
                      <a:srgbClr val="009688"/>
                    </a:solidFill>
                  </a:rPr>
                  <a:t>原型展示</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B38FC421-B7E0-4DC6-BE2F-565180084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 y="1302187"/>
            <a:ext cx="5742438" cy="5154562"/>
          </a:xfrm>
          <a:prstGeom prst="rect">
            <a:avLst/>
          </a:prstGeom>
        </p:spPr>
      </p:pic>
      <p:pic>
        <p:nvPicPr>
          <p:cNvPr id="14" name="图片 13">
            <a:extLst>
              <a:ext uri="{FF2B5EF4-FFF2-40B4-BE49-F238E27FC236}">
                <a16:creationId xmlns:a16="http://schemas.microsoft.com/office/drawing/2014/main" id="{272CAEC3-0131-4FEF-A55C-656BFBCB1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02187"/>
            <a:ext cx="6133078" cy="5245277"/>
          </a:xfrm>
          <a:prstGeom prst="rect">
            <a:avLst/>
          </a:prstGeom>
        </p:spPr>
      </p:pic>
    </p:spTree>
    <p:extLst>
      <p:ext uri="{BB962C8B-B14F-4D97-AF65-F5344CB8AC3E}">
        <p14:creationId xmlns:p14="http://schemas.microsoft.com/office/powerpoint/2010/main" val="88343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4.</a:t>
              </a:r>
              <a:r>
                <a:rPr lang="zh-CN" altLang="en-US" sz="2400" dirty="0">
                  <a:solidFill>
                    <a:schemeClr val="bg1"/>
                  </a:solidFill>
                </a:rPr>
                <a:t>系统设计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3"/>
              <a:ext cx="1719048" cy="428791"/>
              <a:chOff x="374742" y="490717"/>
              <a:chExt cx="1153483"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391168" y="509002"/>
                <a:ext cx="1137057" cy="270194"/>
              </a:xfrm>
              <a:prstGeom prst="rect">
                <a:avLst/>
              </a:prstGeom>
              <a:noFill/>
            </p:spPr>
            <p:txBody>
              <a:bodyPr wrap="square" rtlCol="0">
                <a:spAutoFit/>
              </a:bodyPr>
              <a:lstStyle/>
              <a:p>
                <a:pPr algn="ctr"/>
                <a:r>
                  <a:rPr lang="zh-CN" altLang="en-US" dirty="0">
                    <a:solidFill>
                      <a:srgbClr val="009688"/>
                    </a:solidFill>
                  </a:rPr>
                  <a:t>原型展示</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27096C1-2142-433E-B08B-A47B43EF0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 y="1293896"/>
            <a:ext cx="6761905" cy="4904762"/>
          </a:xfrm>
          <a:prstGeom prst="rect">
            <a:avLst/>
          </a:prstGeom>
        </p:spPr>
      </p:pic>
      <p:pic>
        <p:nvPicPr>
          <p:cNvPr id="13" name="图片 12">
            <a:extLst>
              <a:ext uri="{FF2B5EF4-FFF2-40B4-BE49-F238E27FC236}">
                <a16:creationId xmlns:a16="http://schemas.microsoft.com/office/drawing/2014/main" id="{8122CAB0-1292-4308-B449-4C5F56678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288" y="230832"/>
            <a:ext cx="3908730" cy="6429946"/>
          </a:xfrm>
          <a:prstGeom prst="rect">
            <a:avLst/>
          </a:prstGeom>
        </p:spPr>
      </p:pic>
      <p:cxnSp>
        <p:nvCxnSpPr>
          <p:cNvPr id="5" name="直接箭头连接符 4">
            <a:extLst>
              <a:ext uri="{FF2B5EF4-FFF2-40B4-BE49-F238E27FC236}">
                <a16:creationId xmlns:a16="http://schemas.microsoft.com/office/drawing/2014/main" id="{2224702B-69F8-472B-BFEC-F582EF5DE2CB}"/>
              </a:ext>
            </a:extLst>
          </p:cNvPr>
          <p:cNvCxnSpPr/>
          <p:nvPr/>
        </p:nvCxnSpPr>
        <p:spPr>
          <a:xfrm flipV="1">
            <a:off x="6544367" y="2779776"/>
            <a:ext cx="1682496" cy="557784"/>
          </a:xfrm>
          <a:prstGeom prst="straightConnector1">
            <a:avLst/>
          </a:prstGeom>
          <a:ln w="15875">
            <a:solidFill>
              <a:srgbClr val="0096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65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5</a:t>
              </a:r>
              <a:r>
                <a:rPr lang="en-US" altLang="zh-CN" sz="2400" dirty="0" smtClean="0">
                  <a:solidFill>
                    <a:schemeClr val="bg1"/>
                  </a:solidFill>
                </a:rPr>
                <a:t>.</a:t>
              </a:r>
              <a:r>
                <a:rPr lang="zh-CN" altLang="en-US" sz="2400" dirty="0" smtClean="0">
                  <a:solidFill>
                    <a:schemeClr val="bg1"/>
                  </a:solidFill>
                </a:rPr>
                <a:t>技术分析</a:t>
              </a:r>
              <a:endParaRPr lang="zh-CN" altLang="en-US" sz="2400" dirty="0">
                <a:solidFill>
                  <a:schemeClr val="bg1"/>
                </a:solidFill>
              </a:endParaRP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a:solidFill>
                      <a:srgbClr val="009688"/>
                    </a:solidFill>
                  </a:rPr>
                  <a:t>前端设计</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D15AF3FB-885F-4482-B61A-01C31734F55F}"/>
              </a:ext>
            </a:extLst>
          </p:cNvPr>
          <p:cNvGrpSpPr/>
          <p:nvPr/>
        </p:nvGrpSpPr>
        <p:grpSpPr>
          <a:xfrm>
            <a:off x="551533" y="1978090"/>
            <a:ext cx="2539746" cy="3897728"/>
            <a:chOff x="635508" y="1783275"/>
            <a:chExt cx="2539746" cy="3897728"/>
          </a:xfrm>
        </p:grpSpPr>
        <p:sp>
          <p:nvSpPr>
            <p:cNvPr id="15" name="矩形 14">
              <a:extLst>
                <a:ext uri="{FF2B5EF4-FFF2-40B4-BE49-F238E27FC236}">
                  <a16:creationId xmlns:a16="http://schemas.microsoft.com/office/drawing/2014/main" id="{36056D0D-6FC3-43AD-9D69-7AC24B453463}"/>
                </a:ext>
              </a:extLst>
            </p:cNvPr>
            <p:cNvSpPr/>
            <p:nvPr/>
          </p:nvSpPr>
          <p:spPr>
            <a:xfrm>
              <a:off x="635508" y="1783275"/>
              <a:ext cx="2539746" cy="3897728"/>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EA64BD6-6027-4FC5-B654-DF179728C87C}"/>
                </a:ext>
              </a:extLst>
            </p:cNvPr>
            <p:cNvSpPr txBox="1"/>
            <p:nvPr/>
          </p:nvSpPr>
          <p:spPr>
            <a:xfrm>
              <a:off x="683514" y="2440047"/>
              <a:ext cx="2491740" cy="2585323"/>
            </a:xfrm>
            <a:prstGeom prst="rect">
              <a:avLst/>
            </a:prstGeom>
            <a:noFill/>
          </p:spPr>
          <p:txBody>
            <a:bodyPr wrap="square" rtlCol="0">
              <a:spAutoFit/>
            </a:bodyPr>
            <a:lstStyle/>
            <a:p>
              <a:pPr lvl="0"/>
              <a:r>
                <a:rPr lang="zh-CN" altLang="zh-CN" dirty="0">
                  <a:solidFill>
                    <a:schemeClr val="bg1"/>
                  </a:solidFill>
                </a:rPr>
                <a:t>前端作为直接与用户交互的层次，设计主要聚焦点在于系统的UI界面的交互性和</a:t>
              </a:r>
              <a:r>
                <a:rPr lang="zh-CN" altLang="zh-CN" dirty="0" smtClean="0">
                  <a:solidFill>
                    <a:schemeClr val="bg1"/>
                  </a:solidFill>
                </a:rPr>
                <a:t>性能</a:t>
              </a:r>
              <a:r>
                <a:rPr lang="zh-CN" altLang="en-US" dirty="0" smtClean="0">
                  <a:solidFill>
                    <a:schemeClr val="bg1"/>
                  </a:solidFill>
                </a:rPr>
                <a:t>。</a:t>
              </a:r>
              <a:endParaRPr lang="en-US" altLang="zh-CN" dirty="0" smtClean="0">
                <a:solidFill>
                  <a:schemeClr val="bg1"/>
                </a:solidFill>
              </a:endParaRPr>
            </a:p>
            <a:p>
              <a:pPr lvl="0"/>
              <a:endParaRPr lang="en-US" altLang="zh-CN" dirty="0" smtClean="0">
                <a:solidFill>
                  <a:schemeClr val="bg1"/>
                </a:solidFill>
              </a:endParaRPr>
            </a:p>
            <a:p>
              <a:pPr lvl="0"/>
              <a:r>
                <a:rPr lang="zh-CN" altLang="zh-CN" dirty="0" smtClean="0">
                  <a:solidFill>
                    <a:schemeClr val="bg1"/>
                  </a:solidFill>
                </a:rPr>
                <a:t>本</a:t>
              </a:r>
              <a:r>
                <a:rPr lang="zh-CN" altLang="zh-CN" dirty="0">
                  <a:solidFill>
                    <a:schemeClr val="bg1"/>
                  </a:solidFill>
                </a:rPr>
                <a:t>系统拟采用当前开发社区中比较流行和稳定的技术来进行Web页面的制作</a:t>
              </a:r>
              <a:r>
                <a:rPr lang="zh-CN" altLang="zh-CN" dirty="0" smtClean="0">
                  <a:solidFill>
                    <a:schemeClr val="bg1"/>
                  </a:solidFill>
                </a:rPr>
                <a:t>开发</a:t>
              </a:r>
              <a:r>
                <a:rPr lang="zh-CN" altLang="en-US" dirty="0">
                  <a:solidFill>
                    <a:schemeClr val="bg1"/>
                  </a:solidFill>
                </a:rPr>
                <a:t>。</a:t>
              </a:r>
              <a:endParaRPr lang="zh-CN" altLang="zh-CN" dirty="0">
                <a:solidFill>
                  <a:schemeClr val="bg1"/>
                </a:solidFill>
                <a:latin typeface="Roboto Lt" pitchFamily="2" charset="0"/>
              </a:endParaRPr>
            </a:p>
          </p:txBody>
        </p:sp>
      </p:grpSp>
      <p:graphicFrame>
        <p:nvGraphicFramePr>
          <p:cNvPr id="9" name="表格 8"/>
          <p:cNvGraphicFramePr>
            <a:graphicFrameLocks noGrp="1"/>
          </p:cNvGraphicFramePr>
          <p:nvPr>
            <p:extLst>
              <p:ext uri="{D42A27DB-BD31-4B8C-83A1-F6EECF244321}">
                <p14:modId xmlns:p14="http://schemas.microsoft.com/office/powerpoint/2010/main" val="323189887"/>
              </p:ext>
            </p:extLst>
          </p:nvPr>
        </p:nvGraphicFramePr>
        <p:xfrm>
          <a:off x="4385388" y="1978090"/>
          <a:ext cx="6335485" cy="3897727"/>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603990700"/>
                    </a:ext>
                  </a:extLst>
                </a:gridCol>
                <a:gridCol w="4963885">
                  <a:extLst>
                    <a:ext uri="{9D8B030D-6E8A-4147-A177-3AD203B41FA5}">
                      <a16:colId xmlns:a16="http://schemas.microsoft.com/office/drawing/2014/main" val="2140879048"/>
                    </a:ext>
                  </a:extLst>
                </a:gridCol>
              </a:tblGrid>
              <a:tr h="499334">
                <a:tc>
                  <a:txBody>
                    <a:bodyPr/>
                    <a:lstStyle/>
                    <a:p>
                      <a:pPr algn="ctr">
                        <a:lnSpc>
                          <a:spcPct val="150000"/>
                        </a:lnSpc>
                        <a:spcAft>
                          <a:spcPts val="0"/>
                        </a:spcAft>
                      </a:pPr>
                      <a:r>
                        <a:rPr lang="zh-CN" sz="1600" b="0" kern="100" dirty="0">
                          <a:effectLst/>
                        </a:rPr>
                        <a:t>问题</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600" b="0" kern="100" dirty="0">
                          <a:effectLst/>
                        </a:rPr>
                        <a:t>解决方案</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extLst>
                  <a:ext uri="{0D108BD9-81ED-4DB2-BD59-A6C34878D82A}">
                    <a16:rowId xmlns:a16="http://schemas.microsoft.com/office/drawing/2014/main" val="4106299169"/>
                  </a:ext>
                </a:extLst>
              </a:tr>
              <a:tr h="883334">
                <a:tc>
                  <a:txBody>
                    <a:bodyPr/>
                    <a:lstStyle/>
                    <a:p>
                      <a:pPr algn="ctr">
                        <a:lnSpc>
                          <a:spcPct val="150000"/>
                        </a:lnSpc>
                        <a:spcAft>
                          <a:spcPts val="0"/>
                        </a:spcAft>
                      </a:pPr>
                      <a:r>
                        <a:rPr lang="zh-CN" sz="1600" b="0" kern="100" dirty="0">
                          <a:effectLst/>
                        </a:rPr>
                        <a:t>加载性能</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400" kern="100" dirty="0">
                          <a:effectLst/>
                        </a:rPr>
                        <a:t>图片懒加载、设置公共样式表、代码压缩、尽可能合并CSS和JS文件、对DOM的多次操作合并为一次。</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43959770"/>
                  </a:ext>
                </a:extLst>
              </a:tr>
              <a:tr h="771489">
                <a:tc>
                  <a:txBody>
                    <a:bodyPr/>
                    <a:lstStyle/>
                    <a:p>
                      <a:pPr algn="ctr">
                        <a:lnSpc>
                          <a:spcPct val="150000"/>
                        </a:lnSpc>
                        <a:spcAft>
                          <a:spcPts val="0"/>
                        </a:spcAft>
                      </a:pPr>
                      <a:r>
                        <a:rPr lang="zh-CN" sz="1600" b="0" kern="100" dirty="0">
                          <a:effectLst/>
                        </a:rPr>
                        <a:t>浏览器兼容性</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400" kern="100" dirty="0">
                          <a:effectLst/>
                        </a:rPr>
                        <a:t>通过脚本语言获取浏览器的类型和版本，写出相应的兼容性代码。</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54576379"/>
                  </a:ext>
                </a:extLst>
              </a:tr>
              <a:tr h="681315">
                <a:tc>
                  <a:txBody>
                    <a:bodyPr/>
                    <a:lstStyle/>
                    <a:p>
                      <a:pPr algn="ctr">
                        <a:lnSpc>
                          <a:spcPct val="150000"/>
                        </a:lnSpc>
                        <a:spcAft>
                          <a:spcPts val="0"/>
                        </a:spcAft>
                      </a:pPr>
                      <a:r>
                        <a:rPr lang="zh-CN" sz="1600" b="0" kern="100" dirty="0" smtClean="0">
                          <a:effectLst/>
                        </a:rPr>
                        <a:t>可</a:t>
                      </a:r>
                      <a:r>
                        <a:rPr lang="zh-CN" altLang="en-US" sz="1600" b="0" kern="100" dirty="0" smtClean="0">
                          <a:effectLst/>
                        </a:rPr>
                        <a:t>用</a:t>
                      </a:r>
                      <a:r>
                        <a:rPr lang="zh-CN" sz="1600" b="0" kern="100" dirty="0" smtClean="0">
                          <a:effectLst/>
                        </a:rPr>
                        <a:t>性</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400" kern="100" dirty="0">
                          <a:effectLst/>
                        </a:rPr>
                        <a:t>标签使用语义化标签，使得搜索引擎可以更好地识别网站。</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21834424"/>
                  </a:ext>
                </a:extLst>
              </a:tr>
              <a:tr h="1062255">
                <a:tc>
                  <a:txBody>
                    <a:bodyPr/>
                    <a:lstStyle/>
                    <a:p>
                      <a:pPr algn="ctr">
                        <a:lnSpc>
                          <a:spcPct val="150000"/>
                        </a:lnSpc>
                        <a:spcAft>
                          <a:spcPts val="0"/>
                        </a:spcAft>
                      </a:pPr>
                      <a:r>
                        <a:rPr lang="zh-CN" sz="1600" b="0" kern="100" dirty="0">
                          <a:effectLst/>
                        </a:rPr>
                        <a:t>可维护性</a:t>
                      </a:r>
                      <a:endParaRPr lang="zh-CN" sz="14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400" kern="100" dirty="0">
                          <a:effectLst/>
                        </a:rPr>
                        <a:t>编写代码的对应文档和注释，同时编写代码时采用统一风格，保证代码质量。</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34178049"/>
                  </a:ext>
                </a:extLst>
              </a:tr>
            </a:tbl>
          </a:graphicData>
        </a:graphic>
      </p:graphicFrame>
      <p:sp>
        <p:nvSpPr>
          <p:cNvPr id="20" name="文本框 19">
            <a:extLst>
              <a:ext uri="{FF2B5EF4-FFF2-40B4-BE49-F238E27FC236}">
                <a16:creationId xmlns:a16="http://schemas.microsoft.com/office/drawing/2014/main" id="{3F1C68A5-ADD5-4B0D-8B1B-1E8BC1E56718}"/>
              </a:ext>
            </a:extLst>
          </p:cNvPr>
          <p:cNvSpPr txBox="1"/>
          <p:nvPr/>
        </p:nvSpPr>
        <p:spPr>
          <a:xfrm>
            <a:off x="6648040" y="1212805"/>
            <a:ext cx="2323572"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pPr algn="ctr"/>
            <a:r>
              <a:rPr lang="zh-CN" altLang="zh-CN" dirty="0">
                <a:solidFill>
                  <a:schemeClr val="bg1"/>
                </a:solidFill>
              </a:rPr>
              <a:t>前端设计解决方案表</a:t>
            </a:r>
            <a:endParaRPr lang="zh-CN" altLang="en-US" dirty="0">
              <a:solidFill>
                <a:schemeClr val="bg1"/>
              </a:solidFill>
            </a:endParaRPr>
          </a:p>
        </p:txBody>
      </p:sp>
    </p:spTree>
    <p:extLst>
      <p:ext uri="{BB962C8B-B14F-4D97-AF65-F5344CB8AC3E}">
        <p14:creationId xmlns:p14="http://schemas.microsoft.com/office/powerpoint/2010/main" val="278570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5</a:t>
              </a:r>
              <a:r>
                <a:rPr lang="en-US" altLang="zh-CN" sz="2400" dirty="0" smtClean="0">
                  <a:solidFill>
                    <a:schemeClr val="bg1"/>
                  </a:solidFill>
                </a:rPr>
                <a:t>.</a:t>
              </a:r>
              <a:r>
                <a:rPr lang="zh-CN" altLang="en-US" sz="2400" dirty="0" smtClean="0">
                  <a:solidFill>
                    <a:schemeClr val="bg1"/>
                  </a:solidFill>
                </a:rPr>
                <a:t>技术分析</a:t>
              </a:r>
              <a:endParaRPr lang="zh-CN" altLang="en-US" sz="2400" dirty="0">
                <a:solidFill>
                  <a:schemeClr val="bg1"/>
                </a:solidFill>
              </a:endParaRP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smtClean="0">
                    <a:solidFill>
                      <a:srgbClr val="009688"/>
                    </a:solidFill>
                  </a:rPr>
                  <a:t>业务逻辑流程</a:t>
                </a:r>
                <a:endParaRPr lang="zh-CN" altLang="en-US" dirty="0">
                  <a:solidFill>
                    <a:srgbClr val="009688"/>
                  </a:solidFill>
                </a:endParaRP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D15AF3FB-885F-4482-B61A-01C31734F55F}"/>
              </a:ext>
            </a:extLst>
          </p:cNvPr>
          <p:cNvGrpSpPr/>
          <p:nvPr/>
        </p:nvGrpSpPr>
        <p:grpSpPr>
          <a:xfrm>
            <a:off x="551533" y="1978090"/>
            <a:ext cx="2539746" cy="3897728"/>
            <a:chOff x="635508" y="1783275"/>
            <a:chExt cx="2539746" cy="3897728"/>
          </a:xfrm>
        </p:grpSpPr>
        <p:sp>
          <p:nvSpPr>
            <p:cNvPr id="15" name="矩形 14">
              <a:extLst>
                <a:ext uri="{FF2B5EF4-FFF2-40B4-BE49-F238E27FC236}">
                  <a16:creationId xmlns:a16="http://schemas.microsoft.com/office/drawing/2014/main" id="{36056D0D-6FC3-43AD-9D69-7AC24B453463}"/>
                </a:ext>
              </a:extLst>
            </p:cNvPr>
            <p:cNvSpPr/>
            <p:nvPr/>
          </p:nvSpPr>
          <p:spPr>
            <a:xfrm>
              <a:off x="635508" y="1783275"/>
              <a:ext cx="2539746" cy="3897728"/>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EA64BD6-6027-4FC5-B654-DF179728C87C}"/>
                </a:ext>
              </a:extLst>
            </p:cNvPr>
            <p:cNvSpPr txBox="1"/>
            <p:nvPr/>
          </p:nvSpPr>
          <p:spPr>
            <a:xfrm>
              <a:off x="683514" y="2162478"/>
              <a:ext cx="2491740" cy="3139321"/>
            </a:xfrm>
            <a:prstGeom prst="rect">
              <a:avLst/>
            </a:prstGeom>
            <a:noFill/>
          </p:spPr>
          <p:txBody>
            <a:bodyPr wrap="square" rtlCol="0">
              <a:spAutoFit/>
            </a:bodyPr>
            <a:lstStyle/>
            <a:p>
              <a:pPr lvl="0"/>
              <a:r>
                <a:rPr lang="zh-CN" altLang="zh-CN" dirty="0">
                  <a:solidFill>
                    <a:schemeClr val="bg1"/>
                  </a:solidFill>
                </a:rPr>
                <a:t>Java学习系统的主要功能集中在逻辑层，逻辑层与通信段交互，获得用户请求并向数据层请求数据返回执行结果给前端</a:t>
              </a:r>
              <a:r>
                <a:rPr lang="zh-CN" altLang="zh-CN" dirty="0" smtClean="0">
                  <a:solidFill>
                    <a:schemeClr val="bg1"/>
                  </a:solidFill>
                </a:rPr>
                <a:t>。</a:t>
              </a:r>
              <a:endParaRPr lang="en-US" altLang="zh-CN" dirty="0" smtClean="0">
                <a:solidFill>
                  <a:schemeClr val="bg1"/>
                </a:solidFill>
              </a:endParaRPr>
            </a:p>
            <a:p>
              <a:pPr lvl="0"/>
              <a:endParaRPr lang="en-US" altLang="zh-CN" dirty="0">
                <a:solidFill>
                  <a:schemeClr val="bg1"/>
                </a:solidFill>
              </a:endParaRPr>
            </a:p>
            <a:p>
              <a:pPr lvl="0"/>
              <a:r>
                <a:rPr lang="zh-CN" altLang="zh-CN" dirty="0" smtClean="0">
                  <a:solidFill>
                    <a:schemeClr val="bg1"/>
                  </a:solidFill>
                </a:rPr>
                <a:t>逻辑</a:t>
              </a:r>
              <a:r>
                <a:rPr lang="zh-CN" altLang="zh-CN" dirty="0">
                  <a:solidFill>
                    <a:schemeClr val="bg1"/>
                  </a:solidFill>
                </a:rPr>
                <a:t>层采用分模块的设计方式，各个模块之间相对独立。以在线编程模块实现为</a:t>
              </a:r>
              <a:r>
                <a:rPr lang="zh-CN" altLang="zh-CN" dirty="0" smtClean="0">
                  <a:solidFill>
                    <a:schemeClr val="bg1"/>
                  </a:solidFill>
                </a:rPr>
                <a:t>例</a:t>
              </a:r>
              <a:endParaRPr lang="zh-CN" altLang="zh-CN" dirty="0">
                <a:solidFill>
                  <a:schemeClr val="bg1"/>
                </a:solidFill>
                <a:latin typeface="Roboto Lt" pitchFamily="2" charset="0"/>
              </a:endParaRPr>
            </a:p>
          </p:txBody>
        </p:sp>
      </p:grpSp>
      <p:pic>
        <p:nvPicPr>
          <p:cNvPr id="16" name="图片 15" descr="C:\Users\AloneStar\Desktop\未命名文件.png"/>
          <p:cNvPicPr/>
          <p:nvPr/>
        </p:nvPicPr>
        <p:blipFill>
          <a:blip r:embed="rId2">
            <a:extLst>
              <a:ext uri="{28A0092B-C50C-407E-A947-70E740481C1C}">
                <a14:useLocalDpi xmlns:a14="http://schemas.microsoft.com/office/drawing/2010/main" val="0"/>
              </a:ext>
            </a:extLst>
          </a:blip>
          <a:srcRect/>
          <a:stretch>
            <a:fillRect/>
          </a:stretch>
        </p:blipFill>
        <p:spPr bwMode="auto">
          <a:xfrm>
            <a:off x="4309123" y="480403"/>
            <a:ext cx="6225138" cy="5788777"/>
          </a:xfrm>
          <a:prstGeom prst="rect">
            <a:avLst/>
          </a:prstGeom>
          <a:noFill/>
          <a:ln>
            <a:noFill/>
          </a:ln>
        </p:spPr>
      </p:pic>
      <p:sp>
        <p:nvSpPr>
          <p:cNvPr id="19" name="文本框 18">
            <a:extLst>
              <a:ext uri="{FF2B5EF4-FFF2-40B4-BE49-F238E27FC236}">
                <a16:creationId xmlns:a16="http://schemas.microsoft.com/office/drawing/2014/main" id="{3F1C68A5-ADD5-4B0D-8B1B-1E8BC1E56718}"/>
              </a:ext>
            </a:extLst>
          </p:cNvPr>
          <p:cNvSpPr txBox="1"/>
          <p:nvPr/>
        </p:nvSpPr>
        <p:spPr>
          <a:xfrm>
            <a:off x="6461428" y="6241789"/>
            <a:ext cx="2323572"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pPr algn="ctr"/>
            <a:r>
              <a:rPr lang="zh-CN" altLang="zh-CN" dirty="0">
                <a:solidFill>
                  <a:schemeClr val="bg1"/>
                </a:solidFill>
              </a:rPr>
              <a:t>在线编程模块流程图</a:t>
            </a:r>
            <a:endParaRPr lang="zh-CN" altLang="en-US" dirty="0">
              <a:solidFill>
                <a:schemeClr val="bg1"/>
              </a:solidFill>
            </a:endParaRPr>
          </a:p>
        </p:txBody>
      </p:sp>
    </p:spTree>
    <p:extLst>
      <p:ext uri="{BB962C8B-B14F-4D97-AF65-F5344CB8AC3E}">
        <p14:creationId xmlns:p14="http://schemas.microsoft.com/office/powerpoint/2010/main" val="397500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5</a:t>
              </a:r>
              <a:r>
                <a:rPr lang="en-US" altLang="zh-CN" sz="2400" dirty="0" smtClean="0">
                  <a:solidFill>
                    <a:schemeClr val="bg1"/>
                  </a:solidFill>
                </a:rPr>
                <a:t>.</a:t>
              </a:r>
              <a:r>
                <a:rPr lang="zh-CN" altLang="en-US" sz="2400" dirty="0" smtClean="0">
                  <a:solidFill>
                    <a:schemeClr val="bg1"/>
                  </a:solidFill>
                </a:rPr>
                <a:t>技术分析</a:t>
              </a:r>
              <a:endParaRPr lang="zh-CN" altLang="en-US" sz="2400" dirty="0">
                <a:solidFill>
                  <a:schemeClr val="bg1"/>
                </a:solidFill>
              </a:endParaRP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smtClean="0">
                    <a:solidFill>
                      <a:srgbClr val="009688"/>
                    </a:solidFill>
                  </a:rPr>
                  <a:t>后台资源管理</a:t>
                </a:r>
                <a:endParaRPr lang="zh-CN" altLang="en-US" dirty="0">
                  <a:solidFill>
                    <a:srgbClr val="009688"/>
                  </a:solidFill>
                </a:endParaRP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D15AF3FB-885F-4482-B61A-01C31734F55F}"/>
              </a:ext>
            </a:extLst>
          </p:cNvPr>
          <p:cNvGrpSpPr/>
          <p:nvPr/>
        </p:nvGrpSpPr>
        <p:grpSpPr>
          <a:xfrm>
            <a:off x="551533" y="1978090"/>
            <a:ext cx="2539746" cy="3897728"/>
            <a:chOff x="635508" y="1783275"/>
            <a:chExt cx="2539746" cy="3897728"/>
          </a:xfrm>
        </p:grpSpPr>
        <p:sp>
          <p:nvSpPr>
            <p:cNvPr id="15" name="矩形 14">
              <a:extLst>
                <a:ext uri="{FF2B5EF4-FFF2-40B4-BE49-F238E27FC236}">
                  <a16:creationId xmlns:a16="http://schemas.microsoft.com/office/drawing/2014/main" id="{36056D0D-6FC3-43AD-9D69-7AC24B453463}"/>
                </a:ext>
              </a:extLst>
            </p:cNvPr>
            <p:cNvSpPr/>
            <p:nvPr/>
          </p:nvSpPr>
          <p:spPr>
            <a:xfrm>
              <a:off x="635508" y="1783275"/>
              <a:ext cx="2539746" cy="3897728"/>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EA64BD6-6027-4FC5-B654-DF179728C87C}"/>
                </a:ext>
              </a:extLst>
            </p:cNvPr>
            <p:cNvSpPr txBox="1"/>
            <p:nvPr/>
          </p:nvSpPr>
          <p:spPr>
            <a:xfrm>
              <a:off x="683514" y="2031010"/>
              <a:ext cx="2491740" cy="3139321"/>
            </a:xfrm>
            <a:prstGeom prst="rect">
              <a:avLst/>
            </a:prstGeom>
            <a:noFill/>
          </p:spPr>
          <p:txBody>
            <a:bodyPr wrap="square" rtlCol="0">
              <a:spAutoFit/>
            </a:bodyPr>
            <a:lstStyle/>
            <a:p>
              <a:r>
                <a:rPr lang="zh-CN" altLang="zh-CN" dirty="0">
                  <a:solidFill>
                    <a:schemeClr val="bg1"/>
                  </a:solidFill>
                  <a:latin typeface="+mn-ea"/>
                </a:rPr>
                <a:t>资源管理在整个架构中属于后端中的数据层，在设计过程中出现的一个很明显的问题是对象范例与关系范例不匹配的问题，为解决这一问题，应进行数据持久层的设计</a:t>
              </a:r>
              <a:r>
                <a:rPr lang="zh-CN" altLang="zh-CN" dirty="0" smtClean="0">
                  <a:solidFill>
                    <a:schemeClr val="bg1"/>
                  </a:solidFill>
                  <a:latin typeface="+mn-ea"/>
                </a:rPr>
                <a:t>。</a:t>
              </a:r>
              <a:endParaRPr lang="en-US" altLang="zh-CN" dirty="0" smtClean="0">
                <a:solidFill>
                  <a:schemeClr val="bg1"/>
                </a:solidFill>
                <a:latin typeface="+mn-ea"/>
              </a:endParaRPr>
            </a:p>
            <a:p>
              <a:endParaRPr lang="en-US" altLang="zh-CN" dirty="0" smtClean="0">
                <a:solidFill>
                  <a:schemeClr val="bg1"/>
                </a:solidFill>
                <a:latin typeface="+mn-ea"/>
              </a:endParaRPr>
            </a:p>
            <a:p>
              <a:pPr lvl="0"/>
              <a:r>
                <a:rPr lang="zh-CN" altLang="en-US" dirty="0" smtClean="0">
                  <a:solidFill>
                    <a:schemeClr val="bg1"/>
                  </a:solidFill>
                  <a:latin typeface="+mn-ea"/>
                </a:rPr>
                <a:t>以资源上传为例介绍数据层业务流程</a:t>
              </a:r>
              <a:endParaRPr lang="zh-CN" altLang="zh-CN" dirty="0">
                <a:solidFill>
                  <a:schemeClr val="bg1"/>
                </a:solidFill>
                <a:latin typeface="+mn-ea"/>
              </a:endParaRPr>
            </a:p>
          </p:txBody>
        </p:sp>
      </p:grpSp>
      <p:pic>
        <p:nvPicPr>
          <p:cNvPr id="16" name="图片 15" descr="资源上传"/>
          <p:cNvPicPr/>
          <p:nvPr/>
        </p:nvPicPr>
        <p:blipFill>
          <a:blip r:embed="rId2"/>
          <a:stretch>
            <a:fillRect/>
          </a:stretch>
        </p:blipFill>
        <p:spPr>
          <a:xfrm>
            <a:off x="4730029" y="73427"/>
            <a:ext cx="5757579" cy="6187100"/>
          </a:xfrm>
          <a:prstGeom prst="rect">
            <a:avLst/>
          </a:prstGeom>
        </p:spPr>
      </p:pic>
      <p:sp>
        <p:nvSpPr>
          <p:cNvPr id="18" name="文本框 17">
            <a:extLst>
              <a:ext uri="{FF2B5EF4-FFF2-40B4-BE49-F238E27FC236}">
                <a16:creationId xmlns:a16="http://schemas.microsoft.com/office/drawing/2014/main" id="{3F1C68A5-ADD5-4B0D-8B1B-1E8BC1E56718}"/>
              </a:ext>
            </a:extLst>
          </p:cNvPr>
          <p:cNvSpPr txBox="1"/>
          <p:nvPr/>
        </p:nvSpPr>
        <p:spPr>
          <a:xfrm>
            <a:off x="6648040" y="6260527"/>
            <a:ext cx="2323572"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pPr algn="ctr"/>
            <a:r>
              <a:rPr lang="zh-CN" altLang="zh-CN" dirty="0">
                <a:solidFill>
                  <a:schemeClr val="bg1"/>
                </a:solidFill>
              </a:rPr>
              <a:t>资源上传流程图</a:t>
            </a:r>
            <a:endParaRPr lang="zh-CN" altLang="en-US" dirty="0">
              <a:solidFill>
                <a:schemeClr val="bg1"/>
              </a:solidFill>
            </a:endParaRPr>
          </a:p>
        </p:txBody>
      </p:sp>
    </p:spTree>
    <p:extLst>
      <p:ext uri="{BB962C8B-B14F-4D97-AF65-F5344CB8AC3E}">
        <p14:creationId xmlns:p14="http://schemas.microsoft.com/office/powerpoint/2010/main" val="362661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4F638563-BB5A-4BA0-BEB9-32994CEB9853}"/>
              </a:ext>
            </a:extLst>
          </p:cNvPr>
          <p:cNvSpPr/>
          <p:nvPr/>
        </p:nvSpPr>
        <p:spPr>
          <a:xfrm>
            <a:off x="0" y="0"/>
            <a:ext cx="1975104" cy="6858000"/>
          </a:xfrm>
          <a:prstGeom prst="rect">
            <a:avLst/>
          </a:prstGeom>
          <a:solidFill>
            <a:srgbClr val="00968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09226955-771D-4F92-9EEE-512872E2D852}"/>
              </a:ext>
            </a:extLst>
          </p:cNvPr>
          <p:cNvSpPr txBox="1"/>
          <p:nvPr/>
        </p:nvSpPr>
        <p:spPr>
          <a:xfrm>
            <a:off x="580644" y="2705725"/>
            <a:ext cx="813816" cy="1446550"/>
          </a:xfrm>
          <a:prstGeom prst="rect">
            <a:avLst/>
          </a:prstGeom>
          <a:noFill/>
        </p:spPr>
        <p:txBody>
          <a:bodyPr wrap="square" rtlCol="0">
            <a:spAutoFit/>
          </a:bodyPr>
          <a:lstStyle/>
          <a:p>
            <a:r>
              <a:rPr lang="zh-CN" altLang="en-US" sz="4400" dirty="0">
                <a:solidFill>
                  <a:schemeClr val="bg1"/>
                </a:solidFill>
                <a:latin typeface="Roboto Lt" pitchFamily="2" charset="0"/>
              </a:rPr>
              <a:t>目录</a:t>
            </a:r>
          </a:p>
        </p:txBody>
      </p:sp>
      <p:grpSp>
        <p:nvGrpSpPr>
          <p:cNvPr id="4" name="组合 3"/>
          <p:cNvGrpSpPr/>
          <p:nvPr/>
        </p:nvGrpSpPr>
        <p:grpSpPr>
          <a:xfrm>
            <a:off x="5569256" y="1203714"/>
            <a:ext cx="2505456" cy="4450572"/>
            <a:chOff x="5541264" y="1602605"/>
            <a:chExt cx="2505456" cy="4450572"/>
          </a:xfrm>
        </p:grpSpPr>
        <p:grpSp>
          <p:nvGrpSpPr>
            <p:cNvPr id="10" name="组合 9">
              <a:extLst>
                <a:ext uri="{FF2B5EF4-FFF2-40B4-BE49-F238E27FC236}">
                  <a16:creationId xmlns:a16="http://schemas.microsoft.com/office/drawing/2014/main" id="{32E64F73-0E42-4B5C-A83A-4A3FED1758B0}"/>
                </a:ext>
              </a:extLst>
            </p:cNvPr>
            <p:cNvGrpSpPr/>
            <p:nvPr/>
          </p:nvGrpSpPr>
          <p:grpSpPr>
            <a:xfrm>
              <a:off x="5541264" y="1602605"/>
              <a:ext cx="2505456" cy="3652790"/>
              <a:chOff x="5541264" y="1602605"/>
              <a:chExt cx="2505456" cy="3652790"/>
            </a:xfrm>
          </p:grpSpPr>
          <p:grpSp>
            <p:nvGrpSpPr>
              <p:cNvPr id="7" name="组合 6">
                <a:extLst>
                  <a:ext uri="{FF2B5EF4-FFF2-40B4-BE49-F238E27FC236}">
                    <a16:creationId xmlns:a16="http://schemas.microsoft.com/office/drawing/2014/main" id="{525DD0FA-3CED-4CFD-931D-64AE52FA881D}"/>
                  </a:ext>
                </a:extLst>
              </p:cNvPr>
              <p:cNvGrpSpPr/>
              <p:nvPr/>
            </p:nvGrpSpPr>
            <p:grpSpPr>
              <a:xfrm>
                <a:off x="5541264" y="1602605"/>
                <a:ext cx="2505456" cy="461665"/>
                <a:chOff x="4370832" y="1673352"/>
                <a:chExt cx="2505456" cy="461665"/>
              </a:xfrm>
            </p:grpSpPr>
            <p:sp>
              <p:nvSpPr>
                <p:cNvPr id="3" name="文本框 2">
                  <a:extLst>
                    <a:ext uri="{FF2B5EF4-FFF2-40B4-BE49-F238E27FC236}">
                      <a16:creationId xmlns:a16="http://schemas.microsoft.com/office/drawing/2014/main" id="{2A74E833-03BB-49F8-8854-310E9CA88EB7}"/>
                    </a:ext>
                  </a:extLst>
                </p:cNvPr>
                <p:cNvSpPr txBox="1"/>
                <p:nvPr/>
              </p:nvSpPr>
              <p:spPr>
                <a:xfrm>
                  <a:off x="4370832" y="1673352"/>
                  <a:ext cx="530352" cy="461665"/>
                </a:xfrm>
                <a:prstGeom prst="rect">
                  <a:avLst/>
                </a:prstGeom>
                <a:solidFill>
                  <a:srgbClr val="009688"/>
                </a:solidFill>
              </p:spPr>
              <p:txBody>
                <a:bodyPr wrap="square" rtlCol="0">
                  <a:spAutoFit/>
                </a:bodyPr>
                <a:lstStyle/>
                <a:p>
                  <a:pPr algn="ctr"/>
                  <a:r>
                    <a:rPr lang="en-US" altLang="zh-CN" sz="2400" dirty="0">
                      <a:solidFill>
                        <a:schemeClr val="bg1"/>
                      </a:solidFill>
                      <a:latin typeface="Roboto Lt" pitchFamily="2" charset="0"/>
                      <a:ea typeface="Roboto Lt" pitchFamily="2" charset="0"/>
                    </a:rPr>
                    <a:t>1</a:t>
                  </a:r>
                  <a:endParaRPr lang="zh-CN" altLang="en-US" sz="2400" dirty="0">
                    <a:solidFill>
                      <a:schemeClr val="bg1"/>
                    </a:solidFill>
                    <a:latin typeface="Roboto Lt" pitchFamily="2" charset="0"/>
                  </a:endParaRPr>
                </a:p>
              </p:txBody>
            </p:sp>
            <p:sp>
              <p:nvSpPr>
                <p:cNvPr id="5" name="文本框 4">
                  <a:extLst>
                    <a:ext uri="{FF2B5EF4-FFF2-40B4-BE49-F238E27FC236}">
                      <a16:creationId xmlns:a16="http://schemas.microsoft.com/office/drawing/2014/main" id="{3A21677E-9CBC-4EE3-BB57-6E65736F17EB}"/>
                    </a:ext>
                  </a:extLst>
                </p:cNvPr>
                <p:cNvSpPr txBox="1"/>
                <p:nvPr/>
              </p:nvSpPr>
              <p:spPr>
                <a:xfrm>
                  <a:off x="5047488" y="1673352"/>
                  <a:ext cx="1828800" cy="461665"/>
                </a:xfrm>
                <a:prstGeom prst="rect">
                  <a:avLst/>
                </a:prstGeom>
                <a:solidFill>
                  <a:srgbClr val="009688"/>
                </a:solidFill>
              </p:spPr>
              <p:txBody>
                <a:bodyPr wrap="square" rtlCol="0">
                  <a:spAutoFit/>
                </a:bodyPr>
                <a:lstStyle/>
                <a:p>
                  <a:pPr algn="ctr"/>
                  <a:r>
                    <a:rPr lang="zh-CN" altLang="en-US" sz="2400" dirty="0">
                      <a:solidFill>
                        <a:schemeClr val="bg1"/>
                      </a:solidFill>
                      <a:latin typeface="Roboto Lt" pitchFamily="2" charset="0"/>
                    </a:rPr>
                    <a:t>项目概要</a:t>
                  </a:r>
                </a:p>
              </p:txBody>
            </p:sp>
          </p:grpSp>
          <p:grpSp>
            <p:nvGrpSpPr>
              <p:cNvPr id="42" name="组合 41">
                <a:extLst>
                  <a:ext uri="{FF2B5EF4-FFF2-40B4-BE49-F238E27FC236}">
                    <a16:creationId xmlns:a16="http://schemas.microsoft.com/office/drawing/2014/main" id="{14D7DDB9-E3DB-49F4-B7AA-77503E687C75}"/>
                  </a:ext>
                </a:extLst>
              </p:cNvPr>
              <p:cNvGrpSpPr/>
              <p:nvPr/>
            </p:nvGrpSpPr>
            <p:grpSpPr>
              <a:xfrm>
                <a:off x="5541264" y="2400386"/>
                <a:ext cx="2505456" cy="461665"/>
                <a:chOff x="4370832" y="1673352"/>
                <a:chExt cx="2505456" cy="461665"/>
              </a:xfrm>
            </p:grpSpPr>
            <p:sp>
              <p:nvSpPr>
                <p:cNvPr id="43" name="文本框 42">
                  <a:extLst>
                    <a:ext uri="{FF2B5EF4-FFF2-40B4-BE49-F238E27FC236}">
                      <a16:creationId xmlns:a16="http://schemas.microsoft.com/office/drawing/2014/main" id="{3038D9C5-071E-4E89-86CA-5F21B516F39E}"/>
                    </a:ext>
                  </a:extLst>
                </p:cNvPr>
                <p:cNvSpPr txBox="1"/>
                <p:nvPr/>
              </p:nvSpPr>
              <p:spPr>
                <a:xfrm>
                  <a:off x="4370832" y="1673352"/>
                  <a:ext cx="530352" cy="461665"/>
                </a:xfrm>
                <a:prstGeom prst="rect">
                  <a:avLst/>
                </a:prstGeom>
                <a:solidFill>
                  <a:srgbClr val="009688"/>
                </a:solidFill>
              </p:spPr>
              <p:txBody>
                <a:bodyPr wrap="square" rtlCol="0">
                  <a:spAutoFit/>
                </a:bodyPr>
                <a:lstStyle/>
                <a:p>
                  <a:pPr algn="ctr"/>
                  <a:r>
                    <a:rPr lang="en-US" altLang="zh-CN" sz="2400" dirty="0">
                      <a:solidFill>
                        <a:schemeClr val="bg1"/>
                      </a:solidFill>
                      <a:latin typeface="Roboto Lt" pitchFamily="2" charset="0"/>
                      <a:ea typeface="Roboto Lt" pitchFamily="2" charset="0"/>
                    </a:rPr>
                    <a:t>2</a:t>
                  </a:r>
                  <a:endParaRPr lang="zh-CN" altLang="en-US" sz="2400" dirty="0">
                    <a:solidFill>
                      <a:schemeClr val="bg1"/>
                    </a:solidFill>
                    <a:latin typeface="Roboto Lt" pitchFamily="2" charset="0"/>
                  </a:endParaRPr>
                </a:p>
              </p:txBody>
            </p:sp>
            <p:sp>
              <p:nvSpPr>
                <p:cNvPr id="44" name="文本框 43">
                  <a:extLst>
                    <a:ext uri="{FF2B5EF4-FFF2-40B4-BE49-F238E27FC236}">
                      <a16:creationId xmlns:a16="http://schemas.microsoft.com/office/drawing/2014/main" id="{FED4A57C-7CC8-4EA2-9C3E-74FEB2A67DD6}"/>
                    </a:ext>
                  </a:extLst>
                </p:cNvPr>
                <p:cNvSpPr txBox="1"/>
                <p:nvPr/>
              </p:nvSpPr>
              <p:spPr>
                <a:xfrm>
                  <a:off x="5047488" y="1673352"/>
                  <a:ext cx="1828800" cy="461665"/>
                </a:xfrm>
                <a:prstGeom prst="rect">
                  <a:avLst/>
                </a:prstGeom>
                <a:solidFill>
                  <a:srgbClr val="009688"/>
                </a:solidFill>
              </p:spPr>
              <p:txBody>
                <a:bodyPr wrap="square" rtlCol="0">
                  <a:spAutoFit/>
                </a:bodyPr>
                <a:lstStyle/>
                <a:p>
                  <a:pPr algn="ctr"/>
                  <a:r>
                    <a:rPr lang="zh-CN" altLang="en-US" sz="2400" dirty="0">
                      <a:solidFill>
                        <a:schemeClr val="bg1"/>
                      </a:solidFill>
                      <a:latin typeface="Roboto Lt" pitchFamily="2" charset="0"/>
                    </a:rPr>
                    <a:t>选题依据</a:t>
                  </a:r>
                </a:p>
              </p:txBody>
            </p:sp>
          </p:grpSp>
          <p:grpSp>
            <p:nvGrpSpPr>
              <p:cNvPr id="45" name="组合 44">
                <a:extLst>
                  <a:ext uri="{FF2B5EF4-FFF2-40B4-BE49-F238E27FC236}">
                    <a16:creationId xmlns:a16="http://schemas.microsoft.com/office/drawing/2014/main" id="{46F0AB7D-C02C-4230-B9B4-AA722FAE62A2}"/>
                  </a:ext>
                </a:extLst>
              </p:cNvPr>
              <p:cNvGrpSpPr/>
              <p:nvPr/>
            </p:nvGrpSpPr>
            <p:grpSpPr>
              <a:xfrm>
                <a:off x="5541264" y="3198167"/>
                <a:ext cx="2505456" cy="461665"/>
                <a:chOff x="4370832" y="1673352"/>
                <a:chExt cx="2505456" cy="461665"/>
              </a:xfrm>
            </p:grpSpPr>
            <p:sp>
              <p:nvSpPr>
                <p:cNvPr id="46" name="文本框 45">
                  <a:extLst>
                    <a:ext uri="{FF2B5EF4-FFF2-40B4-BE49-F238E27FC236}">
                      <a16:creationId xmlns:a16="http://schemas.microsoft.com/office/drawing/2014/main" id="{2EE2269D-6BBF-4688-A0A0-FCB449EBC0D9}"/>
                    </a:ext>
                  </a:extLst>
                </p:cNvPr>
                <p:cNvSpPr txBox="1"/>
                <p:nvPr/>
              </p:nvSpPr>
              <p:spPr>
                <a:xfrm>
                  <a:off x="4370832" y="1673352"/>
                  <a:ext cx="530352" cy="461665"/>
                </a:xfrm>
                <a:prstGeom prst="rect">
                  <a:avLst/>
                </a:prstGeom>
                <a:solidFill>
                  <a:srgbClr val="009688"/>
                </a:solidFill>
              </p:spPr>
              <p:txBody>
                <a:bodyPr wrap="square" rtlCol="0">
                  <a:spAutoFit/>
                </a:bodyPr>
                <a:lstStyle/>
                <a:p>
                  <a:pPr algn="ctr"/>
                  <a:r>
                    <a:rPr lang="en-US" altLang="zh-CN" sz="2400" dirty="0">
                      <a:solidFill>
                        <a:schemeClr val="bg1"/>
                      </a:solidFill>
                      <a:latin typeface="Roboto Lt" pitchFamily="2" charset="0"/>
                      <a:ea typeface="Roboto Lt" pitchFamily="2" charset="0"/>
                    </a:rPr>
                    <a:t>3</a:t>
                  </a:r>
                  <a:endParaRPr lang="zh-CN" altLang="en-US" sz="2400" dirty="0">
                    <a:solidFill>
                      <a:schemeClr val="bg1"/>
                    </a:solidFill>
                    <a:latin typeface="Roboto Lt" pitchFamily="2" charset="0"/>
                  </a:endParaRPr>
                </a:p>
              </p:txBody>
            </p:sp>
            <p:sp>
              <p:nvSpPr>
                <p:cNvPr id="47" name="文本框 46">
                  <a:extLst>
                    <a:ext uri="{FF2B5EF4-FFF2-40B4-BE49-F238E27FC236}">
                      <a16:creationId xmlns:a16="http://schemas.microsoft.com/office/drawing/2014/main" id="{0444738F-AEEE-4FFA-BEBF-1553DADB4132}"/>
                    </a:ext>
                  </a:extLst>
                </p:cNvPr>
                <p:cNvSpPr txBox="1"/>
                <p:nvPr/>
              </p:nvSpPr>
              <p:spPr>
                <a:xfrm>
                  <a:off x="5047488" y="1673352"/>
                  <a:ext cx="1828800" cy="461665"/>
                </a:xfrm>
                <a:prstGeom prst="rect">
                  <a:avLst/>
                </a:prstGeom>
                <a:solidFill>
                  <a:srgbClr val="009688"/>
                </a:solidFill>
              </p:spPr>
              <p:txBody>
                <a:bodyPr wrap="square" rtlCol="0">
                  <a:spAutoFit/>
                </a:bodyPr>
                <a:lstStyle/>
                <a:p>
                  <a:pPr algn="ctr"/>
                  <a:r>
                    <a:rPr lang="zh-CN" altLang="en-US" sz="2400" dirty="0">
                      <a:solidFill>
                        <a:schemeClr val="bg1"/>
                      </a:solidFill>
                      <a:latin typeface="Roboto Lt" pitchFamily="2" charset="0"/>
                    </a:rPr>
                    <a:t>需求分析</a:t>
                  </a:r>
                </a:p>
              </p:txBody>
            </p:sp>
          </p:grpSp>
          <p:grpSp>
            <p:nvGrpSpPr>
              <p:cNvPr id="48" name="组合 47">
                <a:extLst>
                  <a:ext uri="{FF2B5EF4-FFF2-40B4-BE49-F238E27FC236}">
                    <a16:creationId xmlns:a16="http://schemas.microsoft.com/office/drawing/2014/main" id="{D4A2FA04-2243-4A82-B52E-A89BDEDB8D58}"/>
                  </a:ext>
                </a:extLst>
              </p:cNvPr>
              <p:cNvGrpSpPr/>
              <p:nvPr/>
            </p:nvGrpSpPr>
            <p:grpSpPr>
              <a:xfrm>
                <a:off x="5541264" y="3995948"/>
                <a:ext cx="2505456" cy="461665"/>
                <a:chOff x="4370832" y="1673352"/>
                <a:chExt cx="2505456" cy="461665"/>
              </a:xfrm>
            </p:grpSpPr>
            <p:sp>
              <p:nvSpPr>
                <p:cNvPr id="49" name="文本框 48">
                  <a:extLst>
                    <a:ext uri="{FF2B5EF4-FFF2-40B4-BE49-F238E27FC236}">
                      <a16:creationId xmlns:a16="http://schemas.microsoft.com/office/drawing/2014/main" id="{1262FF2F-EF42-4032-861E-DE3C73FD07BD}"/>
                    </a:ext>
                  </a:extLst>
                </p:cNvPr>
                <p:cNvSpPr txBox="1"/>
                <p:nvPr/>
              </p:nvSpPr>
              <p:spPr>
                <a:xfrm>
                  <a:off x="4370832" y="1673352"/>
                  <a:ext cx="530352" cy="461665"/>
                </a:xfrm>
                <a:prstGeom prst="rect">
                  <a:avLst/>
                </a:prstGeom>
                <a:solidFill>
                  <a:srgbClr val="009688"/>
                </a:solidFill>
              </p:spPr>
              <p:txBody>
                <a:bodyPr wrap="square" rtlCol="0">
                  <a:spAutoFit/>
                </a:bodyPr>
                <a:lstStyle/>
                <a:p>
                  <a:pPr algn="ctr"/>
                  <a:r>
                    <a:rPr lang="en-US" altLang="zh-CN" sz="2400" dirty="0">
                      <a:solidFill>
                        <a:schemeClr val="bg1"/>
                      </a:solidFill>
                      <a:latin typeface="Roboto Lt" pitchFamily="2" charset="0"/>
                      <a:ea typeface="Roboto Lt" pitchFamily="2" charset="0"/>
                    </a:rPr>
                    <a:t>4</a:t>
                  </a:r>
                  <a:endParaRPr lang="zh-CN" altLang="en-US" sz="2400" dirty="0">
                    <a:solidFill>
                      <a:schemeClr val="bg1"/>
                    </a:solidFill>
                    <a:latin typeface="Roboto Lt" pitchFamily="2" charset="0"/>
                  </a:endParaRPr>
                </a:p>
              </p:txBody>
            </p:sp>
            <p:sp>
              <p:nvSpPr>
                <p:cNvPr id="50" name="文本框 49">
                  <a:extLst>
                    <a:ext uri="{FF2B5EF4-FFF2-40B4-BE49-F238E27FC236}">
                      <a16:creationId xmlns:a16="http://schemas.microsoft.com/office/drawing/2014/main" id="{9648B003-E524-432F-A273-58CBAE9DA716}"/>
                    </a:ext>
                  </a:extLst>
                </p:cNvPr>
                <p:cNvSpPr txBox="1"/>
                <p:nvPr/>
              </p:nvSpPr>
              <p:spPr>
                <a:xfrm>
                  <a:off x="5047488" y="1673352"/>
                  <a:ext cx="1828800" cy="461665"/>
                </a:xfrm>
                <a:prstGeom prst="rect">
                  <a:avLst/>
                </a:prstGeom>
                <a:solidFill>
                  <a:srgbClr val="009688"/>
                </a:solidFill>
              </p:spPr>
              <p:txBody>
                <a:bodyPr wrap="square" rtlCol="0">
                  <a:spAutoFit/>
                </a:bodyPr>
                <a:lstStyle/>
                <a:p>
                  <a:pPr algn="ctr"/>
                  <a:r>
                    <a:rPr lang="zh-CN" altLang="en-US" sz="2400" dirty="0">
                      <a:solidFill>
                        <a:schemeClr val="bg1"/>
                      </a:solidFill>
                      <a:latin typeface="Roboto Lt" pitchFamily="2" charset="0"/>
                    </a:rPr>
                    <a:t>系统设计</a:t>
                  </a:r>
                </a:p>
              </p:txBody>
            </p:sp>
          </p:grpSp>
          <p:grpSp>
            <p:nvGrpSpPr>
              <p:cNvPr id="51" name="组合 50">
                <a:extLst>
                  <a:ext uri="{FF2B5EF4-FFF2-40B4-BE49-F238E27FC236}">
                    <a16:creationId xmlns:a16="http://schemas.microsoft.com/office/drawing/2014/main" id="{5CDFACAB-EDF2-4E35-A565-1CD59DA556F5}"/>
                  </a:ext>
                </a:extLst>
              </p:cNvPr>
              <p:cNvGrpSpPr/>
              <p:nvPr/>
            </p:nvGrpSpPr>
            <p:grpSpPr>
              <a:xfrm>
                <a:off x="5541264" y="4793730"/>
                <a:ext cx="2505456" cy="461665"/>
                <a:chOff x="4370832" y="1673352"/>
                <a:chExt cx="2505456" cy="461665"/>
              </a:xfrm>
            </p:grpSpPr>
            <p:sp>
              <p:nvSpPr>
                <p:cNvPr id="52" name="文本框 51">
                  <a:extLst>
                    <a:ext uri="{FF2B5EF4-FFF2-40B4-BE49-F238E27FC236}">
                      <a16:creationId xmlns:a16="http://schemas.microsoft.com/office/drawing/2014/main" id="{1F874603-B25F-4EA3-A04E-C0BC64C0E2F4}"/>
                    </a:ext>
                  </a:extLst>
                </p:cNvPr>
                <p:cNvSpPr txBox="1"/>
                <p:nvPr/>
              </p:nvSpPr>
              <p:spPr>
                <a:xfrm>
                  <a:off x="4370832" y="1673352"/>
                  <a:ext cx="530352" cy="461665"/>
                </a:xfrm>
                <a:prstGeom prst="rect">
                  <a:avLst/>
                </a:prstGeom>
                <a:solidFill>
                  <a:srgbClr val="009688"/>
                </a:solidFill>
              </p:spPr>
              <p:txBody>
                <a:bodyPr wrap="square" rtlCol="0">
                  <a:spAutoFit/>
                </a:bodyPr>
                <a:lstStyle/>
                <a:p>
                  <a:pPr algn="ctr"/>
                  <a:r>
                    <a:rPr lang="en-US" altLang="zh-CN" sz="2400" dirty="0">
                      <a:solidFill>
                        <a:schemeClr val="bg1"/>
                      </a:solidFill>
                      <a:latin typeface="Roboto Lt" pitchFamily="2" charset="0"/>
                      <a:ea typeface="Roboto Lt" pitchFamily="2" charset="0"/>
                    </a:rPr>
                    <a:t>5</a:t>
                  </a:r>
                  <a:endParaRPr lang="zh-CN" altLang="en-US" sz="2400" dirty="0">
                    <a:solidFill>
                      <a:schemeClr val="bg1"/>
                    </a:solidFill>
                    <a:latin typeface="Roboto Lt" pitchFamily="2" charset="0"/>
                  </a:endParaRPr>
                </a:p>
              </p:txBody>
            </p:sp>
            <p:sp>
              <p:nvSpPr>
                <p:cNvPr id="53" name="文本框 52">
                  <a:extLst>
                    <a:ext uri="{FF2B5EF4-FFF2-40B4-BE49-F238E27FC236}">
                      <a16:creationId xmlns:a16="http://schemas.microsoft.com/office/drawing/2014/main" id="{20904509-2F1F-4D7B-993A-C47D3ABBB5E8}"/>
                    </a:ext>
                  </a:extLst>
                </p:cNvPr>
                <p:cNvSpPr txBox="1"/>
                <p:nvPr/>
              </p:nvSpPr>
              <p:spPr>
                <a:xfrm>
                  <a:off x="5047488" y="1673352"/>
                  <a:ext cx="1828800" cy="461665"/>
                </a:xfrm>
                <a:prstGeom prst="rect">
                  <a:avLst/>
                </a:prstGeom>
                <a:solidFill>
                  <a:srgbClr val="009688"/>
                </a:solidFill>
              </p:spPr>
              <p:txBody>
                <a:bodyPr wrap="square" rtlCol="0">
                  <a:spAutoFit/>
                </a:bodyPr>
                <a:lstStyle/>
                <a:p>
                  <a:pPr algn="ctr"/>
                  <a:r>
                    <a:rPr lang="zh-CN" altLang="en-US" sz="2400" dirty="0" smtClean="0">
                      <a:solidFill>
                        <a:schemeClr val="bg1"/>
                      </a:solidFill>
                      <a:latin typeface="Roboto Lt" pitchFamily="2" charset="0"/>
                    </a:rPr>
                    <a:t>技术分析</a:t>
                  </a:r>
                  <a:endParaRPr lang="zh-CN" altLang="en-US" sz="2400" dirty="0">
                    <a:solidFill>
                      <a:schemeClr val="bg1"/>
                    </a:solidFill>
                    <a:latin typeface="Roboto Lt" pitchFamily="2" charset="0"/>
                  </a:endParaRPr>
                </a:p>
              </p:txBody>
            </p:sp>
          </p:grpSp>
        </p:grpSp>
        <p:sp>
          <p:nvSpPr>
            <p:cNvPr id="21" name="文本框 20">
              <a:extLst>
                <a:ext uri="{FF2B5EF4-FFF2-40B4-BE49-F238E27FC236}">
                  <a16:creationId xmlns:a16="http://schemas.microsoft.com/office/drawing/2014/main" id="{9648B003-E524-432F-A273-58CBAE9DA716}"/>
                </a:ext>
              </a:extLst>
            </p:cNvPr>
            <p:cNvSpPr txBox="1"/>
            <p:nvPr/>
          </p:nvSpPr>
          <p:spPr>
            <a:xfrm>
              <a:off x="6217920" y="5591512"/>
              <a:ext cx="1828800" cy="461665"/>
            </a:xfrm>
            <a:prstGeom prst="rect">
              <a:avLst/>
            </a:prstGeom>
            <a:solidFill>
              <a:srgbClr val="009688"/>
            </a:solidFill>
          </p:spPr>
          <p:txBody>
            <a:bodyPr wrap="square" rtlCol="0">
              <a:spAutoFit/>
            </a:bodyPr>
            <a:lstStyle/>
            <a:p>
              <a:pPr algn="ctr"/>
              <a:r>
                <a:rPr lang="zh-CN" altLang="en-US" sz="2400" dirty="0" smtClean="0">
                  <a:solidFill>
                    <a:schemeClr val="bg1"/>
                  </a:solidFill>
                  <a:latin typeface="Roboto Lt" pitchFamily="2" charset="0"/>
                </a:rPr>
                <a:t>进度分工</a:t>
              </a:r>
              <a:endParaRPr lang="zh-CN" altLang="en-US" sz="2400" dirty="0">
                <a:solidFill>
                  <a:schemeClr val="bg1"/>
                </a:solidFill>
                <a:latin typeface="Roboto Lt" pitchFamily="2" charset="0"/>
              </a:endParaRPr>
            </a:p>
          </p:txBody>
        </p:sp>
        <p:sp>
          <p:nvSpPr>
            <p:cNvPr id="23" name="文本框 22">
              <a:extLst>
                <a:ext uri="{FF2B5EF4-FFF2-40B4-BE49-F238E27FC236}">
                  <a16:creationId xmlns:a16="http://schemas.microsoft.com/office/drawing/2014/main" id="{1262FF2F-EF42-4032-861E-DE3C73FD07BD}"/>
                </a:ext>
              </a:extLst>
            </p:cNvPr>
            <p:cNvSpPr txBox="1"/>
            <p:nvPr/>
          </p:nvSpPr>
          <p:spPr>
            <a:xfrm>
              <a:off x="5541264" y="5591512"/>
              <a:ext cx="530352" cy="461665"/>
            </a:xfrm>
            <a:prstGeom prst="rect">
              <a:avLst/>
            </a:prstGeom>
            <a:solidFill>
              <a:srgbClr val="009688"/>
            </a:solidFill>
          </p:spPr>
          <p:txBody>
            <a:bodyPr wrap="square" rtlCol="0">
              <a:spAutoFit/>
            </a:bodyPr>
            <a:lstStyle/>
            <a:p>
              <a:pPr algn="ctr"/>
              <a:r>
                <a:rPr lang="en-US" altLang="zh-CN" sz="2400" dirty="0" smtClean="0">
                  <a:solidFill>
                    <a:schemeClr val="bg1"/>
                  </a:solidFill>
                  <a:latin typeface="Roboto Lt" pitchFamily="2" charset="0"/>
                </a:rPr>
                <a:t>6</a:t>
              </a:r>
              <a:endParaRPr lang="zh-CN" altLang="en-US" sz="2400" dirty="0">
                <a:solidFill>
                  <a:schemeClr val="bg1"/>
                </a:solidFill>
                <a:latin typeface="Roboto Lt" pitchFamily="2" charset="0"/>
              </a:endParaRPr>
            </a:p>
          </p:txBody>
        </p:sp>
      </p:grpSp>
    </p:spTree>
    <p:extLst>
      <p:ext uri="{BB962C8B-B14F-4D97-AF65-F5344CB8AC3E}">
        <p14:creationId xmlns:p14="http://schemas.microsoft.com/office/powerpoint/2010/main" val="749641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5</a:t>
              </a:r>
              <a:r>
                <a:rPr lang="en-US" altLang="zh-CN" sz="2400" dirty="0" smtClean="0">
                  <a:solidFill>
                    <a:schemeClr val="bg1"/>
                  </a:solidFill>
                </a:rPr>
                <a:t>.</a:t>
              </a:r>
              <a:r>
                <a:rPr lang="zh-CN" altLang="en-US" sz="2400" dirty="0" smtClean="0">
                  <a:solidFill>
                    <a:schemeClr val="bg1"/>
                  </a:solidFill>
                </a:rPr>
                <a:t>技术分析</a:t>
              </a:r>
              <a:endParaRPr lang="zh-CN" altLang="en-US" sz="2400" dirty="0">
                <a:solidFill>
                  <a:schemeClr val="bg1"/>
                </a:solidFill>
              </a:endParaRP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smtClean="0">
                    <a:solidFill>
                      <a:srgbClr val="009688"/>
                    </a:solidFill>
                  </a:rPr>
                  <a:t>数据库设计</a:t>
                </a:r>
                <a:endParaRPr lang="zh-CN" altLang="en-US" dirty="0">
                  <a:solidFill>
                    <a:srgbClr val="009688"/>
                  </a:solidFill>
                </a:endParaRP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695431" y="1113348"/>
            <a:ext cx="11190605" cy="5467350"/>
          </a:xfrm>
          <a:prstGeom prst="rect">
            <a:avLst/>
          </a:prstGeom>
        </p:spPr>
      </p:pic>
      <p:sp>
        <p:nvSpPr>
          <p:cNvPr id="11" name="文本框 10">
            <a:extLst>
              <a:ext uri="{FF2B5EF4-FFF2-40B4-BE49-F238E27FC236}">
                <a16:creationId xmlns:a16="http://schemas.microsoft.com/office/drawing/2014/main" id="{3F1C68A5-ADD5-4B0D-8B1B-1E8BC1E56718}"/>
              </a:ext>
            </a:extLst>
          </p:cNvPr>
          <p:cNvSpPr txBox="1"/>
          <p:nvPr/>
        </p:nvSpPr>
        <p:spPr>
          <a:xfrm>
            <a:off x="5335707" y="462283"/>
            <a:ext cx="2323572"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pPr algn="ctr"/>
            <a:r>
              <a:rPr lang="zh-CN" altLang="en-US" dirty="0" smtClean="0">
                <a:solidFill>
                  <a:schemeClr val="bg1"/>
                </a:solidFill>
              </a:rPr>
              <a:t>数据库关系图</a:t>
            </a:r>
            <a:endParaRPr lang="zh-CN" altLang="en-US" dirty="0">
              <a:solidFill>
                <a:schemeClr val="bg1"/>
              </a:solidFill>
            </a:endParaRPr>
          </a:p>
        </p:txBody>
      </p:sp>
    </p:spTree>
    <p:extLst>
      <p:ext uri="{BB962C8B-B14F-4D97-AF65-F5344CB8AC3E}">
        <p14:creationId xmlns:p14="http://schemas.microsoft.com/office/powerpoint/2010/main" val="4216900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5</a:t>
              </a:r>
              <a:r>
                <a:rPr lang="en-US" altLang="zh-CN" sz="2400" dirty="0" smtClean="0">
                  <a:solidFill>
                    <a:schemeClr val="bg1"/>
                  </a:solidFill>
                </a:rPr>
                <a:t>.</a:t>
              </a:r>
              <a:r>
                <a:rPr lang="zh-CN" altLang="en-US" sz="2400" dirty="0" smtClean="0">
                  <a:solidFill>
                    <a:schemeClr val="bg1"/>
                  </a:solidFill>
                </a:rPr>
                <a:t>技术分析</a:t>
              </a:r>
              <a:endParaRPr lang="zh-CN" altLang="en-US" sz="2400" dirty="0">
                <a:solidFill>
                  <a:schemeClr val="bg1"/>
                </a:solidFill>
              </a:endParaRP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smtClean="0">
                    <a:solidFill>
                      <a:srgbClr val="009688"/>
                    </a:solidFill>
                  </a:rPr>
                  <a:t>数据库设计</a:t>
                </a:r>
                <a:endParaRPr lang="zh-CN" altLang="en-US" dirty="0">
                  <a:solidFill>
                    <a:srgbClr val="009688"/>
                  </a:solidFill>
                </a:endParaRP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1007533" y="1132086"/>
            <a:ext cx="9976710" cy="5796882"/>
          </a:xfrm>
          <a:prstGeom prst="rect">
            <a:avLst/>
          </a:prstGeom>
        </p:spPr>
      </p:pic>
      <p:sp>
        <p:nvSpPr>
          <p:cNvPr id="12" name="文本框 11">
            <a:extLst>
              <a:ext uri="{FF2B5EF4-FFF2-40B4-BE49-F238E27FC236}">
                <a16:creationId xmlns:a16="http://schemas.microsoft.com/office/drawing/2014/main" id="{3F1C68A5-ADD5-4B0D-8B1B-1E8BC1E56718}"/>
              </a:ext>
            </a:extLst>
          </p:cNvPr>
          <p:cNvSpPr txBox="1"/>
          <p:nvPr/>
        </p:nvSpPr>
        <p:spPr>
          <a:xfrm>
            <a:off x="5335707" y="462283"/>
            <a:ext cx="2323572"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pPr algn="ctr"/>
            <a:r>
              <a:rPr lang="zh-CN" altLang="en-US" dirty="0" smtClean="0">
                <a:solidFill>
                  <a:schemeClr val="bg1"/>
                </a:solidFill>
              </a:rPr>
              <a:t>数据库表设计图</a:t>
            </a:r>
            <a:endParaRPr lang="zh-CN" altLang="en-US" dirty="0">
              <a:solidFill>
                <a:schemeClr val="bg1"/>
              </a:solidFill>
            </a:endParaRPr>
          </a:p>
        </p:txBody>
      </p:sp>
    </p:spTree>
    <p:extLst>
      <p:ext uri="{BB962C8B-B14F-4D97-AF65-F5344CB8AC3E}">
        <p14:creationId xmlns:p14="http://schemas.microsoft.com/office/powerpoint/2010/main" val="210008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6</a:t>
              </a:r>
              <a:r>
                <a:rPr lang="en-US" altLang="zh-CN" sz="2400" dirty="0" smtClean="0">
                  <a:solidFill>
                    <a:schemeClr val="bg1"/>
                  </a:solidFill>
                </a:rPr>
                <a:t>.</a:t>
              </a:r>
              <a:r>
                <a:rPr lang="zh-CN" altLang="en-US" sz="2400" dirty="0">
                  <a:solidFill>
                    <a:schemeClr val="bg1"/>
                  </a:solidFill>
                </a:rPr>
                <a:t>进度分工</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pPr algn="ctr"/>
                <a:r>
                  <a:rPr lang="zh-CN" altLang="en-US" dirty="0">
                    <a:solidFill>
                      <a:srgbClr val="009688"/>
                    </a:solidFill>
                  </a:rPr>
                  <a:t>开发安排</a:t>
                </a:r>
              </a:p>
            </p:txBody>
          </p:sp>
        </p:grpSp>
      </p:grpSp>
      <p:sp>
        <p:nvSpPr>
          <p:cNvPr id="2" name="Rectangle 2">
            <a:extLst>
              <a:ext uri="{FF2B5EF4-FFF2-40B4-BE49-F238E27FC236}">
                <a16:creationId xmlns:a16="http://schemas.microsoft.com/office/drawing/2014/main" id="{E5E8BDA8-0B01-43F6-AD12-DC73864505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49F90B59-E3D6-4BBA-B7DF-0F9AAC86EF5E}"/>
              </a:ext>
            </a:extLst>
          </p:cNvPr>
          <p:cNvSpPr>
            <a:spLocks noChangeArrowheads="1"/>
          </p:cNvSpPr>
          <p:nvPr/>
        </p:nvSpPr>
        <p:spPr bwMode="auto">
          <a:xfrm flipV="1">
            <a:off x="-1557913" y="3426769"/>
            <a:ext cx="18735478" cy="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2">
            <a:extLst>
              <a:ext uri="{FF2B5EF4-FFF2-40B4-BE49-F238E27FC236}">
                <a16:creationId xmlns:a16="http://schemas.microsoft.com/office/drawing/2014/main" id="{1EFAECB9-D27C-4C66-BF3E-5F17030BE9BE}"/>
              </a:ext>
            </a:extLst>
          </p:cNvPr>
          <p:cNvGraphicFramePr>
            <a:graphicFrameLocks noGrp="1"/>
          </p:cNvGraphicFramePr>
          <p:nvPr>
            <p:extLst>
              <p:ext uri="{D42A27DB-BD31-4B8C-83A1-F6EECF244321}">
                <p14:modId xmlns:p14="http://schemas.microsoft.com/office/powerpoint/2010/main" val="771067335"/>
              </p:ext>
            </p:extLst>
          </p:nvPr>
        </p:nvGraphicFramePr>
        <p:xfrm>
          <a:off x="6172200" y="1121835"/>
          <a:ext cx="5663185" cy="5456746"/>
        </p:xfrm>
        <a:graphic>
          <a:graphicData uri="http://schemas.openxmlformats.org/drawingml/2006/table">
            <a:tbl>
              <a:tblPr firstRow="1" firstCol="1" bandRow="1">
                <a:tableStyleId>{5C22544A-7EE6-4342-B048-85BDC9FD1C3A}</a:tableStyleId>
              </a:tblPr>
              <a:tblGrid>
                <a:gridCol w="1415797">
                  <a:extLst>
                    <a:ext uri="{9D8B030D-6E8A-4147-A177-3AD203B41FA5}">
                      <a16:colId xmlns:a16="http://schemas.microsoft.com/office/drawing/2014/main" val="2953087227"/>
                    </a:ext>
                  </a:extLst>
                </a:gridCol>
                <a:gridCol w="1591955">
                  <a:extLst>
                    <a:ext uri="{9D8B030D-6E8A-4147-A177-3AD203B41FA5}">
                      <a16:colId xmlns:a16="http://schemas.microsoft.com/office/drawing/2014/main" val="2648998306"/>
                    </a:ext>
                  </a:extLst>
                </a:gridCol>
                <a:gridCol w="1591955">
                  <a:extLst>
                    <a:ext uri="{9D8B030D-6E8A-4147-A177-3AD203B41FA5}">
                      <a16:colId xmlns:a16="http://schemas.microsoft.com/office/drawing/2014/main" val="3257052325"/>
                    </a:ext>
                  </a:extLst>
                </a:gridCol>
                <a:gridCol w="1063478">
                  <a:extLst>
                    <a:ext uri="{9D8B030D-6E8A-4147-A177-3AD203B41FA5}">
                      <a16:colId xmlns:a16="http://schemas.microsoft.com/office/drawing/2014/main" val="2915258217"/>
                    </a:ext>
                  </a:extLst>
                </a:gridCol>
              </a:tblGrid>
              <a:tr h="545722">
                <a:tc>
                  <a:txBody>
                    <a:bodyPr/>
                    <a:lstStyle/>
                    <a:p>
                      <a:pPr algn="ctr">
                        <a:lnSpc>
                          <a:spcPct val="150000"/>
                        </a:lnSpc>
                        <a:spcAft>
                          <a:spcPts val="0"/>
                        </a:spcAft>
                      </a:pPr>
                      <a:r>
                        <a:rPr lang="zh-CN" sz="1000" dirty="0">
                          <a:effectLst/>
                        </a:rPr>
                        <a:t>阶段</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开展时间</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拟完成工作</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可交付成果</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extLst>
                  <a:ext uri="{0D108BD9-81ED-4DB2-BD59-A6C34878D82A}">
                    <a16:rowId xmlns:a16="http://schemas.microsoft.com/office/drawing/2014/main" val="4188119993"/>
                  </a:ext>
                </a:extLst>
              </a:tr>
              <a:tr h="545722">
                <a:tc>
                  <a:txBody>
                    <a:bodyPr/>
                    <a:lstStyle/>
                    <a:p>
                      <a:pPr algn="ctr">
                        <a:lnSpc>
                          <a:spcPct val="150000"/>
                        </a:lnSpc>
                        <a:spcAft>
                          <a:spcPts val="0"/>
                        </a:spcAft>
                      </a:pPr>
                      <a:r>
                        <a:rPr lang="zh-CN" sz="1000" dirty="0">
                          <a:effectLst/>
                        </a:rPr>
                        <a:t>调研</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10月上旬</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确定方案和参考模型</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 </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extLst>
                  <a:ext uri="{0D108BD9-81ED-4DB2-BD59-A6C34878D82A}">
                    <a16:rowId xmlns:a16="http://schemas.microsoft.com/office/drawing/2014/main" val="406471602"/>
                  </a:ext>
                </a:extLst>
              </a:tr>
              <a:tr h="545722">
                <a:tc rowSpan="2">
                  <a:txBody>
                    <a:bodyPr/>
                    <a:lstStyle/>
                    <a:p>
                      <a:pPr algn="ctr">
                        <a:lnSpc>
                          <a:spcPct val="150000"/>
                        </a:lnSpc>
                        <a:spcAft>
                          <a:spcPts val="0"/>
                        </a:spcAft>
                      </a:pPr>
                      <a:r>
                        <a:rPr lang="zh-CN" sz="1000" dirty="0">
                          <a:effectLst/>
                        </a:rPr>
                        <a:t>需求分析</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a:effectLst/>
                        </a:rPr>
                        <a:t>10月中旬</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a:effectLst/>
                        </a:rPr>
                        <a:t>完成需求描述和可行性分析</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rowSpan="2">
                  <a:txBody>
                    <a:bodyPr/>
                    <a:lstStyle/>
                    <a:p>
                      <a:pPr>
                        <a:lnSpc>
                          <a:spcPct val="150000"/>
                        </a:lnSpc>
                        <a:spcAft>
                          <a:spcPts val="0"/>
                        </a:spcAft>
                      </a:pPr>
                      <a:r>
                        <a:rPr lang="zh-CN" sz="1000">
                          <a:effectLst/>
                        </a:rPr>
                        <a:t>需求规格说明书和开题报告</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extLst>
                  <a:ext uri="{0D108BD9-81ED-4DB2-BD59-A6C34878D82A}">
                    <a16:rowId xmlns:a16="http://schemas.microsoft.com/office/drawing/2014/main" val="1305989929"/>
                  </a:ext>
                </a:extLst>
              </a:tr>
              <a:tr h="545722">
                <a:tc vMerge="1">
                  <a:txBody>
                    <a:bodyPr/>
                    <a:lstStyle/>
                    <a:p>
                      <a:endParaRPr lang="zh-CN" altLang="en-US"/>
                    </a:p>
                  </a:txBody>
                  <a:tcPr/>
                </a:tc>
                <a:tc>
                  <a:txBody>
                    <a:bodyPr/>
                    <a:lstStyle/>
                    <a:p>
                      <a:pPr algn="ctr">
                        <a:lnSpc>
                          <a:spcPct val="150000"/>
                        </a:lnSpc>
                        <a:spcAft>
                          <a:spcPts val="0"/>
                        </a:spcAft>
                      </a:pPr>
                      <a:r>
                        <a:rPr lang="zh-CN" sz="1000" dirty="0">
                          <a:effectLst/>
                        </a:rPr>
                        <a:t>10月下旬</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完成需求分析和开题报告</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vMerge="1">
                  <a:txBody>
                    <a:bodyPr/>
                    <a:lstStyle/>
                    <a:p>
                      <a:endParaRPr lang="zh-CN" altLang="en-US"/>
                    </a:p>
                  </a:txBody>
                  <a:tcPr/>
                </a:tc>
                <a:extLst>
                  <a:ext uri="{0D108BD9-81ED-4DB2-BD59-A6C34878D82A}">
                    <a16:rowId xmlns:a16="http://schemas.microsoft.com/office/drawing/2014/main" val="1188365825"/>
                  </a:ext>
                </a:extLst>
              </a:tr>
              <a:tr h="818346">
                <a:tc>
                  <a:txBody>
                    <a:bodyPr/>
                    <a:lstStyle/>
                    <a:p>
                      <a:pPr algn="ctr">
                        <a:lnSpc>
                          <a:spcPct val="150000"/>
                        </a:lnSpc>
                        <a:spcAft>
                          <a:spcPts val="0"/>
                        </a:spcAft>
                      </a:pPr>
                      <a:r>
                        <a:rPr lang="zh-CN" sz="1000" dirty="0">
                          <a:effectLst/>
                        </a:rPr>
                        <a:t>概要设计</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a:effectLst/>
                        </a:rPr>
                        <a:t>11月上旬到11月中旬</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a:effectLst/>
                        </a:rPr>
                        <a:t>完成系统架构的分析和概要设计说明书</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a:effectLst/>
                        </a:rPr>
                        <a:t>概要设计说明书</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extLst>
                  <a:ext uri="{0D108BD9-81ED-4DB2-BD59-A6C34878D82A}">
                    <a16:rowId xmlns:a16="http://schemas.microsoft.com/office/drawing/2014/main" val="21110529"/>
                  </a:ext>
                </a:extLst>
              </a:tr>
              <a:tr h="818346">
                <a:tc>
                  <a:txBody>
                    <a:bodyPr/>
                    <a:lstStyle/>
                    <a:p>
                      <a:pPr algn="ctr">
                        <a:lnSpc>
                          <a:spcPct val="150000"/>
                        </a:lnSpc>
                        <a:spcAft>
                          <a:spcPts val="0"/>
                        </a:spcAft>
                      </a:pPr>
                      <a:r>
                        <a:rPr lang="zh-CN" sz="1000" dirty="0">
                          <a:effectLst/>
                        </a:rPr>
                        <a:t>详细设计</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11月下旬到12月下旬</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完成系统的详细设计和详细设计说明书</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详细设计说明书</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extLst>
                  <a:ext uri="{0D108BD9-81ED-4DB2-BD59-A6C34878D82A}">
                    <a16:rowId xmlns:a16="http://schemas.microsoft.com/office/drawing/2014/main" val="3295787343"/>
                  </a:ext>
                </a:extLst>
              </a:tr>
              <a:tr h="545722">
                <a:tc>
                  <a:txBody>
                    <a:bodyPr/>
                    <a:lstStyle/>
                    <a:p>
                      <a:pPr algn="ctr">
                        <a:lnSpc>
                          <a:spcPct val="150000"/>
                        </a:lnSpc>
                        <a:spcAft>
                          <a:spcPts val="0"/>
                        </a:spcAft>
                      </a:pPr>
                      <a:r>
                        <a:rPr lang="zh-CN" sz="1000" dirty="0">
                          <a:effectLst/>
                        </a:rPr>
                        <a:t>编码</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a:effectLst/>
                        </a:rPr>
                        <a:t>1月上旬到3月上旬</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a:effectLst/>
                        </a:rPr>
                        <a:t>完成系统的编码和调试</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a:effectLst/>
                        </a:rPr>
                        <a:t> </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extLst>
                  <a:ext uri="{0D108BD9-81ED-4DB2-BD59-A6C34878D82A}">
                    <a16:rowId xmlns:a16="http://schemas.microsoft.com/office/drawing/2014/main" val="373540880"/>
                  </a:ext>
                </a:extLst>
              </a:tr>
              <a:tr h="545722">
                <a:tc>
                  <a:txBody>
                    <a:bodyPr/>
                    <a:lstStyle/>
                    <a:p>
                      <a:pPr algn="ctr">
                        <a:lnSpc>
                          <a:spcPct val="150000"/>
                        </a:lnSpc>
                        <a:spcAft>
                          <a:spcPts val="0"/>
                        </a:spcAft>
                      </a:pPr>
                      <a:r>
                        <a:rPr lang="zh-CN" sz="1000" dirty="0">
                          <a:effectLst/>
                        </a:rPr>
                        <a:t>测试</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dirty="0">
                          <a:effectLst/>
                        </a:rPr>
                        <a:t>3月中旬到3月下旬</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完成系统功能的测试</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tc>
                  <a:txBody>
                    <a:bodyPr/>
                    <a:lstStyle/>
                    <a:p>
                      <a:pPr>
                        <a:lnSpc>
                          <a:spcPct val="150000"/>
                        </a:lnSpc>
                        <a:spcAft>
                          <a:spcPts val="0"/>
                        </a:spcAft>
                      </a:pPr>
                      <a:r>
                        <a:rPr lang="zh-CN" sz="1000" dirty="0">
                          <a:effectLst/>
                        </a:rPr>
                        <a:t>用户手册</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B2DFDB"/>
                    </a:solidFill>
                  </a:tcPr>
                </a:tc>
                <a:extLst>
                  <a:ext uri="{0D108BD9-81ED-4DB2-BD59-A6C34878D82A}">
                    <a16:rowId xmlns:a16="http://schemas.microsoft.com/office/drawing/2014/main" val="2202661523"/>
                  </a:ext>
                </a:extLst>
              </a:tr>
              <a:tr h="545722">
                <a:tc>
                  <a:txBody>
                    <a:bodyPr/>
                    <a:lstStyle/>
                    <a:p>
                      <a:pPr algn="ctr">
                        <a:lnSpc>
                          <a:spcPct val="150000"/>
                        </a:lnSpc>
                        <a:spcAft>
                          <a:spcPts val="0"/>
                        </a:spcAft>
                      </a:pPr>
                      <a:r>
                        <a:rPr lang="zh-CN" sz="1000" dirty="0">
                          <a:effectLst/>
                        </a:rPr>
                        <a:t>文档整理</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solidFill>
                      <a:srgbClr val="009688"/>
                    </a:solidFill>
                  </a:tcPr>
                </a:tc>
                <a:tc>
                  <a:txBody>
                    <a:bodyPr/>
                    <a:lstStyle/>
                    <a:p>
                      <a:pPr algn="ctr">
                        <a:lnSpc>
                          <a:spcPct val="150000"/>
                        </a:lnSpc>
                        <a:spcAft>
                          <a:spcPts val="0"/>
                        </a:spcAft>
                      </a:pPr>
                      <a:r>
                        <a:rPr lang="zh-CN" sz="1000">
                          <a:effectLst/>
                        </a:rPr>
                        <a:t>4月上旬到4月下旬</a:t>
                      </a:r>
                      <a:endParaRPr lang="zh-CN" sz="90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dirty="0">
                          <a:effectLst/>
                        </a:rPr>
                        <a:t>完成程序代码和文档的整理</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tc>
                  <a:txBody>
                    <a:bodyPr/>
                    <a:lstStyle/>
                    <a:p>
                      <a:pPr>
                        <a:lnSpc>
                          <a:spcPct val="150000"/>
                        </a:lnSpc>
                        <a:spcAft>
                          <a:spcPts val="0"/>
                        </a:spcAft>
                      </a:pPr>
                      <a:r>
                        <a:rPr lang="zh-CN" sz="1000" dirty="0">
                          <a:effectLst/>
                        </a:rPr>
                        <a:t> </a:t>
                      </a:r>
                      <a:endParaRPr lang="zh-CN" sz="900" dirty="0">
                        <a:effectLst/>
                        <a:latin typeface="宋体" panose="02010600030101010101" pitchFamily="2" charset="-122"/>
                        <a:ea typeface="宋体" panose="02010600030101010101" pitchFamily="2" charset="-122"/>
                        <a:cs typeface="宋体" panose="02010600030101010101" pitchFamily="2" charset="-122"/>
                      </a:endParaRPr>
                    </a:p>
                  </a:txBody>
                  <a:tcPr marL="55853" marR="55853" marT="0" marB="0" anchor="ctr"/>
                </a:tc>
                <a:extLst>
                  <a:ext uri="{0D108BD9-81ED-4DB2-BD59-A6C34878D82A}">
                    <a16:rowId xmlns:a16="http://schemas.microsoft.com/office/drawing/2014/main" val="1591271084"/>
                  </a:ext>
                </a:extLst>
              </a:tr>
            </a:tbl>
          </a:graphicData>
        </a:graphic>
      </p:graphicFrame>
      <p:graphicFrame>
        <p:nvGraphicFramePr>
          <p:cNvPr id="8" name="表格 7">
            <a:extLst>
              <a:ext uri="{FF2B5EF4-FFF2-40B4-BE49-F238E27FC236}">
                <a16:creationId xmlns:a16="http://schemas.microsoft.com/office/drawing/2014/main" id="{F3D08835-5CCD-4B8A-95AE-A3E390FC275D}"/>
              </a:ext>
            </a:extLst>
          </p:cNvPr>
          <p:cNvGraphicFramePr>
            <a:graphicFrameLocks noGrp="1"/>
          </p:cNvGraphicFramePr>
          <p:nvPr>
            <p:extLst>
              <p:ext uri="{D42A27DB-BD31-4B8C-83A1-F6EECF244321}">
                <p14:modId xmlns:p14="http://schemas.microsoft.com/office/powerpoint/2010/main" val="3297172496"/>
              </p:ext>
            </p:extLst>
          </p:nvPr>
        </p:nvGraphicFramePr>
        <p:xfrm>
          <a:off x="39021" y="2025983"/>
          <a:ext cx="5127340" cy="3648450"/>
        </p:xfrm>
        <a:graphic>
          <a:graphicData uri="http://schemas.openxmlformats.org/drawingml/2006/table">
            <a:tbl>
              <a:tblPr firstRow="1" firstCol="1" bandRow="1">
                <a:tableStyleId>{5C22544A-7EE6-4342-B048-85BDC9FD1C3A}</a:tableStyleId>
              </a:tblPr>
              <a:tblGrid>
                <a:gridCol w="854356">
                  <a:extLst>
                    <a:ext uri="{9D8B030D-6E8A-4147-A177-3AD203B41FA5}">
                      <a16:colId xmlns:a16="http://schemas.microsoft.com/office/drawing/2014/main" val="2746372368"/>
                    </a:ext>
                  </a:extLst>
                </a:gridCol>
                <a:gridCol w="854356">
                  <a:extLst>
                    <a:ext uri="{9D8B030D-6E8A-4147-A177-3AD203B41FA5}">
                      <a16:colId xmlns:a16="http://schemas.microsoft.com/office/drawing/2014/main" val="3216660606"/>
                    </a:ext>
                  </a:extLst>
                </a:gridCol>
                <a:gridCol w="854356">
                  <a:extLst>
                    <a:ext uri="{9D8B030D-6E8A-4147-A177-3AD203B41FA5}">
                      <a16:colId xmlns:a16="http://schemas.microsoft.com/office/drawing/2014/main" val="2059982256"/>
                    </a:ext>
                  </a:extLst>
                </a:gridCol>
                <a:gridCol w="854356">
                  <a:extLst>
                    <a:ext uri="{9D8B030D-6E8A-4147-A177-3AD203B41FA5}">
                      <a16:colId xmlns:a16="http://schemas.microsoft.com/office/drawing/2014/main" val="3158399171"/>
                    </a:ext>
                  </a:extLst>
                </a:gridCol>
                <a:gridCol w="854958">
                  <a:extLst>
                    <a:ext uri="{9D8B030D-6E8A-4147-A177-3AD203B41FA5}">
                      <a16:colId xmlns:a16="http://schemas.microsoft.com/office/drawing/2014/main" val="2647955393"/>
                    </a:ext>
                  </a:extLst>
                </a:gridCol>
                <a:gridCol w="854958">
                  <a:extLst>
                    <a:ext uri="{9D8B030D-6E8A-4147-A177-3AD203B41FA5}">
                      <a16:colId xmlns:a16="http://schemas.microsoft.com/office/drawing/2014/main" val="3825548543"/>
                    </a:ext>
                  </a:extLst>
                </a:gridCol>
              </a:tblGrid>
              <a:tr h="729690">
                <a:tc>
                  <a:txBody>
                    <a:bodyPr/>
                    <a:lstStyle/>
                    <a:p>
                      <a:pPr>
                        <a:lnSpc>
                          <a:spcPct val="150000"/>
                        </a:lnSpc>
                        <a:spcAft>
                          <a:spcPts val="0"/>
                        </a:spcAft>
                      </a:pPr>
                      <a:r>
                        <a:rPr lang="zh-CN" sz="1200" dirty="0">
                          <a:effectLst/>
                        </a:rPr>
                        <a:t>人员</a:t>
                      </a:r>
                      <a:r>
                        <a:rPr lang="en-US" altLang="zh-CN" sz="1200" dirty="0">
                          <a:effectLst/>
                        </a:rPr>
                        <a:t>\</a:t>
                      </a:r>
                      <a:r>
                        <a:rPr lang="zh-CN" sz="1200" dirty="0">
                          <a:effectLst/>
                        </a:rPr>
                        <a:t>分工</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nSpc>
                          <a:spcPct val="150000"/>
                        </a:lnSpc>
                        <a:spcAft>
                          <a:spcPts val="0"/>
                        </a:spcAft>
                      </a:pPr>
                      <a:r>
                        <a:rPr lang="zh-CN" sz="1200" dirty="0">
                          <a:effectLst/>
                        </a:rPr>
                        <a:t>前端设计</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nSpc>
                          <a:spcPct val="150000"/>
                        </a:lnSpc>
                        <a:spcAft>
                          <a:spcPts val="0"/>
                        </a:spcAft>
                      </a:pPr>
                      <a:r>
                        <a:rPr lang="zh-CN" sz="1200" dirty="0">
                          <a:effectLst/>
                        </a:rPr>
                        <a:t>构建数据集</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nSpc>
                          <a:spcPct val="150000"/>
                        </a:lnSpc>
                        <a:spcAft>
                          <a:spcPts val="0"/>
                        </a:spcAft>
                      </a:pPr>
                      <a:r>
                        <a:rPr lang="zh-CN" sz="1200" dirty="0">
                          <a:effectLst/>
                        </a:rPr>
                        <a:t>后端实现</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nSpc>
                          <a:spcPct val="150000"/>
                        </a:lnSpc>
                        <a:spcAft>
                          <a:spcPts val="0"/>
                        </a:spcAft>
                      </a:pPr>
                      <a:r>
                        <a:rPr lang="zh-CN" sz="1200" dirty="0">
                          <a:effectLst/>
                        </a:rPr>
                        <a:t>模块整合</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200" dirty="0">
                          <a:effectLst/>
                        </a:rPr>
                        <a:t>测试</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extLst>
                  <a:ext uri="{0D108BD9-81ED-4DB2-BD59-A6C34878D82A}">
                    <a16:rowId xmlns:a16="http://schemas.microsoft.com/office/drawing/2014/main" val="2048313244"/>
                  </a:ext>
                </a:extLst>
              </a:tr>
              <a:tr h="729690">
                <a:tc>
                  <a:txBody>
                    <a:bodyPr/>
                    <a:lstStyle/>
                    <a:p>
                      <a:pPr>
                        <a:lnSpc>
                          <a:spcPct val="150000"/>
                        </a:lnSpc>
                        <a:spcAft>
                          <a:spcPts val="0"/>
                        </a:spcAft>
                      </a:pPr>
                      <a:r>
                        <a:rPr lang="zh-CN" sz="1200" dirty="0">
                          <a:effectLst/>
                        </a:rPr>
                        <a:t>卿</a:t>
                      </a:r>
                      <a:r>
                        <a:rPr lang="zh-CN" altLang="en-US" sz="1200" dirty="0">
                          <a:effectLst/>
                        </a:rPr>
                        <a:t>培</a:t>
                      </a:r>
                      <a:r>
                        <a:rPr lang="zh-CN" sz="1200" dirty="0">
                          <a:effectLst/>
                        </a:rPr>
                        <a:t>达</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nSpc>
                          <a:spcPct val="150000"/>
                        </a:lnSpc>
                        <a:spcAft>
                          <a:spcPts val="0"/>
                        </a:spcAft>
                      </a:pPr>
                      <a:r>
                        <a:rPr lang="zh-CN" sz="1200" dirty="0">
                          <a:effectLst/>
                        </a:rPr>
                        <a:t> </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indent="304800">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extLst>
                  <a:ext uri="{0D108BD9-81ED-4DB2-BD59-A6C34878D82A}">
                    <a16:rowId xmlns:a16="http://schemas.microsoft.com/office/drawing/2014/main" val="2907081224"/>
                  </a:ext>
                </a:extLst>
              </a:tr>
              <a:tr h="729690">
                <a:tc>
                  <a:txBody>
                    <a:bodyPr/>
                    <a:lstStyle/>
                    <a:p>
                      <a:pPr>
                        <a:lnSpc>
                          <a:spcPct val="150000"/>
                        </a:lnSpc>
                        <a:spcAft>
                          <a:spcPts val="0"/>
                        </a:spcAft>
                      </a:pPr>
                      <a:r>
                        <a:rPr lang="zh-CN" sz="1200" dirty="0">
                          <a:effectLst/>
                        </a:rPr>
                        <a:t>吴凡</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200">
                          <a:effectLst/>
                        </a:rPr>
                        <a:t> </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 </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 </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21719270"/>
                  </a:ext>
                </a:extLst>
              </a:tr>
              <a:tr h="729690">
                <a:tc>
                  <a:txBody>
                    <a:bodyPr/>
                    <a:lstStyle/>
                    <a:p>
                      <a:pPr>
                        <a:lnSpc>
                          <a:spcPct val="150000"/>
                        </a:lnSpc>
                        <a:spcAft>
                          <a:spcPts val="0"/>
                        </a:spcAft>
                      </a:pPr>
                      <a:r>
                        <a:rPr lang="zh-CN" sz="1200" dirty="0">
                          <a:effectLst/>
                        </a:rPr>
                        <a:t>方小梅</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200" dirty="0">
                          <a:effectLst/>
                        </a:rPr>
                        <a:t> </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tc>
                  <a:txBody>
                    <a:bodyPr/>
                    <a:lstStyle/>
                    <a:p>
                      <a:pPr algn="ctr">
                        <a:lnSpc>
                          <a:spcPct val="150000"/>
                        </a:lnSpc>
                        <a:spcAft>
                          <a:spcPts val="0"/>
                        </a:spcAft>
                      </a:pPr>
                      <a:r>
                        <a:rPr lang="zh-CN" sz="1200" dirty="0">
                          <a:effectLst/>
                        </a:rPr>
                        <a:t>√</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80CBC4"/>
                    </a:solidFill>
                  </a:tcPr>
                </a:tc>
                <a:extLst>
                  <a:ext uri="{0D108BD9-81ED-4DB2-BD59-A6C34878D82A}">
                    <a16:rowId xmlns:a16="http://schemas.microsoft.com/office/drawing/2014/main" val="3212216924"/>
                  </a:ext>
                </a:extLst>
              </a:tr>
              <a:tr h="729690">
                <a:tc>
                  <a:txBody>
                    <a:bodyPr/>
                    <a:lstStyle/>
                    <a:p>
                      <a:pPr>
                        <a:lnSpc>
                          <a:spcPct val="150000"/>
                        </a:lnSpc>
                        <a:spcAft>
                          <a:spcPts val="0"/>
                        </a:spcAft>
                      </a:pPr>
                      <a:r>
                        <a:rPr lang="zh-CN" sz="1200" dirty="0">
                          <a:effectLst/>
                        </a:rPr>
                        <a:t>龚振</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solidFill>
                      <a:srgbClr val="009688"/>
                    </a:solidFill>
                  </a:tcPr>
                </a:tc>
                <a:tc>
                  <a:txBody>
                    <a:bodyPr/>
                    <a:lstStyle/>
                    <a:p>
                      <a:pPr algn="ctr">
                        <a:lnSpc>
                          <a:spcPct val="150000"/>
                        </a:lnSpc>
                        <a:spcAft>
                          <a:spcPts val="0"/>
                        </a:spcAft>
                      </a:pPr>
                      <a:r>
                        <a:rPr lang="zh-CN" sz="1200">
                          <a:effectLst/>
                        </a:rPr>
                        <a:t>√</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 </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dirty="0">
                          <a:effectLst/>
                        </a:rPr>
                        <a:t> </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200" dirty="0">
                          <a:effectLst/>
                        </a:rPr>
                        <a:t> </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19295423"/>
                  </a:ext>
                </a:extLst>
              </a:tr>
            </a:tbl>
          </a:graphicData>
        </a:graphic>
      </p:graphicFrame>
      <p:sp>
        <p:nvSpPr>
          <p:cNvPr id="10" name="文本框 9">
            <a:extLst>
              <a:ext uri="{FF2B5EF4-FFF2-40B4-BE49-F238E27FC236}">
                <a16:creationId xmlns:a16="http://schemas.microsoft.com/office/drawing/2014/main" id="{F47141B0-0BDB-4090-B244-A918CD8873E0}"/>
              </a:ext>
            </a:extLst>
          </p:cNvPr>
          <p:cNvSpPr txBox="1"/>
          <p:nvPr/>
        </p:nvSpPr>
        <p:spPr>
          <a:xfrm>
            <a:off x="1618488" y="5785023"/>
            <a:ext cx="1380744"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r>
              <a:rPr lang="zh-CN" altLang="en-US" dirty="0">
                <a:solidFill>
                  <a:schemeClr val="bg1"/>
                </a:solidFill>
              </a:rPr>
              <a:t>分工安排表</a:t>
            </a:r>
          </a:p>
        </p:txBody>
      </p:sp>
      <p:sp>
        <p:nvSpPr>
          <p:cNvPr id="16" name="文本框 15">
            <a:extLst>
              <a:ext uri="{FF2B5EF4-FFF2-40B4-BE49-F238E27FC236}">
                <a16:creationId xmlns:a16="http://schemas.microsoft.com/office/drawing/2014/main" id="{3F1C68A5-ADD5-4B0D-8B1B-1E8BC1E56718}"/>
              </a:ext>
            </a:extLst>
          </p:cNvPr>
          <p:cNvSpPr txBox="1"/>
          <p:nvPr/>
        </p:nvSpPr>
        <p:spPr>
          <a:xfrm>
            <a:off x="8546592" y="560331"/>
            <a:ext cx="1380744" cy="369332"/>
          </a:xfrm>
          <a:prstGeom prst="rect">
            <a:avLst/>
          </a:prstGeom>
          <a:solidFill>
            <a:srgbClr val="009688"/>
          </a:solidFill>
          <a:effectLst>
            <a:outerShdw blurRad="50800" dist="76200" dir="2700000" algn="tl" rotWithShape="0">
              <a:prstClr val="black">
                <a:alpha val="55000"/>
              </a:prstClr>
            </a:outerShdw>
          </a:effectLst>
        </p:spPr>
        <p:txBody>
          <a:bodyPr wrap="square" rtlCol="0">
            <a:spAutoFit/>
          </a:bodyPr>
          <a:lstStyle/>
          <a:p>
            <a:r>
              <a:rPr lang="zh-CN" altLang="en-US" dirty="0">
                <a:solidFill>
                  <a:schemeClr val="bg1"/>
                </a:solidFill>
              </a:rPr>
              <a:t>开发阶段表</a:t>
            </a:r>
          </a:p>
        </p:txBody>
      </p:sp>
    </p:spTree>
    <p:extLst>
      <p:ext uri="{BB962C8B-B14F-4D97-AF65-F5344CB8AC3E}">
        <p14:creationId xmlns:p14="http://schemas.microsoft.com/office/powerpoint/2010/main" val="377529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2F5323-C202-40FF-896E-BB065B464A7E}"/>
              </a:ext>
            </a:extLst>
          </p:cNvPr>
          <p:cNvSpPr txBox="1"/>
          <p:nvPr/>
        </p:nvSpPr>
        <p:spPr>
          <a:xfrm>
            <a:off x="0" y="3044279"/>
            <a:ext cx="12192000" cy="769441"/>
          </a:xfrm>
          <a:prstGeom prst="rect">
            <a:avLst/>
          </a:prstGeom>
          <a:solidFill>
            <a:srgbClr val="009688"/>
          </a:solidFill>
        </p:spPr>
        <p:txBody>
          <a:bodyPr wrap="square" rtlCol="0">
            <a:spAutoFit/>
          </a:bodyPr>
          <a:lstStyle/>
          <a:p>
            <a:pPr algn="ctr"/>
            <a:r>
              <a:rPr lang="en-US" altLang="zh-CN" sz="4400" dirty="0">
                <a:solidFill>
                  <a:schemeClr val="bg1"/>
                </a:solidFill>
                <a:latin typeface="Roboto Lt" pitchFamily="2" charset="0"/>
                <a:ea typeface="Roboto Lt" pitchFamily="2" charset="0"/>
              </a:rPr>
              <a:t>Thanks for listening</a:t>
            </a:r>
          </a:p>
        </p:txBody>
      </p:sp>
    </p:spTree>
    <p:extLst>
      <p:ext uri="{BB962C8B-B14F-4D97-AF65-F5344CB8AC3E}">
        <p14:creationId xmlns:p14="http://schemas.microsoft.com/office/powerpoint/2010/main" val="266861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226955-771D-4F92-9EEE-512872E2D852}"/>
              </a:ext>
            </a:extLst>
          </p:cNvPr>
          <p:cNvSpPr txBox="1"/>
          <p:nvPr/>
        </p:nvSpPr>
        <p:spPr>
          <a:xfrm>
            <a:off x="507492" y="349498"/>
            <a:ext cx="964692" cy="830997"/>
          </a:xfrm>
          <a:prstGeom prst="rect">
            <a:avLst/>
          </a:prstGeom>
          <a:noFill/>
        </p:spPr>
        <p:txBody>
          <a:bodyPr wrap="square" rtlCol="0">
            <a:spAutoFit/>
          </a:bodyPr>
          <a:lstStyle/>
          <a:p>
            <a:r>
              <a:rPr lang="zh-CN" altLang="en-US" sz="2400" dirty="0">
                <a:solidFill>
                  <a:schemeClr val="bg1"/>
                </a:solidFill>
                <a:latin typeface="Roboto Lt" pitchFamily="2" charset="0"/>
              </a:rPr>
              <a:t>概要设计</a:t>
            </a:r>
          </a:p>
        </p:txBody>
      </p:sp>
      <p:grpSp>
        <p:nvGrpSpPr>
          <p:cNvPr id="9" name="组合 8">
            <a:extLst>
              <a:ext uri="{FF2B5EF4-FFF2-40B4-BE49-F238E27FC236}">
                <a16:creationId xmlns:a16="http://schemas.microsoft.com/office/drawing/2014/main" id="{5F3DFA3F-83E8-45C0-8293-A4A378677DDF}"/>
              </a:ext>
            </a:extLst>
          </p:cNvPr>
          <p:cNvGrpSpPr/>
          <p:nvPr/>
        </p:nvGrpSpPr>
        <p:grpSpPr>
          <a:xfrm>
            <a:off x="994897" y="1833978"/>
            <a:ext cx="9771928" cy="3278882"/>
            <a:chOff x="994897" y="1833978"/>
            <a:chExt cx="9771928" cy="3278882"/>
          </a:xfrm>
        </p:grpSpPr>
        <p:sp>
          <p:nvSpPr>
            <p:cNvPr id="10" name="任意多边形: 形状 9">
              <a:extLst>
                <a:ext uri="{FF2B5EF4-FFF2-40B4-BE49-F238E27FC236}">
                  <a16:creationId xmlns:a16="http://schemas.microsoft.com/office/drawing/2014/main" id="{D56AD593-B6AD-4305-9438-0ED44BE99DAA}"/>
                </a:ext>
              </a:extLst>
            </p:cNvPr>
            <p:cNvSpPr/>
            <p:nvPr/>
          </p:nvSpPr>
          <p:spPr>
            <a:xfrm>
              <a:off x="5819676" y="2889261"/>
              <a:ext cx="3891865" cy="1183775"/>
            </a:xfrm>
            <a:custGeom>
              <a:avLst/>
              <a:gdLst/>
              <a:ahLst/>
              <a:cxnLst/>
              <a:rect l="0" t="0" r="0" b="0"/>
              <a:pathLst>
                <a:path>
                  <a:moveTo>
                    <a:pt x="0" y="0"/>
                  </a:moveTo>
                  <a:lnTo>
                    <a:pt x="0" y="962165"/>
                  </a:lnTo>
                  <a:lnTo>
                    <a:pt x="3891865" y="962165"/>
                  </a:lnTo>
                  <a:lnTo>
                    <a:pt x="3891865" y="1183775"/>
                  </a:lnTo>
                </a:path>
              </a:pathLst>
            </a:custGeom>
            <a:noFill/>
            <a:ln>
              <a:solidFill>
                <a:srgbClr val="009688"/>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dirty="0"/>
            </a:p>
          </p:txBody>
        </p:sp>
        <p:sp>
          <p:nvSpPr>
            <p:cNvPr id="11" name="任意多边形: 形状 10">
              <a:extLst>
                <a:ext uri="{FF2B5EF4-FFF2-40B4-BE49-F238E27FC236}">
                  <a16:creationId xmlns:a16="http://schemas.microsoft.com/office/drawing/2014/main" id="{77985338-9B34-4EE5-A5B8-5CD600470D25}"/>
                </a:ext>
              </a:extLst>
            </p:cNvPr>
            <p:cNvSpPr/>
            <p:nvPr/>
          </p:nvSpPr>
          <p:spPr>
            <a:xfrm>
              <a:off x="5819676" y="2889261"/>
              <a:ext cx="1338078" cy="1183775"/>
            </a:xfrm>
            <a:custGeom>
              <a:avLst/>
              <a:gdLst/>
              <a:ahLst/>
              <a:cxnLst/>
              <a:rect l="0" t="0" r="0" b="0"/>
              <a:pathLst>
                <a:path>
                  <a:moveTo>
                    <a:pt x="0" y="0"/>
                  </a:moveTo>
                  <a:lnTo>
                    <a:pt x="0" y="962165"/>
                  </a:lnTo>
                  <a:lnTo>
                    <a:pt x="1338078" y="962165"/>
                  </a:lnTo>
                  <a:lnTo>
                    <a:pt x="1338078" y="1183775"/>
                  </a:lnTo>
                </a:path>
              </a:pathLst>
            </a:custGeom>
            <a:noFill/>
            <a:ln>
              <a:solidFill>
                <a:srgbClr val="009688"/>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任意多边形: 形状 11">
              <a:extLst>
                <a:ext uri="{FF2B5EF4-FFF2-40B4-BE49-F238E27FC236}">
                  <a16:creationId xmlns:a16="http://schemas.microsoft.com/office/drawing/2014/main" id="{F8FABC41-5C0A-439C-B1A1-1E38A46C9ED4}"/>
                </a:ext>
              </a:extLst>
            </p:cNvPr>
            <p:cNvSpPr/>
            <p:nvPr/>
          </p:nvSpPr>
          <p:spPr>
            <a:xfrm>
              <a:off x="4603968" y="2889261"/>
              <a:ext cx="1215708" cy="1183775"/>
            </a:xfrm>
            <a:custGeom>
              <a:avLst/>
              <a:gdLst/>
              <a:ahLst/>
              <a:cxnLst/>
              <a:rect l="0" t="0" r="0" b="0"/>
              <a:pathLst>
                <a:path>
                  <a:moveTo>
                    <a:pt x="1215708" y="0"/>
                  </a:moveTo>
                  <a:lnTo>
                    <a:pt x="1215708" y="962165"/>
                  </a:lnTo>
                  <a:lnTo>
                    <a:pt x="0" y="962165"/>
                  </a:lnTo>
                  <a:lnTo>
                    <a:pt x="0" y="1183775"/>
                  </a:lnTo>
                </a:path>
              </a:pathLst>
            </a:custGeom>
            <a:noFill/>
            <a:ln>
              <a:solidFill>
                <a:srgbClr val="009688"/>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任意多边形: 形状 12">
              <a:extLst>
                <a:ext uri="{FF2B5EF4-FFF2-40B4-BE49-F238E27FC236}">
                  <a16:creationId xmlns:a16="http://schemas.microsoft.com/office/drawing/2014/main" id="{A3DC96A7-9321-4641-875D-95D07165759E}"/>
                </a:ext>
              </a:extLst>
            </p:cNvPr>
            <p:cNvSpPr/>
            <p:nvPr/>
          </p:nvSpPr>
          <p:spPr>
            <a:xfrm>
              <a:off x="2050181" y="2889261"/>
              <a:ext cx="3769494" cy="1183775"/>
            </a:xfrm>
            <a:custGeom>
              <a:avLst/>
              <a:gdLst/>
              <a:ahLst/>
              <a:cxnLst/>
              <a:rect l="0" t="0" r="0" b="0"/>
              <a:pathLst>
                <a:path>
                  <a:moveTo>
                    <a:pt x="3769494" y="0"/>
                  </a:moveTo>
                  <a:lnTo>
                    <a:pt x="3769494" y="962165"/>
                  </a:lnTo>
                  <a:lnTo>
                    <a:pt x="0" y="962165"/>
                  </a:lnTo>
                  <a:lnTo>
                    <a:pt x="0" y="1183775"/>
                  </a:lnTo>
                </a:path>
              </a:pathLst>
            </a:custGeom>
            <a:noFill/>
            <a:ln>
              <a:solidFill>
                <a:srgbClr val="009688"/>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48B057D8-503F-499B-AAD6-1A8CCF9A4A43}"/>
                </a:ext>
              </a:extLst>
            </p:cNvPr>
            <p:cNvSpPr/>
            <p:nvPr/>
          </p:nvSpPr>
          <p:spPr>
            <a:xfrm>
              <a:off x="4764392" y="1833978"/>
              <a:ext cx="2110567" cy="1055283"/>
            </a:xfrm>
            <a:custGeom>
              <a:avLst/>
              <a:gdLst>
                <a:gd name="connsiteX0" fmla="*/ 0 w 2110567"/>
                <a:gd name="connsiteY0" fmla="*/ 0 h 1055283"/>
                <a:gd name="connsiteX1" fmla="*/ 2110567 w 2110567"/>
                <a:gd name="connsiteY1" fmla="*/ 0 h 1055283"/>
                <a:gd name="connsiteX2" fmla="*/ 2110567 w 2110567"/>
                <a:gd name="connsiteY2" fmla="*/ 1055283 h 1055283"/>
                <a:gd name="connsiteX3" fmla="*/ 0 w 2110567"/>
                <a:gd name="connsiteY3" fmla="*/ 1055283 h 1055283"/>
                <a:gd name="connsiteX4" fmla="*/ 0 w 2110567"/>
                <a:gd name="connsiteY4" fmla="*/ 0 h 1055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567" h="1055283">
                  <a:moveTo>
                    <a:pt x="0" y="0"/>
                  </a:moveTo>
                  <a:lnTo>
                    <a:pt x="2110567" y="0"/>
                  </a:lnTo>
                  <a:lnTo>
                    <a:pt x="2110567" y="1055283"/>
                  </a:lnTo>
                  <a:lnTo>
                    <a:pt x="0" y="1055283"/>
                  </a:lnTo>
                  <a:lnTo>
                    <a:pt x="0" y="0"/>
                  </a:lnTo>
                  <a:close/>
                </a:path>
              </a:pathLst>
            </a:custGeom>
            <a:solidFill>
              <a:srgbClr val="0096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Java</a:t>
              </a:r>
              <a:r>
                <a:rPr lang="zh-CN" altLang="en-US" sz="3200" kern="1200" dirty="0"/>
                <a:t>学习辅助系统</a:t>
              </a:r>
            </a:p>
          </p:txBody>
        </p:sp>
        <p:sp>
          <p:nvSpPr>
            <p:cNvPr id="15" name="任意多边形: 形状 14">
              <a:extLst>
                <a:ext uri="{FF2B5EF4-FFF2-40B4-BE49-F238E27FC236}">
                  <a16:creationId xmlns:a16="http://schemas.microsoft.com/office/drawing/2014/main" id="{7F722644-FC18-4151-9F3B-58E6274F7A8A}"/>
                </a:ext>
              </a:extLst>
            </p:cNvPr>
            <p:cNvSpPr/>
            <p:nvPr/>
          </p:nvSpPr>
          <p:spPr>
            <a:xfrm>
              <a:off x="994897" y="4073037"/>
              <a:ext cx="2110567" cy="1039823"/>
            </a:xfrm>
            <a:custGeom>
              <a:avLst/>
              <a:gdLst>
                <a:gd name="connsiteX0" fmla="*/ 0 w 2110567"/>
                <a:gd name="connsiteY0" fmla="*/ 0 h 1039823"/>
                <a:gd name="connsiteX1" fmla="*/ 2110567 w 2110567"/>
                <a:gd name="connsiteY1" fmla="*/ 0 h 1039823"/>
                <a:gd name="connsiteX2" fmla="*/ 2110567 w 2110567"/>
                <a:gd name="connsiteY2" fmla="*/ 1039823 h 1039823"/>
                <a:gd name="connsiteX3" fmla="*/ 0 w 2110567"/>
                <a:gd name="connsiteY3" fmla="*/ 1039823 h 1039823"/>
                <a:gd name="connsiteX4" fmla="*/ 0 w 2110567"/>
                <a:gd name="connsiteY4" fmla="*/ 0 h 10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567" h="1039823">
                  <a:moveTo>
                    <a:pt x="0" y="0"/>
                  </a:moveTo>
                  <a:lnTo>
                    <a:pt x="2110567" y="0"/>
                  </a:lnTo>
                  <a:lnTo>
                    <a:pt x="2110567" y="1039823"/>
                  </a:lnTo>
                  <a:lnTo>
                    <a:pt x="0" y="1039823"/>
                  </a:lnTo>
                  <a:lnTo>
                    <a:pt x="0" y="0"/>
                  </a:lnTo>
                  <a:close/>
                </a:path>
              </a:pathLst>
            </a:custGeom>
            <a:solidFill>
              <a:srgbClr val="0096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建立知识图谱</a:t>
              </a:r>
            </a:p>
          </p:txBody>
        </p:sp>
        <p:sp>
          <p:nvSpPr>
            <p:cNvPr id="16" name="任意多边形: 形状 15">
              <a:extLst>
                <a:ext uri="{FF2B5EF4-FFF2-40B4-BE49-F238E27FC236}">
                  <a16:creationId xmlns:a16="http://schemas.microsoft.com/office/drawing/2014/main" id="{83F061D0-BE93-48AA-9931-0C2960CDD824}"/>
                </a:ext>
              </a:extLst>
            </p:cNvPr>
            <p:cNvSpPr/>
            <p:nvPr/>
          </p:nvSpPr>
          <p:spPr>
            <a:xfrm>
              <a:off x="3548684" y="4073037"/>
              <a:ext cx="2110567" cy="1039823"/>
            </a:xfrm>
            <a:custGeom>
              <a:avLst/>
              <a:gdLst>
                <a:gd name="connsiteX0" fmla="*/ 0 w 2110567"/>
                <a:gd name="connsiteY0" fmla="*/ 0 h 1039823"/>
                <a:gd name="connsiteX1" fmla="*/ 2110567 w 2110567"/>
                <a:gd name="connsiteY1" fmla="*/ 0 h 1039823"/>
                <a:gd name="connsiteX2" fmla="*/ 2110567 w 2110567"/>
                <a:gd name="connsiteY2" fmla="*/ 1039823 h 1039823"/>
                <a:gd name="connsiteX3" fmla="*/ 0 w 2110567"/>
                <a:gd name="connsiteY3" fmla="*/ 1039823 h 1039823"/>
                <a:gd name="connsiteX4" fmla="*/ 0 w 2110567"/>
                <a:gd name="connsiteY4" fmla="*/ 0 h 10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567" h="1039823">
                  <a:moveTo>
                    <a:pt x="0" y="0"/>
                  </a:moveTo>
                  <a:lnTo>
                    <a:pt x="2110567" y="0"/>
                  </a:lnTo>
                  <a:lnTo>
                    <a:pt x="2110567" y="1039823"/>
                  </a:lnTo>
                  <a:lnTo>
                    <a:pt x="0" y="1039823"/>
                  </a:lnTo>
                  <a:lnTo>
                    <a:pt x="0" y="0"/>
                  </a:lnTo>
                  <a:close/>
                </a:path>
              </a:pathLst>
            </a:custGeom>
            <a:solidFill>
              <a:srgbClr val="0096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dirty="0"/>
                <a:t>在线学习交流</a:t>
              </a:r>
              <a:endParaRPr lang="zh-CN" altLang="en-US" sz="2000" kern="1200" dirty="0"/>
            </a:p>
          </p:txBody>
        </p:sp>
        <p:sp>
          <p:nvSpPr>
            <p:cNvPr id="17" name="任意多边形: 形状 16">
              <a:extLst>
                <a:ext uri="{FF2B5EF4-FFF2-40B4-BE49-F238E27FC236}">
                  <a16:creationId xmlns:a16="http://schemas.microsoft.com/office/drawing/2014/main" id="{C40F1C18-A30F-4A8E-90DF-5FA4A21C425C}"/>
                </a:ext>
              </a:extLst>
            </p:cNvPr>
            <p:cNvSpPr/>
            <p:nvPr/>
          </p:nvSpPr>
          <p:spPr>
            <a:xfrm>
              <a:off x="6102471" y="4073037"/>
              <a:ext cx="2110567" cy="1039823"/>
            </a:xfrm>
            <a:custGeom>
              <a:avLst/>
              <a:gdLst>
                <a:gd name="connsiteX0" fmla="*/ 0 w 2110567"/>
                <a:gd name="connsiteY0" fmla="*/ 0 h 1039823"/>
                <a:gd name="connsiteX1" fmla="*/ 2110567 w 2110567"/>
                <a:gd name="connsiteY1" fmla="*/ 0 h 1039823"/>
                <a:gd name="connsiteX2" fmla="*/ 2110567 w 2110567"/>
                <a:gd name="connsiteY2" fmla="*/ 1039823 h 1039823"/>
                <a:gd name="connsiteX3" fmla="*/ 0 w 2110567"/>
                <a:gd name="connsiteY3" fmla="*/ 1039823 h 1039823"/>
                <a:gd name="connsiteX4" fmla="*/ 0 w 2110567"/>
                <a:gd name="connsiteY4" fmla="*/ 0 h 10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567" h="1039823">
                  <a:moveTo>
                    <a:pt x="0" y="0"/>
                  </a:moveTo>
                  <a:lnTo>
                    <a:pt x="2110567" y="0"/>
                  </a:lnTo>
                  <a:lnTo>
                    <a:pt x="2110567" y="1039823"/>
                  </a:lnTo>
                  <a:lnTo>
                    <a:pt x="0" y="1039823"/>
                  </a:lnTo>
                  <a:lnTo>
                    <a:pt x="0" y="0"/>
                  </a:lnTo>
                  <a:close/>
                </a:path>
              </a:pathLst>
            </a:custGeom>
            <a:solidFill>
              <a:srgbClr val="0096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提供题库管理</a:t>
              </a:r>
            </a:p>
          </p:txBody>
        </p:sp>
        <p:sp>
          <p:nvSpPr>
            <p:cNvPr id="18" name="任意多边形: 形状 17">
              <a:extLst>
                <a:ext uri="{FF2B5EF4-FFF2-40B4-BE49-F238E27FC236}">
                  <a16:creationId xmlns:a16="http://schemas.microsoft.com/office/drawing/2014/main" id="{3D206612-E714-418E-934A-571C14EB9F3D}"/>
                </a:ext>
              </a:extLst>
            </p:cNvPr>
            <p:cNvSpPr/>
            <p:nvPr/>
          </p:nvSpPr>
          <p:spPr>
            <a:xfrm>
              <a:off x="8656258" y="4073037"/>
              <a:ext cx="2110567" cy="1039823"/>
            </a:xfrm>
            <a:custGeom>
              <a:avLst/>
              <a:gdLst>
                <a:gd name="connsiteX0" fmla="*/ 0 w 2110567"/>
                <a:gd name="connsiteY0" fmla="*/ 0 h 1039823"/>
                <a:gd name="connsiteX1" fmla="*/ 2110567 w 2110567"/>
                <a:gd name="connsiteY1" fmla="*/ 0 h 1039823"/>
                <a:gd name="connsiteX2" fmla="*/ 2110567 w 2110567"/>
                <a:gd name="connsiteY2" fmla="*/ 1039823 h 1039823"/>
                <a:gd name="connsiteX3" fmla="*/ 0 w 2110567"/>
                <a:gd name="connsiteY3" fmla="*/ 1039823 h 1039823"/>
                <a:gd name="connsiteX4" fmla="*/ 0 w 2110567"/>
                <a:gd name="connsiteY4" fmla="*/ 0 h 10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567" h="1039823">
                  <a:moveTo>
                    <a:pt x="0" y="0"/>
                  </a:moveTo>
                  <a:lnTo>
                    <a:pt x="2110567" y="0"/>
                  </a:lnTo>
                  <a:lnTo>
                    <a:pt x="2110567" y="1039823"/>
                  </a:lnTo>
                  <a:lnTo>
                    <a:pt x="0" y="1039823"/>
                  </a:lnTo>
                  <a:lnTo>
                    <a:pt x="0" y="0"/>
                  </a:lnTo>
                  <a:close/>
                </a:path>
              </a:pathLst>
            </a:custGeom>
            <a:solidFill>
              <a:srgbClr val="0096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在线编程训练</a:t>
              </a:r>
            </a:p>
          </p:txBody>
        </p:sp>
      </p:grpSp>
      <p:grpSp>
        <p:nvGrpSpPr>
          <p:cNvPr id="21" name="组合 20">
            <a:extLst>
              <a:ext uri="{FF2B5EF4-FFF2-40B4-BE49-F238E27FC236}">
                <a16:creationId xmlns:a16="http://schemas.microsoft.com/office/drawing/2014/main" id="{FC36E1B7-C1E5-4CE0-820B-769E0D5C4454}"/>
              </a:ext>
            </a:extLst>
          </p:cNvPr>
          <p:cNvGrpSpPr/>
          <p:nvPr/>
        </p:nvGrpSpPr>
        <p:grpSpPr>
          <a:xfrm>
            <a:off x="0" y="0"/>
            <a:ext cx="1939347" cy="1121636"/>
            <a:chOff x="-9963" y="-8288"/>
            <a:chExt cx="1939347" cy="1121636"/>
          </a:xfrm>
        </p:grpSpPr>
        <p:sp>
          <p:nvSpPr>
            <p:cNvPr id="22" name="矩形 21">
              <a:extLst>
                <a:ext uri="{FF2B5EF4-FFF2-40B4-BE49-F238E27FC236}">
                  <a16:creationId xmlns:a16="http://schemas.microsoft.com/office/drawing/2014/main" id="{A1C11E73-C973-446E-861D-1CE1C97DACAD}"/>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5DEB9BE-B45B-46E5-9DD6-106B0D38C5E0}"/>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1.</a:t>
              </a:r>
              <a:r>
                <a:rPr lang="zh-CN" altLang="en-US" sz="2400" dirty="0">
                  <a:solidFill>
                    <a:schemeClr val="bg1"/>
                  </a:solidFill>
                </a:rPr>
                <a:t>概要设计</a:t>
              </a:r>
            </a:p>
          </p:txBody>
        </p:sp>
        <p:grpSp>
          <p:nvGrpSpPr>
            <p:cNvPr id="24" name="组合 23">
              <a:extLst>
                <a:ext uri="{FF2B5EF4-FFF2-40B4-BE49-F238E27FC236}">
                  <a16:creationId xmlns:a16="http://schemas.microsoft.com/office/drawing/2014/main" id="{D7139641-55C1-40AB-8417-E926DF018EAF}"/>
                </a:ext>
              </a:extLst>
            </p:cNvPr>
            <p:cNvGrpSpPr/>
            <p:nvPr/>
          </p:nvGrpSpPr>
          <p:grpSpPr>
            <a:xfrm>
              <a:off x="-9963" y="432554"/>
              <a:ext cx="1743552" cy="428791"/>
              <a:chOff x="374742" y="490717"/>
              <a:chExt cx="1169925" cy="313693"/>
            </a:xfrm>
          </p:grpSpPr>
          <p:sp>
            <p:nvSpPr>
              <p:cNvPr id="25" name="矩形 24">
                <a:extLst>
                  <a:ext uri="{FF2B5EF4-FFF2-40B4-BE49-F238E27FC236}">
                    <a16:creationId xmlns:a16="http://schemas.microsoft.com/office/drawing/2014/main" id="{4CD55632-2250-4DCD-B351-4035CB9F61E7}"/>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A628480-E48A-4158-9EA6-A05B2C1F4771}"/>
                  </a:ext>
                </a:extLst>
              </p:cNvPr>
              <p:cNvSpPr txBox="1"/>
              <p:nvPr/>
            </p:nvSpPr>
            <p:spPr>
              <a:xfrm>
                <a:off x="407610" y="525722"/>
                <a:ext cx="1137057" cy="247678"/>
              </a:xfrm>
              <a:prstGeom prst="rect">
                <a:avLst/>
              </a:prstGeom>
              <a:noFill/>
            </p:spPr>
            <p:txBody>
              <a:bodyPr wrap="square" rtlCol="0">
                <a:spAutoFit/>
              </a:bodyPr>
              <a:lstStyle/>
              <a:p>
                <a:pPr algn="ctr"/>
                <a:r>
                  <a:rPr lang="zh-CN" altLang="en-US" sz="1600" dirty="0">
                    <a:solidFill>
                      <a:srgbClr val="009688"/>
                    </a:solidFill>
                  </a:rPr>
                  <a:t>初步功能设计</a:t>
                </a:r>
              </a:p>
            </p:txBody>
          </p:sp>
        </p:grpSp>
      </p:grpSp>
    </p:spTree>
    <p:extLst>
      <p:ext uri="{BB962C8B-B14F-4D97-AF65-F5344CB8AC3E}">
        <p14:creationId xmlns:p14="http://schemas.microsoft.com/office/powerpoint/2010/main" val="19358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D6FD3269-8CA2-4EE5-9B6F-F43B5B46C590}"/>
              </a:ext>
            </a:extLst>
          </p:cNvPr>
          <p:cNvGrpSpPr/>
          <p:nvPr/>
        </p:nvGrpSpPr>
        <p:grpSpPr>
          <a:xfrm>
            <a:off x="0" y="1875481"/>
            <a:ext cx="11627453" cy="4292863"/>
            <a:chOff x="63154" y="2430531"/>
            <a:chExt cx="11627453" cy="4292863"/>
          </a:xfrm>
        </p:grpSpPr>
        <p:pic>
          <p:nvPicPr>
            <p:cNvPr id="38" name="图片 37">
              <a:extLst>
                <a:ext uri="{FF2B5EF4-FFF2-40B4-BE49-F238E27FC236}">
                  <a16:creationId xmlns:a16="http://schemas.microsoft.com/office/drawing/2014/main" id="{4AA4859F-9992-4B2D-A538-19EE585E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 y="4576963"/>
              <a:ext cx="888676" cy="1047012"/>
            </a:xfrm>
            <a:prstGeom prst="rect">
              <a:avLst/>
            </a:prstGeom>
          </p:spPr>
        </p:pic>
        <p:grpSp>
          <p:nvGrpSpPr>
            <p:cNvPr id="34" name="组合 33">
              <a:extLst>
                <a:ext uri="{FF2B5EF4-FFF2-40B4-BE49-F238E27FC236}">
                  <a16:creationId xmlns:a16="http://schemas.microsoft.com/office/drawing/2014/main" id="{EDE1FA94-6E2F-4AF4-8144-7D4E3C4354DB}"/>
                </a:ext>
              </a:extLst>
            </p:cNvPr>
            <p:cNvGrpSpPr/>
            <p:nvPr/>
          </p:nvGrpSpPr>
          <p:grpSpPr>
            <a:xfrm>
              <a:off x="507492" y="2430531"/>
              <a:ext cx="11183115" cy="4292863"/>
              <a:chOff x="504442" y="2492708"/>
              <a:chExt cx="11183115" cy="4292863"/>
            </a:xfrm>
          </p:grpSpPr>
          <p:grpSp>
            <p:nvGrpSpPr>
              <p:cNvPr id="19" name="组合 18">
                <a:extLst>
                  <a:ext uri="{FF2B5EF4-FFF2-40B4-BE49-F238E27FC236}">
                    <a16:creationId xmlns:a16="http://schemas.microsoft.com/office/drawing/2014/main" id="{E8C34657-A400-4E33-A37D-B502B115E98C}"/>
                  </a:ext>
                </a:extLst>
              </p:cNvPr>
              <p:cNvGrpSpPr/>
              <p:nvPr/>
            </p:nvGrpSpPr>
            <p:grpSpPr>
              <a:xfrm>
                <a:off x="1915668" y="3971781"/>
                <a:ext cx="2592324" cy="2166128"/>
                <a:chOff x="1129284" y="2652260"/>
                <a:chExt cx="2592324" cy="2166128"/>
              </a:xfrm>
            </p:grpSpPr>
            <p:sp>
              <p:nvSpPr>
                <p:cNvPr id="15" name="矩形 14">
                  <a:extLst>
                    <a:ext uri="{FF2B5EF4-FFF2-40B4-BE49-F238E27FC236}">
                      <a16:creationId xmlns:a16="http://schemas.microsoft.com/office/drawing/2014/main" id="{3D9546C2-9D5E-412E-8D95-207527D3B33A}"/>
                    </a:ext>
                  </a:extLst>
                </p:cNvPr>
                <p:cNvSpPr/>
                <p:nvPr/>
              </p:nvSpPr>
              <p:spPr>
                <a:xfrm>
                  <a:off x="1129284" y="2652260"/>
                  <a:ext cx="2592324" cy="2166128"/>
                </a:xfrm>
                <a:prstGeom prst="rect">
                  <a:avLst/>
                </a:prstGeom>
                <a:noFill/>
                <a:ln w="1905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BF3DF3B-7595-4A26-885C-4AC1F88251D8}"/>
                    </a:ext>
                  </a:extLst>
                </p:cNvPr>
                <p:cNvSpPr/>
                <p:nvPr/>
              </p:nvSpPr>
              <p:spPr>
                <a:xfrm>
                  <a:off x="1353312" y="3429000"/>
                  <a:ext cx="758952" cy="703896"/>
                </a:xfrm>
                <a:prstGeom prst="ellipse">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UI</a:t>
                  </a:r>
                  <a:endParaRPr lang="zh-CN" altLang="en-US" dirty="0"/>
                </a:p>
              </p:txBody>
            </p:sp>
            <p:sp>
              <p:nvSpPr>
                <p:cNvPr id="18" name="矩形 17">
                  <a:extLst>
                    <a:ext uri="{FF2B5EF4-FFF2-40B4-BE49-F238E27FC236}">
                      <a16:creationId xmlns:a16="http://schemas.microsoft.com/office/drawing/2014/main" id="{D1C9CB82-B419-4A62-9C10-74D4EA0B122C}"/>
                    </a:ext>
                  </a:extLst>
                </p:cNvPr>
                <p:cNvSpPr/>
                <p:nvPr/>
              </p:nvSpPr>
              <p:spPr>
                <a:xfrm>
                  <a:off x="2770632" y="2880360"/>
                  <a:ext cx="512064" cy="1709928"/>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通讯端</a:t>
                  </a:r>
                </a:p>
              </p:txBody>
            </p:sp>
          </p:grpSp>
          <p:sp>
            <p:nvSpPr>
              <p:cNvPr id="23" name="箭头: 右 22">
                <a:extLst>
                  <a:ext uri="{FF2B5EF4-FFF2-40B4-BE49-F238E27FC236}">
                    <a16:creationId xmlns:a16="http://schemas.microsoft.com/office/drawing/2014/main" id="{584DB8E9-73A6-47D5-BF32-3D059323380C}"/>
                  </a:ext>
                </a:extLst>
              </p:cNvPr>
              <p:cNvSpPr/>
              <p:nvPr/>
            </p:nvSpPr>
            <p:spPr>
              <a:xfrm>
                <a:off x="1054700" y="5029320"/>
                <a:ext cx="748954" cy="146264"/>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E5A05FBB-FB9B-4E76-81A9-F635CC16C436}"/>
                  </a:ext>
                </a:extLst>
              </p:cNvPr>
              <p:cNvSpPr/>
              <p:nvPr/>
            </p:nvSpPr>
            <p:spPr>
              <a:xfrm rot="20339018">
                <a:off x="2902477" y="4679091"/>
                <a:ext cx="593933" cy="131509"/>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D65D28-AEDA-4413-9493-74EED7FE7213}"/>
                  </a:ext>
                </a:extLst>
              </p:cNvPr>
              <p:cNvGrpSpPr/>
              <p:nvPr/>
            </p:nvGrpSpPr>
            <p:grpSpPr>
              <a:xfrm>
                <a:off x="6652293" y="3457006"/>
                <a:ext cx="3526468" cy="2911445"/>
                <a:chOff x="7274085" y="3419171"/>
                <a:chExt cx="3526468" cy="2911445"/>
              </a:xfrm>
            </p:grpSpPr>
            <p:sp>
              <p:nvSpPr>
                <p:cNvPr id="31" name="矩形 30">
                  <a:extLst>
                    <a:ext uri="{FF2B5EF4-FFF2-40B4-BE49-F238E27FC236}">
                      <a16:creationId xmlns:a16="http://schemas.microsoft.com/office/drawing/2014/main" id="{46DD4EC7-076B-40CA-8FA1-693F304B6284}"/>
                    </a:ext>
                  </a:extLst>
                </p:cNvPr>
                <p:cNvSpPr/>
                <p:nvPr/>
              </p:nvSpPr>
              <p:spPr>
                <a:xfrm>
                  <a:off x="7274085" y="3419171"/>
                  <a:ext cx="3526468" cy="2911445"/>
                </a:xfrm>
                <a:prstGeom prst="rect">
                  <a:avLst/>
                </a:prstGeom>
                <a:noFill/>
                <a:ln w="1905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66AF7A64-8C98-4858-94EA-6D5E6653E4F0}"/>
                    </a:ext>
                  </a:extLst>
                </p:cNvPr>
                <p:cNvSpPr/>
                <p:nvPr/>
              </p:nvSpPr>
              <p:spPr>
                <a:xfrm>
                  <a:off x="7696200" y="4057765"/>
                  <a:ext cx="512064" cy="1709928"/>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通讯端</a:t>
                  </a:r>
                </a:p>
              </p:txBody>
            </p:sp>
            <p:sp>
              <p:nvSpPr>
                <p:cNvPr id="54" name="矩形 53">
                  <a:extLst>
                    <a:ext uri="{FF2B5EF4-FFF2-40B4-BE49-F238E27FC236}">
                      <a16:creationId xmlns:a16="http://schemas.microsoft.com/office/drawing/2014/main" id="{D8E9C40A-D98A-4A01-982C-16DC4DE5D757}"/>
                    </a:ext>
                  </a:extLst>
                </p:cNvPr>
                <p:cNvSpPr/>
                <p:nvPr/>
              </p:nvSpPr>
              <p:spPr>
                <a:xfrm>
                  <a:off x="8856742" y="3611878"/>
                  <a:ext cx="512064" cy="2526029"/>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逻辑层</a:t>
                  </a:r>
                </a:p>
              </p:txBody>
            </p:sp>
            <p:sp>
              <p:nvSpPr>
                <p:cNvPr id="55" name="矩形 54">
                  <a:extLst>
                    <a:ext uri="{FF2B5EF4-FFF2-40B4-BE49-F238E27FC236}">
                      <a16:creationId xmlns:a16="http://schemas.microsoft.com/office/drawing/2014/main" id="{1E6C75C6-381D-41FD-8E88-99E87EEDB04B}"/>
                    </a:ext>
                  </a:extLst>
                </p:cNvPr>
                <p:cNvSpPr/>
                <p:nvPr/>
              </p:nvSpPr>
              <p:spPr>
                <a:xfrm>
                  <a:off x="9987617" y="4056853"/>
                  <a:ext cx="512064" cy="1709928"/>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数据层</a:t>
                  </a:r>
                </a:p>
              </p:txBody>
            </p:sp>
          </p:grpSp>
          <p:sp>
            <p:nvSpPr>
              <p:cNvPr id="56" name="矩形 55">
                <a:extLst>
                  <a:ext uri="{FF2B5EF4-FFF2-40B4-BE49-F238E27FC236}">
                    <a16:creationId xmlns:a16="http://schemas.microsoft.com/office/drawing/2014/main" id="{FDD84192-619B-4FDA-963A-12BD2C500D0D}"/>
                  </a:ext>
                </a:extLst>
              </p:cNvPr>
              <p:cNvSpPr/>
              <p:nvPr/>
            </p:nvSpPr>
            <p:spPr>
              <a:xfrm>
                <a:off x="11049000" y="4174356"/>
                <a:ext cx="512064" cy="1709928"/>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p>
            </p:txBody>
          </p:sp>
          <p:sp>
            <p:nvSpPr>
              <p:cNvPr id="25" name="文本框 24">
                <a:extLst>
                  <a:ext uri="{FF2B5EF4-FFF2-40B4-BE49-F238E27FC236}">
                    <a16:creationId xmlns:a16="http://schemas.microsoft.com/office/drawing/2014/main" id="{6B9625A1-9630-436D-B78F-2A42DD84B514}"/>
                  </a:ext>
                </a:extLst>
              </p:cNvPr>
              <p:cNvSpPr txBox="1"/>
              <p:nvPr/>
            </p:nvSpPr>
            <p:spPr>
              <a:xfrm>
                <a:off x="1101687" y="4708413"/>
                <a:ext cx="692006" cy="369332"/>
              </a:xfrm>
              <a:prstGeom prst="rect">
                <a:avLst/>
              </a:prstGeom>
              <a:noFill/>
            </p:spPr>
            <p:txBody>
              <a:bodyPr wrap="square" rtlCol="0">
                <a:spAutoFit/>
              </a:bodyPr>
              <a:lstStyle/>
              <a:p>
                <a:r>
                  <a:rPr lang="zh-CN" altLang="en-US" dirty="0"/>
                  <a:t>交互</a:t>
                </a:r>
              </a:p>
            </p:txBody>
          </p:sp>
          <p:sp>
            <p:nvSpPr>
              <p:cNvPr id="57" name="文本框 56">
                <a:extLst>
                  <a:ext uri="{FF2B5EF4-FFF2-40B4-BE49-F238E27FC236}">
                    <a16:creationId xmlns:a16="http://schemas.microsoft.com/office/drawing/2014/main" id="{A9FD87E1-183D-4CE3-865B-0A0B0390F91D}"/>
                  </a:ext>
                </a:extLst>
              </p:cNvPr>
              <p:cNvSpPr txBox="1"/>
              <p:nvPr/>
            </p:nvSpPr>
            <p:spPr>
              <a:xfrm rot="20174514">
                <a:off x="2802607" y="4338777"/>
                <a:ext cx="692006" cy="369332"/>
              </a:xfrm>
              <a:prstGeom prst="rect">
                <a:avLst/>
              </a:prstGeom>
              <a:noFill/>
            </p:spPr>
            <p:txBody>
              <a:bodyPr wrap="square" rtlCol="0">
                <a:spAutoFit/>
              </a:bodyPr>
              <a:lstStyle/>
              <a:p>
                <a:r>
                  <a:rPr lang="zh-CN" altLang="en-US" dirty="0"/>
                  <a:t>请求</a:t>
                </a:r>
              </a:p>
            </p:txBody>
          </p:sp>
          <p:sp>
            <p:nvSpPr>
              <p:cNvPr id="58" name="箭头: 右 57">
                <a:extLst>
                  <a:ext uri="{FF2B5EF4-FFF2-40B4-BE49-F238E27FC236}">
                    <a16:creationId xmlns:a16="http://schemas.microsoft.com/office/drawing/2014/main" id="{DB707724-F004-4B9E-9D41-751F39DD41BC}"/>
                  </a:ext>
                </a:extLst>
              </p:cNvPr>
              <p:cNvSpPr/>
              <p:nvPr/>
            </p:nvSpPr>
            <p:spPr>
              <a:xfrm>
                <a:off x="4198056" y="4462272"/>
                <a:ext cx="2687375" cy="232671"/>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859C4B2D-505F-4CA3-88E3-B0CCF3EBB09E}"/>
                  </a:ext>
                </a:extLst>
              </p:cNvPr>
              <p:cNvSpPr/>
              <p:nvPr/>
            </p:nvSpPr>
            <p:spPr>
              <a:xfrm rot="10800000">
                <a:off x="4198055" y="5299023"/>
                <a:ext cx="2687375" cy="232671"/>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2FE0DBD4-D2D7-4814-BFE5-1A169AF22861}"/>
                  </a:ext>
                </a:extLst>
              </p:cNvPr>
              <p:cNvSpPr txBox="1"/>
              <p:nvPr/>
            </p:nvSpPr>
            <p:spPr>
              <a:xfrm>
                <a:off x="5206686" y="4806252"/>
                <a:ext cx="929698" cy="369332"/>
              </a:xfrm>
              <a:prstGeom prst="rect">
                <a:avLst/>
              </a:prstGeom>
              <a:noFill/>
            </p:spPr>
            <p:txBody>
              <a:bodyPr wrap="square" rtlCol="0">
                <a:spAutoFit/>
              </a:bodyPr>
              <a:lstStyle/>
              <a:p>
                <a:r>
                  <a:rPr lang="en-US" altLang="zh-CN" dirty="0"/>
                  <a:t>HTTP</a:t>
                </a:r>
                <a:endParaRPr lang="zh-CN" altLang="en-US" dirty="0"/>
              </a:p>
            </p:txBody>
          </p:sp>
          <p:sp>
            <p:nvSpPr>
              <p:cNvPr id="62" name="箭头: 右 61">
                <a:extLst>
                  <a:ext uri="{FF2B5EF4-FFF2-40B4-BE49-F238E27FC236}">
                    <a16:creationId xmlns:a16="http://schemas.microsoft.com/office/drawing/2014/main" id="{4006B080-4B8A-489E-9C05-7A25AC70986C}"/>
                  </a:ext>
                </a:extLst>
              </p:cNvPr>
              <p:cNvSpPr/>
              <p:nvPr/>
            </p:nvSpPr>
            <p:spPr>
              <a:xfrm rot="950186">
                <a:off x="7636642" y="4493275"/>
                <a:ext cx="529797" cy="145613"/>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31EBAD0-8145-4A24-AD4A-E76407C7EE5A}"/>
                  </a:ext>
                </a:extLst>
              </p:cNvPr>
              <p:cNvSpPr txBox="1"/>
              <p:nvPr/>
            </p:nvSpPr>
            <p:spPr>
              <a:xfrm rot="1041089">
                <a:off x="7608738" y="4190386"/>
                <a:ext cx="692006" cy="369332"/>
              </a:xfrm>
              <a:prstGeom prst="rect">
                <a:avLst/>
              </a:prstGeom>
              <a:noFill/>
            </p:spPr>
            <p:txBody>
              <a:bodyPr wrap="square" rtlCol="0">
                <a:spAutoFit/>
              </a:bodyPr>
              <a:lstStyle/>
              <a:p>
                <a:r>
                  <a:rPr lang="zh-CN" altLang="en-US" dirty="0"/>
                  <a:t>解析</a:t>
                </a:r>
              </a:p>
            </p:txBody>
          </p:sp>
          <p:sp>
            <p:nvSpPr>
              <p:cNvPr id="65" name="箭头: 右 64">
                <a:extLst>
                  <a:ext uri="{FF2B5EF4-FFF2-40B4-BE49-F238E27FC236}">
                    <a16:creationId xmlns:a16="http://schemas.microsoft.com/office/drawing/2014/main" id="{C49F01A0-47FB-4037-8FAD-AFFA73E64B84}"/>
                  </a:ext>
                </a:extLst>
              </p:cNvPr>
              <p:cNvSpPr/>
              <p:nvPr/>
            </p:nvSpPr>
            <p:spPr>
              <a:xfrm rot="11755418">
                <a:off x="2891950" y="5281060"/>
                <a:ext cx="593933" cy="131509"/>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BD9FE10-7E6B-4D8B-A189-E7DF3CFDE86F}"/>
                  </a:ext>
                </a:extLst>
              </p:cNvPr>
              <p:cNvSpPr txBox="1"/>
              <p:nvPr/>
            </p:nvSpPr>
            <p:spPr>
              <a:xfrm rot="972760">
                <a:off x="2823496" y="5362414"/>
                <a:ext cx="692006" cy="369332"/>
              </a:xfrm>
              <a:prstGeom prst="rect">
                <a:avLst/>
              </a:prstGeom>
              <a:noFill/>
            </p:spPr>
            <p:txBody>
              <a:bodyPr wrap="square" rtlCol="0">
                <a:spAutoFit/>
              </a:bodyPr>
              <a:lstStyle/>
              <a:p>
                <a:r>
                  <a:rPr lang="zh-CN" altLang="en-US" dirty="0"/>
                  <a:t>响应</a:t>
                </a:r>
              </a:p>
            </p:txBody>
          </p:sp>
          <p:sp>
            <p:nvSpPr>
              <p:cNvPr id="67" name="箭头: 右 66">
                <a:extLst>
                  <a:ext uri="{FF2B5EF4-FFF2-40B4-BE49-F238E27FC236}">
                    <a16:creationId xmlns:a16="http://schemas.microsoft.com/office/drawing/2014/main" id="{21DFA2CF-71FD-42A2-B910-EE8CF5BB17E2}"/>
                  </a:ext>
                </a:extLst>
              </p:cNvPr>
              <p:cNvSpPr/>
              <p:nvPr/>
            </p:nvSpPr>
            <p:spPr>
              <a:xfrm rot="9089351">
                <a:off x="7630971" y="5268469"/>
                <a:ext cx="529797" cy="145613"/>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B1A8F252-04E4-4CAA-974C-61688DF26FCF}"/>
                  </a:ext>
                </a:extLst>
              </p:cNvPr>
              <p:cNvSpPr txBox="1"/>
              <p:nvPr/>
            </p:nvSpPr>
            <p:spPr>
              <a:xfrm rot="19582011">
                <a:off x="7672403" y="5299856"/>
                <a:ext cx="692006" cy="369332"/>
              </a:xfrm>
              <a:prstGeom prst="rect">
                <a:avLst/>
              </a:prstGeom>
              <a:noFill/>
            </p:spPr>
            <p:txBody>
              <a:bodyPr wrap="square" rtlCol="0">
                <a:spAutoFit/>
              </a:bodyPr>
              <a:lstStyle/>
              <a:p>
                <a:r>
                  <a:rPr lang="zh-CN" altLang="en-US" dirty="0"/>
                  <a:t>结果</a:t>
                </a:r>
              </a:p>
            </p:txBody>
          </p:sp>
          <p:sp>
            <p:nvSpPr>
              <p:cNvPr id="69" name="箭头: 右 68">
                <a:extLst>
                  <a:ext uri="{FF2B5EF4-FFF2-40B4-BE49-F238E27FC236}">
                    <a16:creationId xmlns:a16="http://schemas.microsoft.com/office/drawing/2014/main" id="{AC81E7B1-27FF-48A7-94CB-DC2F0E83292E}"/>
                  </a:ext>
                </a:extLst>
              </p:cNvPr>
              <p:cNvSpPr/>
              <p:nvPr/>
            </p:nvSpPr>
            <p:spPr>
              <a:xfrm>
                <a:off x="8818568" y="4636049"/>
                <a:ext cx="469264" cy="108796"/>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右 69">
                <a:extLst>
                  <a:ext uri="{FF2B5EF4-FFF2-40B4-BE49-F238E27FC236}">
                    <a16:creationId xmlns:a16="http://schemas.microsoft.com/office/drawing/2014/main" id="{AA451D8B-6899-4E06-94E0-F86A41449876}"/>
                  </a:ext>
                </a:extLst>
              </p:cNvPr>
              <p:cNvSpPr/>
              <p:nvPr/>
            </p:nvSpPr>
            <p:spPr>
              <a:xfrm rot="10800000">
                <a:off x="8831679" y="5170008"/>
                <a:ext cx="469264" cy="108796"/>
              </a:xfrm>
              <a:prstGeom prs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E1BE5976-FDBA-47D3-A9F9-32E1EA8906A9}"/>
                  </a:ext>
                </a:extLst>
              </p:cNvPr>
              <p:cNvSpPr txBox="1"/>
              <p:nvPr/>
            </p:nvSpPr>
            <p:spPr>
              <a:xfrm>
                <a:off x="8656277" y="4401196"/>
                <a:ext cx="1051714" cy="276999"/>
              </a:xfrm>
              <a:prstGeom prst="rect">
                <a:avLst/>
              </a:prstGeom>
              <a:noFill/>
            </p:spPr>
            <p:txBody>
              <a:bodyPr wrap="square" rtlCol="0">
                <a:spAutoFit/>
              </a:bodyPr>
              <a:lstStyle/>
              <a:p>
                <a:r>
                  <a:rPr lang="zh-CN" altLang="en-US" sz="1200" dirty="0"/>
                  <a:t>请求数据</a:t>
                </a:r>
              </a:p>
            </p:txBody>
          </p:sp>
          <p:sp>
            <p:nvSpPr>
              <p:cNvPr id="72" name="文本框 71">
                <a:extLst>
                  <a:ext uri="{FF2B5EF4-FFF2-40B4-BE49-F238E27FC236}">
                    <a16:creationId xmlns:a16="http://schemas.microsoft.com/office/drawing/2014/main" id="{DD5F14A3-16F0-40CF-9B08-B5BF765952DD}"/>
                  </a:ext>
                </a:extLst>
              </p:cNvPr>
              <p:cNvSpPr txBox="1"/>
              <p:nvPr/>
            </p:nvSpPr>
            <p:spPr>
              <a:xfrm>
                <a:off x="8679305" y="5283723"/>
                <a:ext cx="1051714" cy="276999"/>
              </a:xfrm>
              <a:prstGeom prst="rect">
                <a:avLst/>
              </a:prstGeom>
              <a:noFill/>
            </p:spPr>
            <p:txBody>
              <a:bodyPr wrap="square" rtlCol="0">
                <a:spAutoFit/>
              </a:bodyPr>
              <a:lstStyle/>
              <a:p>
                <a:r>
                  <a:rPr lang="zh-CN" altLang="en-US" sz="1200" dirty="0"/>
                  <a:t>返回数据</a:t>
                </a:r>
              </a:p>
            </p:txBody>
          </p:sp>
          <p:sp>
            <p:nvSpPr>
              <p:cNvPr id="27" name="箭头: 左右 26">
                <a:extLst>
                  <a:ext uri="{FF2B5EF4-FFF2-40B4-BE49-F238E27FC236}">
                    <a16:creationId xmlns:a16="http://schemas.microsoft.com/office/drawing/2014/main" id="{881BBC3D-2B98-4848-9298-8EB8D1AE7F2D}"/>
                  </a:ext>
                </a:extLst>
              </p:cNvPr>
              <p:cNvSpPr/>
              <p:nvPr/>
            </p:nvSpPr>
            <p:spPr>
              <a:xfrm>
                <a:off x="10236974" y="4949652"/>
                <a:ext cx="688848" cy="172788"/>
              </a:xfrm>
              <a:prstGeom prst="leftRightArrow">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A13F4699-1652-49E5-B1C3-711FD4EC2F28}"/>
                  </a:ext>
                </a:extLst>
              </p:cNvPr>
              <p:cNvSpPr txBox="1"/>
              <p:nvPr/>
            </p:nvSpPr>
            <p:spPr>
              <a:xfrm>
                <a:off x="10276332" y="4561192"/>
                <a:ext cx="692006" cy="923330"/>
              </a:xfrm>
              <a:prstGeom prst="rect">
                <a:avLst/>
              </a:prstGeom>
              <a:noFill/>
            </p:spPr>
            <p:txBody>
              <a:bodyPr wrap="square" rtlCol="0">
                <a:spAutoFit/>
              </a:bodyPr>
              <a:lstStyle/>
              <a:p>
                <a:r>
                  <a:rPr lang="zh-CN" altLang="en-US" dirty="0"/>
                  <a:t>数据</a:t>
                </a:r>
                <a:endParaRPr lang="en-US" altLang="zh-CN" dirty="0"/>
              </a:p>
              <a:p>
                <a:endParaRPr lang="en-US" altLang="zh-CN" dirty="0"/>
              </a:p>
              <a:p>
                <a:r>
                  <a:rPr lang="zh-CN" altLang="en-US" dirty="0"/>
                  <a:t>传输</a:t>
                </a:r>
              </a:p>
            </p:txBody>
          </p:sp>
          <p:sp>
            <p:nvSpPr>
              <p:cNvPr id="74" name="文本框 73">
                <a:extLst>
                  <a:ext uri="{FF2B5EF4-FFF2-40B4-BE49-F238E27FC236}">
                    <a16:creationId xmlns:a16="http://schemas.microsoft.com/office/drawing/2014/main" id="{2338375E-7DBD-4654-A3CB-8E4698D7F968}"/>
                  </a:ext>
                </a:extLst>
              </p:cNvPr>
              <p:cNvSpPr txBox="1"/>
              <p:nvPr/>
            </p:nvSpPr>
            <p:spPr>
              <a:xfrm>
                <a:off x="2236668" y="6280061"/>
                <a:ext cx="2134164" cy="369332"/>
              </a:xfrm>
              <a:prstGeom prst="rect">
                <a:avLst/>
              </a:prstGeom>
              <a:noFill/>
            </p:spPr>
            <p:txBody>
              <a:bodyPr wrap="square" rtlCol="0">
                <a:spAutoFit/>
              </a:bodyPr>
              <a:lstStyle/>
              <a:p>
                <a:pPr algn="ctr"/>
                <a:r>
                  <a:rPr lang="zh-CN" altLang="en-US" dirty="0"/>
                  <a:t>前端</a:t>
                </a:r>
                <a:r>
                  <a:rPr lang="en-US" altLang="zh-CN" dirty="0"/>
                  <a:t>(Vue</a:t>
                </a:r>
                <a:r>
                  <a:rPr lang="zh-CN" altLang="en-US" dirty="0"/>
                  <a:t>，</a:t>
                </a:r>
                <a:r>
                  <a:rPr lang="en-US" altLang="zh-CN" dirty="0"/>
                  <a:t>react)</a:t>
                </a:r>
                <a:endParaRPr lang="zh-CN" altLang="en-US" dirty="0"/>
              </a:p>
            </p:txBody>
          </p:sp>
          <p:sp>
            <p:nvSpPr>
              <p:cNvPr id="75" name="文本框 74">
                <a:extLst>
                  <a:ext uri="{FF2B5EF4-FFF2-40B4-BE49-F238E27FC236}">
                    <a16:creationId xmlns:a16="http://schemas.microsoft.com/office/drawing/2014/main" id="{F8AFC9F8-1ADB-4EC1-B636-CCE7AFDB2CCD}"/>
                  </a:ext>
                </a:extLst>
              </p:cNvPr>
              <p:cNvSpPr txBox="1"/>
              <p:nvPr/>
            </p:nvSpPr>
            <p:spPr>
              <a:xfrm>
                <a:off x="7574332" y="6416239"/>
                <a:ext cx="2134164" cy="369332"/>
              </a:xfrm>
              <a:prstGeom prst="rect">
                <a:avLst/>
              </a:prstGeom>
              <a:noFill/>
            </p:spPr>
            <p:txBody>
              <a:bodyPr wrap="square" rtlCol="0">
                <a:spAutoFit/>
              </a:bodyPr>
              <a:lstStyle/>
              <a:p>
                <a:pPr algn="ctr"/>
                <a:r>
                  <a:rPr lang="zh-CN" altLang="en-US" dirty="0"/>
                  <a:t>后端</a:t>
                </a:r>
                <a:r>
                  <a:rPr lang="en-US" altLang="zh-CN" dirty="0"/>
                  <a:t>(SpringMVC)</a:t>
                </a:r>
                <a:endParaRPr lang="zh-CN" altLang="en-US" dirty="0"/>
              </a:p>
            </p:txBody>
          </p:sp>
          <p:sp>
            <p:nvSpPr>
              <p:cNvPr id="28" name="左大括号 27">
                <a:extLst>
                  <a:ext uri="{FF2B5EF4-FFF2-40B4-BE49-F238E27FC236}">
                    <a16:creationId xmlns:a16="http://schemas.microsoft.com/office/drawing/2014/main" id="{8B878903-A747-4F62-9BF6-39BAEB3A87A9}"/>
                  </a:ext>
                </a:extLst>
              </p:cNvPr>
              <p:cNvSpPr/>
              <p:nvPr/>
            </p:nvSpPr>
            <p:spPr>
              <a:xfrm rot="5400000">
                <a:off x="5840321" y="-2441418"/>
                <a:ext cx="511358" cy="11183115"/>
              </a:xfrm>
              <a:prstGeom prst="leftBrace">
                <a:avLst/>
              </a:prstGeom>
              <a:ln>
                <a:solidFill>
                  <a:srgbClr val="0096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C4B317E4-643B-41AA-9120-178C9B790906}"/>
                  </a:ext>
                </a:extLst>
              </p:cNvPr>
              <p:cNvSpPr txBox="1"/>
              <p:nvPr/>
            </p:nvSpPr>
            <p:spPr>
              <a:xfrm>
                <a:off x="5573779" y="2492708"/>
                <a:ext cx="1324411" cy="461665"/>
              </a:xfrm>
              <a:prstGeom prst="rect">
                <a:avLst/>
              </a:prstGeom>
              <a:noFill/>
            </p:spPr>
            <p:txBody>
              <a:bodyPr wrap="square" rtlCol="0">
                <a:spAutoFit/>
              </a:bodyPr>
              <a:lstStyle/>
              <a:p>
                <a:r>
                  <a:rPr lang="en-US" altLang="zh-CN" sz="2400" dirty="0"/>
                  <a:t>B/S</a:t>
                </a:r>
                <a:r>
                  <a:rPr lang="zh-CN" altLang="en-US" sz="2400" dirty="0"/>
                  <a:t>架构</a:t>
                </a:r>
              </a:p>
            </p:txBody>
          </p:sp>
        </p:grpSp>
      </p:grpSp>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1.</a:t>
              </a:r>
              <a:r>
                <a:rPr lang="zh-CN" altLang="en-US" sz="2400" dirty="0">
                  <a:solidFill>
                    <a:schemeClr val="bg1"/>
                  </a:solidFill>
                </a:rPr>
                <a:t>概要设计</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47678"/>
              </a:xfrm>
              <a:prstGeom prst="rect">
                <a:avLst/>
              </a:prstGeom>
              <a:noFill/>
            </p:spPr>
            <p:txBody>
              <a:bodyPr wrap="square" rtlCol="0">
                <a:spAutoFit/>
              </a:bodyPr>
              <a:lstStyle/>
              <a:p>
                <a:pPr algn="ctr"/>
                <a:r>
                  <a:rPr lang="zh-CN" altLang="en-US" sz="1600" dirty="0">
                    <a:solidFill>
                      <a:srgbClr val="009688"/>
                    </a:solidFill>
                  </a:rPr>
                  <a:t>初步架构设计</a:t>
                </a:r>
              </a:p>
            </p:txBody>
          </p:sp>
        </p:grpSp>
      </p:grpSp>
    </p:spTree>
    <p:extLst>
      <p:ext uri="{BB962C8B-B14F-4D97-AF65-F5344CB8AC3E}">
        <p14:creationId xmlns:p14="http://schemas.microsoft.com/office/powerpoint/2010/main" val="28400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2.</a:t>
              </a:r>
              <a:r>
                <a:rPr lang="zh-CN" altLang="en-US" sz="2400" dirty="0">
                  <a:solidFill>
                    <a:schemeClr val="bg1"/>
                  </a:solidFill>
                </a:rPr>
                <a:t>选题依据</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47678"/>
              </a:xfrm>
              <a:prstGeom prst="rect">
                <a:avLst/>
              </a:prstGeom>
              <a:noFill/>
            </p:spPr>
            <p:txBody>
              <a:bodyPr wrap="square" rtlCol="0">
                <a:spAutoFit/>
              </a:bodyPr>
              <a:lstStyle/>
              <a:p>
                <a:pPr algn="ctr"/>
                <a:r>
                  <a:rPr lang="zh-CN" altLang="en-US" sz="1600" dirty="0">
                    <a:solidFill>
                      <a:srgbClr val="009688"/>
                    </a:solidFill>
                  </a:rPr>
                  <a:t>选题背景</a:t>
                </a:r>
              </a:p>
            </p:txBody>
          </p:sp>
        </p:grpSp>
      </p:grpSp>
      <p:pic>
        <p:nvPicPr>
          <p:cNvPr id="2" name="图片 1">
            <a:extLst>
              <a:ext uri="{FF2B5EF4-FFF2-40B4-BE49-F238E27FC236}">
                <a16:creationId xmlns:a16="http://schemas.microsoft.com/office/drawing/2014/main" id="{43E2ACFF-C694-4584-B342-4EAD0BC49788}"/>
              </a:ext>
            </a:extLst>
          </p:cNvPr>
          <p:cNvPicPr>
            <a:picLocks noChangeAspect="1"/>
          </p:cNvPicPr>
          <p:nvPr/>
        </p:nvPicPr>
        <p:blipFill>
          <a:blip r:embed="rId3"/>
          <a:stretch>
            <a:fillRect/>
          </a:stretch>
        </p:blipFill>
        <p:spPr>
          <a:xfrm>
            <a:off x="4093270" y="415498"/>
            <a:ext cx="7956077" cy="6485137"/>
          </a:xfrm>
          <a:prstGeom prst="rect">
            <a:avLst/>
          </a:prstGeom>
          <a:ln>
            <a:noFill/>
          </a:ln>
          <a:effectLst>
            <a:softEdge rad="112500"/>
          </a:effectLst>
        </p:spPr>
      </p:pic>
      <p:sp>
        <p:nvSpPr>
          <p:cNvPr id="3" name="文本框 2">
            <a:extLst>
              <a:ext uri="{FF2B5EF4-FFF2-40B4-BE49-F238E27FC236}">
                <a16:creationId xmlns:a16="http://schemas.microsoft.com/office/drawing/2014/main" id="{BE7E3C0D-DECF-4AB5-82AB-CB4FE6A47642}"/>
              </a:ext>
            </a:extLst>
          </p:cNvPr>
          <p:cNvSpPr txBox="1"/>
          <p:nvPr/>
        </p:nvSpPr>
        <p:spPr>
          <a:xfrm>
            <a:off x="6784438" y="46166"/>
            <a:ext cx="3722018" cy="369332"/>
          </a:xfrm>
          <a:prstGeom prst="rect">
            <a:avLst/>
          </a:prstGeom>
          <a:noFill/>
        </p:spPr>
        <p:txBody>
          <a:bodyPr wrap="square" rtlCol="0">
            <a:spAutoFit/>
          </a:bodyPr>
          <a:lstStyle/>
          <a:p>
            <a:r>
              <a:rPr lang="en-US" altLang="zh-CN" dirty="0"/>
              <a:t>TIOBE Index for November 2018</a:t>
            </a:r>
            <a:endParaRPr lang="zh-CN" altLang="en-US" dirty="0"/>
          </a:p>
        </p:txBody>
      </p:sp>
      <p:grpSp>
        <p:nvGrpSpPr>
          <p:cNvPr id="9" name="组合 8">
            <a:extLst>
              <a:ext uri="{FF2B5EF4-FFF2-40B4-BE49-F238E27FC236}">
                <a16:creationId xmlns:a16="http://schemas.microsoft.com/office/drawing/2014/main" id="{E4077AC1-DB33-4262-A787-E408824156D8}"/>
              </a:ext>
            </a:extLst>
          </p:cNvPr>
          <p:cNvGrpSpPr/>
          <p:nvPr/>
        </p:nvGrpSpPr>
        <p:grpSpPr>
          <a:xfrm>
            <a:off x="635508" y="1635126"/>
            <a:ext cx="2587752" cy="4045877"/>
            <a:chOff x="635508" y="1635126"/>
            <a:chExt cx="2587752" cy="4045877"/>
          </a:xfrm>
        </p:grpSpPr>
        <p:sp>
          <p:nvSpPr>
            <p:cNvPr id="7" name="矩形 6">
              <a:extLst>
                <a:ext uri="{FF2B5EF4-FFF2-40B4-BE49-F238E27FC236}">
                  <a16:creationId xmlns:a16="http://schemas.microsoft.com/office/drawing/2014/main" id="{DEDE56EA-4A93-4664-83D3-E3560B6A82CA}"/>
                </a:ext>
              </a:extLst>
            </p:cNvPr>
            <p:cNvSpPr/>
            <p:nvPr/>
          </p:nvSpPr>
          <p:spPr>
            <a:xfrm>
              <a:off x="635508" y="1635126"/>
              <a:ext cx="2587752" cy="4045877"/>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005165D-5A09-4244-A591-906D39BC54F8}"/>
                </a:ext>
              </a:extLst>
            </p:cNvPr>
            <p:cNvSpPr txBox="1"/>
            <p:nvPr/>
          </p:nvSpPr>
          <p:spPr>
            <a:xfrm>
              <a:off x="959711" y="1949905"/>
              <a:ext cx="2077310" cy="3416320"/>
            </a:xfrm>
            <a:prstGeom prst="rect">
              <a:avLst/>
            </a:prstGeom>
            <a:noFill/>
          </p:spPr>
          <p:txBody>
            <a:bodyPr wrap="square" rtlCol="0">
              <a:spAutoFit/>
            </a:bodyPr>
            <a:lstStyle/>
            <a:p>
              <a:r>
                <a:rPr lang="zh-CN" altLang="zh-CN" dirty="0">
                  <a:solidFill>
                    <a:schemeClr val="bg1"/>
                  </a:solidFill>
                </a:rPr>
                <a:t>Java是一种广泛使用的计算机编程语言，拥有跨平台、面向对象、泛型编程的特性，广泛应用于企业级Web应用开发和移动应用开发。</a:t>
              </a:r>
              <a:endParaRPr lang="en-US" altLang="zh-CN" dirty="0">
                <a:solidFill>
                  <a:schemeClr val="bg1"/>
                </a:solidFill>
              </a:endParaRPr>
            </a:p>
            <a:p>
              <a:r>
                <a:rPr lang="zh-CN" altLang="zh-CN" dirty="0">
                  <a:solidFill>
                    <a:schemeClr val="bg1"/>
                  </a:solidFill>
                </a:rPr>
                <a:t>截止到2018年11月，Java以16.746%的比率占据编程语言流行度第一</a:t>
              </a:r>
              <a:endParaRPr lang="zh-CN" altLang="en-US" dirty="0">
                <a:solidFill>
                  <a:schemeClr val="bg1"/>
                </a:solidFill>
              </a:endParaRPr>
            </a:p>
          </p:txBody>
        </p:sp>
      </p:grpSp>
    </p:spTree>
    <p:extLst>
      <p:ext uri="{BB962C8B-B14F-4D97-AF65-F5344CB8AC3E}">
        <p14:creationId xmlns:p14="http://schemas.microsoft.com/office/powerpoint/2010/main" val="280085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2.</a:t>
              </a:r>
              <a:r>
                <a:rPr lang="zh-CN" altLang="en-US" sz="2400" dirty="0">
                  <a:solidFill>
                    <a:schemeClr val="bg1"/>
                  </a:solidFill>
                </a:rPr>
                <a:t>选题依据</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47678"/>
              </a:xfrm>
              <a:prstGeom prst="rect">
                <a:avLst/>
              </a:prstGeom>
              <a:noFill/>
            </p:spPr>
            <p:txBody>
              <a:bodyPr wrap="square" rtlCol="0">
                <a:spAutoFit/>
              </a:bodyPr>
              <a:lstStyle/>
              <a:p>
                <a:pPr algn="ctr"/>
                <a:r>
                  <a:rPr lang="zh-CN" altLang="en-US" sz="1600" dirty="0">
                    <a:solidFill>
                      <a:srgbClr val="009688"/>
                    </a:solidFill>
                  </a:rPr>
                  <a:t>选题意义</a:t>
                </a:r>
              </a:p>
            </p:txBody>
          </p:sp>
        </p:grpSp>
      </p:grpSp>
      <p:grpSp>
        <p:nvGrpSpPr>
          <p:cNvPr id="18" name="组合 17">
            <a:extLst>
              <a:ext uri="{FF2B5EF4-FFF2-40B4-BE49-F238E27FC236}">
                <a16:creationId xmlns:a16="http://schemas.microsoft.com/office/drawing/2014/main" id="{4EF729F2-E9A1-4EF5-95A2-E026F5C5D2CC}"/>
              </a:ext>
            </a:extLst>
          </p:cNvPr>
          <p:cNvGrpSpPr/>
          <p:nvPr/>
        </p:nvGrpSpPr>
        <p:grpSpPr>
          <a:xfrm>
            <a:off x="5138211" y="1455128"/>
            <a:ext cx="2046732" cy="831103"/>
            <a:chOff x="575710" y="2580047"/>
            <a:chExt cx="2046732" cy="831103"/>
          </a:xfrm>
        </p:grpSpPr>
        <p:sp>
          <p:nvSpPr>
            <p:cNvPr id="6" name="文本框 5">
              <a:extLst>
                <a:ext uri="{FF2B5EF4-FFF2-40B4-BE49-F238E27FC236}">
                  <a16:creationId xmlns:a16="http://schemas.microsoft.com/office/drawing/2014/main" id="{006885DF-6D47-489B-BE0C-67FD001B0DC0}"/>
                </a:ext>
              </a:extLst>
            </p:cNvPr>
            <p:cNvSpPr txBox="1"/>
            <p:nvPr/>
          </p:nvSpPr>
          <p:spPr>
            <a:xfrm>
              <a:off x="575710" y="3041818"/>
              <a:ext cx="2046732" cy="369332"/>
            </a:xfrm>
            <a:prstGeom prst="rect">
              <a:avLst/>
            </a:prstGeom>
            <a:solidFill>
              <a:srgbClr val="009688"/>
            </a:solidFill>
          </p:spPr>
          <p:txBody>
            <a:bodyPr wrap="square" rtlCol="0">
              <a:spAutoFit/>
            </a:bodyPr>
            <a:lstStyle/>
            <a:p>
              <a:r>
                <a:rPr lang="zh-CN" altLang="zh-CN" dirty="0">
                  <a:solidFill>
                    <a:schemeClr val="bg1"/>
                  </a:solidFill>
                  <a:latin typeface="Roboto Lt" pitchFamily="2" charset="0"/>
                </a:rPr>
                <a:t>Java语言程序设计</a:t>
              </a:r>
              <a:endParaRPr lang="zh-CN" altLang="en-US" sz="3600" dirty="0">
                <a:solidFill>
                  <a:schemeClr val="bg1"/>
                </a:solidFill>
                <a:latin typeface="Roboto Lt" pitchFamily="2" charset="0"/>
              </a:endParaRPr>
            </a:p>
          </p:txBody>
        </p:sp>
        <p:sp>
          <p:nvSpPr>
            <p:cNvPr id="14" name="文本框 13">
              <a:extLst>
                <a:ext uri="{FF2B5EF4-FFF2-40B4-BE49-F238E27FC236}">
                  <a16:creationId xmlns:a16="http://schemas.microsoft.com/office/drawing/2014/main" id="{487F5FDD-3549-4AFA-84D7-D24BD86FC9CA}"/>
                </a:ext>
              </a:extLst>
            </p:cNvPr>
            <p:cNvSpPr txBox="1"/>
            <p:nvPr/>
          </p:nvSpPr>
          <p:spPr>
            <a:xfrm>
              <a:off x="1232765" y="2627996"/>
              <a:ext cx="899883" cy="369332"/>
            </a:xfrm>
            <a:prstGeom prst="rect">
              <a:avLst/>
            </a:prstGeom>
            <a:noFill/>
          </p:spPr>
          <p:txBody>
            <a:bodyPr wrap="square" rtlCol="0">
              <a:spAutoFit/>
            </a:bodyPr>
            <a:lstStyle/>
            <a:p>
              <a:r>
                <a:rPr lang="zh-CN" altLang="en-US" dirty="0">
                  <a:solidFill>
                    <a:srgbClr val="009688"/>
                  </a:solidFill>
                </a:rPr>
                <a:t>必修课</a:t>
              </a:r>
            </a:p>
          </p:txBody>
        </p:sp>
        <p:pic>
          <p:nvPicPr>
            <p:cNvPr id="16" name="图片 15">
              <a:extLst>
                <a:ext uri="{FF2B5EF4-FFF2-40B4-BE49-F238E27FC236}">
                  <a16:creationId xmlns:a16="http://schemas.microsoft.com/office/drawing/2014/main" id="{6C486EDD-5104-4EE2-AEFA-A405793590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4625" y="2580047"/>
              <a:ext cx="449580" cy="449580"/>
            </a:xfrm>
            <a:prstGeom prst="rect">
              <a:avLst/>
            </a:prstGeom>
          </p:spPr>
        </p:pic>
      </p:grpSp>
      <p:grpSp>
        <p:nvGrpSpPr>
          <p:cNvPr id="21" name="组合 20">
            <a:extLst>
              <a:ext uri="{FF2B5EF4-FFF2-40B4-BE49-F238E27FC236}">
                <a16:creationId xmlns:a16="http://schemas.microsoft.com/office/drawing/2014/main" id="{549BB93C-D501-44A5-93CA-6500ADD04C69}"/>
              </a:ext>
            </a:extLst>
          </p:cNvPr>
          <p:cNvGrpSpPr/>
          <p:nvPr/>
        </p:nvGrpSpPr>
        <p:grpSpPr>
          <a:xfrm>
            <a:off x="573047" y="4079681"/>
            <a:ext cx="11045906" cy="589445"/>
            <a:chOff x="605835" y="4064339"/>
            <a:chExt cx="11045906" cy="589445"/>
          </a:xfrm>
        </p:grpSpPr>
        <p:sp>
          <p:nvSpPr>
            <p:cNvPr id="27" name="文本框 26">
              <a:extLst>
                <a:ext uri="{FF2B5EF4-FFF2-40B4-BE49-F238E27FC236}">
                  <a16:creationId xmlns:a16="http://schemas.microsoft.com/office/drawing/2014/main" id="{E24169E1-4EE1-4182-90DC-23567A01A798}"/>
                </a:ext>
              </a:extLst>
            </p:cNvPr>
            <p:cNvSpPr txBox="1"/>
            <p:nvPr/>
          </p:nvSpPr>
          <p:spPr>
            <a:xfrm>
              <a:off x="3002187" y="4064339"/>
              <a:ext cx="1460499" cy="584199"/>
            </a:xfrm>
            <a:prstGeom prst="rect">
              <a:avLst/>
            </a:prstGeom>
            <a:solidFill>
              <a:srgbClr val="009688"/>
            </a:solidFill>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dirty="0"/>
                <a:t>概念复杂</a:t>
              </a:r>
            </a:p>
          </p:txBody>
        </p:sp>
        <p:sp>
          <p:nvSpPr>
            <p:cNvPr id="30" name="文本框 29">
              <a:extLst>
                <a:ext uri="{FF2B5EF4-FFF2-40B4-BE49-F238E27FC236}">
                  <a16:creationId xmlns:a16="http://schemas.microsoft.com/office/drawing/2014/main" id="{14B0D8CF-22DE-41B3-AF69-C5EF9BFBDEDF}"/>
                </a:ext>
              </a:extLst>
            </p:cNvPr>
            <p:cNvSpPr txBox="1"/>
            <p:nvPr/>
          </p:nvSpPr>
          <p:spPr>
            <a:xfrm>
              <a:off x="5398539" y="4069585"/>
              <a:ext cx="1460499" cy="584199"/>
            </a:xfrm>
            <a:prstGeom prst="rect">
              <a:avLst/>
            </a:prstGeom>
            <a:solidFill>
              <a:srgbClr val="009688"/>
            </a:solidFill>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dirty="0"/>
                <a:t>偏重实践</a:t>
              </a:r>
              <a:endParaRPr lang="zh-CN" altLang="en-US" sz="2000" kern="1200" dirty="0"/>
            </a:p>
          </p:txBody>
        </p:sp>
        <p:sp>
          <p:nvSpPr>
            <p:cNvPr id="33" name="文本框 32">
              <a:extLst>
                <a:ext uri="{FF2B5EF4-FFF2-40B4-BE49-F238E27FC236}">
                  <a16:creationId xmlns:a16="http://schemas.microsoft.com/office/drawing/2014/main" id="{F127AE97-3765-4088-AC1D-4DE0740B44F7}"/>
                </a:ext>
              </a:extLst>
            </p:cNvPr>
            <p:cNvSpPr txBox="1"/>
            <p:nvPr/>
          </p:nvSpPr>
          <p:spPr>
            <a:xfrm>
              <a:off x="7794890" y="4069585"/>
              <a:ext cx="1460499" cy="584199"/>
            </a:xfrm>
            <a:prstGeom prst="rect">
              <a:avLst/>
            </a:prstGeom>
            <a:solidFill>
              <a:srgbClr val="009688"/>
            </a:solidFill>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学时有限</a:t>
              </a:r>
            </a:p>
          </p:txBody>
        </p:sp>
        <p:sp>
          <p:nvSpPr>
            <p:cNvPr id="38" name="文本框 37">
              <a:extLst>
                <a:ext uri="{FF2B5EF4-FFF2-40B4-BE49-F238E27FC236}">
                  <a16:creationId xmlns:a16="http://schemas.microsoft.com/office/drawing/2014/main" id="{19D65DE5-1F36-4250-AC34-71129FA0F637}"/>
                </a:ext>
              </a:extLst>
            </p:cNvPr>
            <p:cNvSpPr txBox="1"/>
            <p:nvPr/>
          </p:nvSpPr>
          <p:spPr>
            <a:xfrm>
              <a:off x="10191242" y="4069585"/>
              <a:ext cx="1460499" cy="584199"/>
            </a:xfrm>
            <a:prstGeom prst="rect">
              <a:avLst/>
            </a:prstGeom>
            <a:solidFill>
              <a:srgbClr val="009688"/>
            </a:solidFill>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dirty="0"/>
                <a:t>缺乏练习</a:t>
              </a:r>
              <a:endParaRPr lang="zh-CN" altLang="en-US" sz="2000" kern="1200" dirty="0"/>
            </a:p>
          </p:txBody>
        </p:sp>
        <p:sp>
          <p:nvSpPr>
            <p:cNvPr id="42" name="文本框 41">
              <a:extLst>
                <a:ext uri="{FF2B5EF4-FFF2-40B4-BE49-F238E27FC236}">
                  <a16:creationId xmlns:a16="http://schemas.microsoft.com/office/drawing/2014/main" id="{F4D474B7-6F57-403D-9E26-EBC21C22E4CC}"/>
                </a:ext>
              </a:extLst>
            </p:cNvPr>
            <p:cNvSpPr txBox="1"/>
            <p:nvPr/>
          </p:nvSpPr>
          <p:spPr>
            <a:xfrm>
              <a:off x="605835" y="4064339"/>
              <a:ext cx="1460499" cy="584199"/>
            </a:xfrm>
            <a:prstGeom prst="rect">
              <a:avLst/>
            </a:prstGeom>
            <a:solidFill>
              <a:srgbClr val="009688"/>
            </a:solidFill>
            <a:ln>
              <a:noFill/>
            </a:ln>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知识抽象</a:t>
              </a:r>
            </a:p>
          </p:txBody>
        </p:sp>
      </p:grpSp>
      <p:cxnSp>
        <p:nvCxnSpPr>
          <p:cNvPr id="23" name="直接箭头连接符 22">
            <a:extLst>
              <a:ext uri="{FF2B5EF4-FFF2-40B4-BE49-F238E27FC236}">
                <a16:creationId xmlns:a16="http://schemas.microsoft.com/office/drawing/2014/main" id="{42381C65-7071-4CEC-AA89-B055204118C2}"/>
              </a:ext>
            </a:extLst>
          </p:cNvPr>
          <p:cNvCxnSpPr>
            <a:cxnSpLocks/>
          </p:cNvCxnSpPr>
          <p:nvPr/>
        </p:nvCxnSpPr>
        <p:spPr>
          <a:xfrm>
            <a:off x="6096000" y="2286231"/>
            <a:ext cx="0" cy="1718841"/>
          </a:xfrm>
          <a:prstGeom prst="straightConnector1">
            <a:avLst/>
          </a:prstGeom>
          <a:ln>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BD791C19-A67C-412F-BA77-5CE7EDA824F8}"/>
              </a:ext>
            </a:extLst>
          </p:cNvPr>
          <p:cNvCxnSpPr>
            <a:cxnSpLocks/>
          </p:cNvCxnSpPr>
          <p:nvPr/>
        </p:nvCxnSpPr>
        <p:spPr>
          <a:xfrm>
            <a:off x="6096000" y="3145651"/>
            <a:ext cx="4792703" cy="859421"/>
          </a:xfrm>
          <a:prstGeom prst="bentConnector3">
            <a:avLst>
              <a:gd name="adj1" fmla="val 99987"/>
            </a:avLst>
          </a:prstGeom>
          <a:ln>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B2580B5-2500-4DEC-9217-7AE0E85A5686}"/>
              </a:ext>
            </a:extLst>
          </p:cNvPr>
          <p:cNvCxnSpPr>
            <a:cxnSpLocks/>
          </p:cNvCxnSpPr>
          <p:nvPr/>
        </p:nvCxnSpPr>
        <p:spPr>
          <a:xfrm rot="10800000" flipV="1">
            <a:off x="1216152" y="3145648"/>
            <a:ext cx="4879848" cy="859424"/>
          </a:xfrm>
          <a:prstGeom prst="bentConnector3">
            <a:avLst>
              <a:gd name="adj1" fmla="val 100031"/>
            </a:avLst>
          </a:prstGeom>
          <a:ln>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C96D2940-3F59-477E-81FF-017F5EAF099C}"/>
              </a:ext>
            </a:extLst>
          </p:cNvPr>
          <p:cNvCxnSpPr/>
          <p:nvPr/>
        </p:nvCxnSpPr>
        <p:spPr>
          <a:xfrm>
            <a:off x="3699648" y="3145650"/>
            <a:ext cx="0" cy="859422"/>
          </a:xfrm>
          <a:prstGeom prst="straightConnector1">
            <a:avLst/>
          </a:prstGeom>
          <a:ln>
            <a:solidFill>
              <a:srgbClr val="009688"/>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D25E90EC-071E-483F-98D5-F09B50FBC252}"/>
              </a:ext>
            </a:extLst>
          </p:cNvPr>
          <p:cNvCxnSpPr/>
          <p:nvPr/>
        </p:nvCxnSpPr>
        <p:spPr>
          <a:xfrm>
            <a:off x="8510639" y="3145648"/>
            <a:ext cx="0" cy="859424"/>
          </a:xfrm>
          <a:prstGeom prst="straightConnector1">
            <a:avLst/>
          </a:prstGeom>
          <a:ln>
            <a:solidFill>
              <a:srgbClr val="0096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41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2.</a:t>
              </a:r>
              <a:r>
                <a:rPr lang="zh-CN" altLang="en-US" sz="2400" dirty="0">
                  <a:solidFill>
                    <a:schemeClr val="bg1"/>
                  </a:solidFill>
                </a:rPr>
                <a:t>选题依据</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47678"/>
              </a:xfrm>
              <a:prstGeom prst="rect">
                <a:avLst/>
              </a:prstGeom>
              <a:noFill/>
            </p:spPr>
            <p:txBody>
              <a:bodyPr wrap="square" rtlCol="0">
                <a:spAutoFit/>
              </a:bodyPr>
              <a:lstStyle/>
              <a:p>
                <a:pPr algn="ctr"/>
                <a:r>
                  <a:rPr lang="zh-CN" altLang="en-US" sz="1600" dirty="0" smtClean="0">
                    <a:solidFill>
                      <a:srgbClr val="009688"/>
                    </a:solidFill>
                  </a:rPr>
                  <a:t>技术难度</a:t>
                </a:r>
                <a:endParaRPr lang="zh-CN" altLang="en-US" sz="1600" dirty="0">
                  <a:solidFill>
                    <a:srgbClr val="009688"/>
                  </a:solidFill>
                </a:endParaRPr>
              </a:p>
            </p:txBody>
          </p:sp>
        </p:grpSp>
      </p:grpSp>
      <p:grpSp>
        <p:nvGrpSpPr>
          <p:cNvPr id="24" name="组合 23"/>
          <p:cNvGrpSpPr/>
          <p:nvPr/>
        </p:nvGrpSpPr>
        <p:grpSpPr>
          <a:xfrm>
            <a:off x="1267600" y="1237716"/>
            <a:ext cx="3285738" cy="2120592"/>
            <a:chOff x="853674" y="1050184"/>
            <a:chExt cx="3090748" cy="1985976"/>
          </a:xfrm>
        </p:grpSpPr>
        <p:sp>
          <p:nvSpPr>
            <p:cNvPr id="10" name="任意多边形 9"/>
            <p:cNvSpPr/>
            <p:nvPr/>
          </p:nvSpPr>
          <p:spPr>
            <a:xfrm>
              <a:off x="1267601" y="1302187"/>
              <a:ext cx="2676821" cy="1733973"/>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009688"/>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algn="l" defTabSz="1689100">
                <a:lnSpc>
                  <a:spcPct val="90000"/>
                </a:lnSpc>
                <a:spcBef>
                  <a:spcPct val="0"/>
                </a:spcBef>
                <a:spcAft>
                  <a:spcPct val="15000"/>
                </a:spcAft>
                <a:buChar char="••"/>
              </a:pPr>
              <a:endParaRPr lang="zh-CN" altLang="en-US" sz="3800" kern="1200"/>
            </a:p>
          </p:txBody>
        </p:sp>
        <p:sp>
          <p:nvSpPr>
            <p:cNvPr id="22" name="矩形 21"/>
            <p:cNvSpPr/>
            <p:nvPr/>
          </p:nvSpPr>
          <p:spPr>
            <a:xfrm>
              <a:off x="853674" y="1050184"/>
              <a:ext cx="1613111" cy="572223"/>
            </a:xfrm>
            <a:prstGeom prst="rect">
              <a:avLst/>
            </a:prstGeom>
            <a:solidFill>
              <a:srgbClr val="009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构建知识图谱</a:t>
              </a:r>
              <a:endParaRPr lang="zh-CN" altLang="en-US" dirty="0"/>
            </a:p>
          </p:txBody>
        </p:sp>
      </p:grpSp>
      <p:sp>
        <p:nvSpPr>
          <p:cNvPr id="25" name="矩形 24"/>
          <p:cNvSpPr/>
          <p:nvPr/>
        </p:nvSpPr>
        <p:spPr>
          <a:xfrm>
            <a:off x="1775308" y="1978405"/>
            <a:ext cx="2489257" cy="1077218"/>
          </a:xfrm>
          <a:prstGeom prst="rect">
            <a:avLst/>
          </a:prstGeom>
        </p:spPr>
        <p:txBody>
          <a:bodyPr wrap="square">
            <a:spAutoFit/>
          </a:bodyPr>
          <a:lstStyle/>
          <a:p>
            <a:pPr algn="ctr"/>
            <a:r>
              <a:rPr lang="zh-CN" altLang="zh-CN" sz="1600" spc="-5" dirty="0">
                <a:latin typeface="+mn-ea"/>
                <a:cs typeface="宋体" panose="02010600030101010101" pitchFamily="2" charset="-122"/>
              </a:rPr>
              <a:t>需要对Java语言有充分全面的了解，对</a:t>
            </a:r>
            <a:r>
              <a:rPr lang="zh-CN" altLang="zh-CN" sz="1600" spc="-5" dirty="0" smtClean="0">
                <a:latin typeface="+mn-ea"/>
                <a:cs typeface="宋体" panose="02010600030101010101" pitchFamily="2" charset="-122"/>
              </a:rPr>
              <a:t>知识点</a:t>
            </a:r>
            <a:r>
              <a:rPr lang="zh-CN" altLang="zh-CN" sz="1600" spc="-5" dirty="0">
                <a:latin typeface="+mn-ea"/>
                <a:cs typeface="宋体" panose="02010600030101010101" pitchFamily="2" charset="-122"/>
              </a:rPr>
              <a:t>进行抽象处理标记各知识点之间的逻辑关系和学习难度</a:t>
            </a:r>
            <a:endParaRPr lang="zh-CN" altLang="en-US" sz="1600" dirty="0">
              <a:latin typeface="+mn-ea"/>
            </a:endParaRPr>
          </a:p>
        </p:txBody>
      </p:sp>
      <p:grpSp>
        <p:nvGrpSpPr>
          <p:cNvPr id="40" name="组合 39"/>
          <p:cNvGrpSpPr/>
          <p:nvPr/>
        </p:nvGrpSpPr>
        <p:grpSpPr>
          <a:xfrm>
            <a:off x="6648704" y="1237716"/>
            <a:ext cx="3251076" cy="2170242"/>
            <a:chOff x="853674" y="1050184"/>
            <a:chExt cx="3090748" cy="1985976"/>
          </a:xfrm>
        </p:grpSpPr>
        <p:sp>
          <p:nvSpPr>
            <p:cNvPr id="41" name="任意多边形 40"/>
            <p:cNvSpPr/>
            <p:nvPr/>
          </p:nvSpPr>
          <p:spPr>
            <a:xfrm>
              <a:off x="1267601" y="1302187"/>
              <a:ext cx="2676821" cy="1733973"/>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009688"/>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algn="l" defTabSz="1689100">
                <a:lnSpc>
                  <a:spcPct val="90000"/>
                </a:lnSpc>
                <a:spcBef>
                  <a:spcPct val="0"/>
                </a:spcBef>
                <a:spcAft>
                  <a:spcPct val="15000"/>
                </a:spcAft>
                <a:buChar char="••"/>
              </a:pPr>
              <a:endParaRPr lang="zh-CN" altLang="en-US" sz="3800" kern="1200"/>
            </a:p>
          </p:txBody>
        </p:sp>
        <p:sp>
          <p:nvSpPr>
            <p:cNvPr id="43" name="矩形 42"/>
            <p:cNvSpPr/>
            <p:nvPr/>
          </p:nvSpPr>
          <p:spPr>
            <a:xfrm>
              <a:off x="853674" y="1050184"/>
              <a:ext cx="1613111" cy="572223"/>
            </a:xfrm>
            <a:prstGeom prst="rect">
              <a:avLst/>
            </a:prstGeom>
            <a:solidFill>
              <a:srgbClr val="009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题库试题</a:t>
              </a:r>
              <a:r>
                <a:rPr lang="zh-CN" altLang="en-US" dirty="0"/>
                <a:t>匹配</a:t>
              </a:r>
            </a:p>
          </p:txBody>
        </p:sp>
      </p:grpSp>
      <p:grpSp>
        <p:nvGrpSpPr>
          <p:cNvPr id="45" name="组合 44"/>
          <p:cNvGrpSpPr/>
          <p:nvPr/>
        </p:nvGrpSpPr>
        <p:grpSpPr>
          <a:xfrm>
            <a:off x="1267599" y="4534678"/>
            <a:ext cx="3285739" cy="2126786"/>
            <a:chOff x="853674" y="1050184"/>
            <a:chExt cx="3090748" cy="1985976"/>
          </a:xfrm>
        </p:grpSpPr>
        <p:sp>
          <p:nvSpPr>
            <p:cNvPr id="46" name="任意多边形 45"/>
            <p:cNvSpPr/>
            <p:nvPr/>
          </p:nvSpPr>
          <p:spPr>
            <a:xfrm>
              <a:off x="1267601" y="1302187"/>
              <a:ext cx="2676821" cy="1733973"/>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009688"/>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algn="l" defTabSz="1689100">
                <a:lnSpc>
                  <a:spcPct val="90000"/>
                </a:lnSpc>
                <a:spcBef>
                  <a:spcPct val="0"/>
                </a:spcBef>
                <a:spcAft>
                  <a:spcPct val="15000"/>
                </a:spcAft>
                <a:buChar char="••"/>
              </a:pPr>
              <a:endParaRPr lang="zh-CN" altLang="en-US" sz="3800" kern="1200"/>
            </a:p>
          </p:txBody>
        </p:sp>
        <p:sp>
          <p:nvSpPr>
            <p:cNvPr id="47" name="矩形 46"/>
            <p:cNvSpPr/>
            <p:nvPr/>
          </p:nvSpPr>
          <p:spPr>
            <a:xfrm>
              <a:off x="853674" y="1050184"/>
              <a:ext cx="1613111" cy="572223"/>
            </a:xfrm>
            <a:prstGeom prst="rect">
              <a:avLst/>
            </a:prstGeom>
            <a:solidFill>
              <a:srgbClr val="009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鼓励用户交流</a:t>
              </a:r>
              <a:endParaRPr lang="zh-CN" altLang="en-US" dirty="0"/>
            </a:p>
          </p:txBody>
        </p:sp>
      </p:grpSp>
      <p:grpSp>
        <p:nvGrpSpPr>
          <p:cNvPr id="49" name="组合 48"/>
          <p:cNvGrpSpPr/>
          <p:nvPr/>
        </p:nvGrpSpPr>
        <p:grpSpPr>
          <a:xfrm>
            <a:off x="6648704" y="4534678"/>
            <a:ext cx="3251076" cy="2126786"/>
            <a:chOff x="853674" y="1050184"/>
            <a:chExt cx="3090748" cy="1985976"/>
          </a:xfrm>
        </p:grpSpPr>
        <p:sp>
          <p:nvSpPr>
            <p:cNvPr id="50" name="任意多边形 49"/>
            <p:cNvSpPr/>
            <p:nvPr/>
          </p:nvSpPr>
          <p:spPr>
            <a:xfrm>
              <a:off x="1267601" y="1302187"/>
              <a:ext cx="2676821" cy="1733973"/>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009688"/>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algn="l" defTabSz="1689100">
                <a:lnSpc>
                  <a:spcPct val="90000"/>
                </a:lnSpc>
                <a:spcBef>
                  <a:spcPct val="0"/>
                </a:spcBef>
                <a:spcAft>
                  <a:spcPct val="15000"/>
                </a:spcAft>
                <a:buChar char="••"/>
              </a:pPr>
              <a:endParaRPr lang="zh-CN" altLang="en-US" sz="3800" kern="1200"/>
            </a:p>
          </p:txBody>
        </p:sp>
        <p:sp>
          <p:nvSpPr>
            <p:cNvPr id="51" name="矩形 50"/>
            <p:cNvSpPr/>
            <p:nvPr/>
          </p:nvSpPr>
          <p:spPr>
            <a:xfrm>
              <a:off x="853674" y="1050184"/>
              <a:ext cx="1613111" cy="572223"/>
            </a:xfrm>
            <a:prstGeom prst="rect">
              <a:avLst/>
            </a:prstGeom>
            <a:solidFill>
              <a:srgbClr val="009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行为日志分析</a:t>
              </a:r>
              <a:endParaRPr lang="zh-CN" altLang="en-US" dirty="0"/>
            </a:p>
          </p:txBody>
        </p:sp>
      </p:grpSp>
      <p:sp>
        <p:nvSpPr>
          <p:cNvPr id="52" name="矩形 51"/>
          <p:cNvSpPr/>
          <p:nvPr/>
        </p:nvSpPr>
        <p:spPr>
          <a:xfrm>
            <a:off x="7152914" y="1958386"/>
            <a:ext cx="2678053" cy="1354217"/>
          </a:xfrm>
          <a:prstGeom prst="rect">
            <a:avLst/>
          </a:prstGeom>
        </p:spPr>
        <p:txBody>
          <a:bodyPr wrap="square">
            <a:spAutoFit/>
          </a:bodyPr>
          <a:lstStyle/>
          <a:p>
            <a:pPr algn="ctr"/>
            <a:r>
              <a:rPr lang="zh-CN" altLang="zh-CN" sz="1600" dirty="0"/>
              <a:t>题库需要起到用户检查学习效果的作用，就必须要与系统提供的学习功能在内部概念联系上深度匹配，完美的起到辅助学习的作用</a:t>
            </a:r>
            <a:r>
              <a:rPr lang="zh-CN" altLang="zh-CN" dirty="0"/>
              <a:t>。</a:t>
            </a:r>
            <a:endParaRPr lang="zh-CN" altLang="en-US" sz="1600" dirty="0">
              <a:latin typeface="+mn-ea"/>
            </a:endParaRPr>
          </a:p>
        </p:txBody>
      </p:sp>
      <p:sp>
        <p:nvSpPr>
          <p:cNvPr id="57" name="矩形 56"/>
          <p:cNvSpPr/>
          <p:nvPr/>
        </p:nvSpPr>
        <p:spPr>
          <a:xfrm>
            <a:off x="1733589" y="5102487"/>
            <a:ext cx="2756082" cy="1569660"/>
          </a:xfrm>
          <a:prstGeom prst="rect">
            <a:avLst/>
          </a:prstGeom>
        </p:spPr>
        <p:txBody>
          <a:bodyPr wrap="square">
            <a:spAutoFit/>
          </a:bodyPr>
          <a:lstStyle/>
          <a:p>
            <a:pPr algn="ctr"/>
            <a:r>
              <a:rPr lang="zh-CN" altLang="zh-CN" sz="1600" dirty="0"/>
              <a:t>用户交流不积极是需要解决的问题。目前的办法是采取奖励的方式鼓励用户发表文章交流，论坛管理员也可以经常性的发表讨论性的话题调动用户积极性。</a:t>
            </a:r>
            <a:endParaRPr lang="zh-CN" altLang="en-US" sz="1400" dirty="0">
              <a:latin typeface="+mn-ea"/>
            </a:endParaRPr>
          </a:p>
        </p:txBody>
      </p:sp>
      <p:sp>
        <p:nvSpPr>
          <p:cNvPr id="58" name="矩形 57"/>
          <p:cNvSpPr/>
          <p:nvPr/>
        </p:nvSpPr>
        <p:spPr>
          <a:xfrm>
            <a:off x="7157028" y="5147473"/>
            <a:ext cx="2489257" cy="1569660"/>
          </a:xfrm>
          <a:prstGeom prst="rect">
            <a:avLst/>
          </a:prstGeom>
        </p:spPr>
        <p:txBody>
          <a:bodyPr wrap="square">
            <a:spAutoFit/>
          </a:bodyPr>
          <a:lstStyle/>
          <a:p>
            <a:pPr algn="ctr"/>
            <a:r>
              <a:rPr lang="zh-CN" altLang="zh-CN" sz="1600" dirty="0"/>
              <a:t>在用户使用系统时，产生的行为日志可以用以分析用户的学习效果，并且给用评级分类，采取推荐算法针对性的给用户提供学习建议。</a:t>
            </a:r>
            <a:endParaRPr lang="zh-CN" altLang="en-US" sz="1400" dirty="0">
              <a:latin typeface="+mn-ea"/>
            </a:endParaRPr>
          </a:p>
        </p:txBody>
      </p:sp>
    </p:spTree>
    <p:extLst>
      <p:ext uri="{BB962C8B-B14F-4D97-AF65-F5344CB8AC3E}">
        <p14:creationId xmlns:p14="http://schemas.microsoft.com/office/powerpoint/2010/main" val="147859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107874" y="-8288"/>
            <a:ext cx="2037258" cy="1121636"/>
            <a:chOff x="-107874" y="-8288"/>
            <a:chExt cx="2037258"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2.</a:t>
              </a:r>
              <a:r>
                <a:rPr lang="zh-CN" altLang="en-US" sz="2400" dirty="0">
                  <a:solidFill>
                    <a:schemeClr val="bg1"/>
                  </a:solidFill>
                </a:rPr>
                <a:t>选题依据</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107874" y="432554"/>
              <a:ext cx="1890362" cy="428791"/>
              <a:chOff x="309044" y="490717"/>
              <a:chExt cx="126843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309044" y="534982"/>
                <a:ext cx="1268435" cy="225162"/>
              </a:xfrm>
              <a:prstGeom prst="rect">
                <a:avLst/>
              </a:prstGeom>
              <a:noFill/>
            </p:spPr>
            <p:txBody>
              <a:bodyPr wrap="square" rtlCol="0">
                <a:spAutoFit/>
              </a:bodyPr>
              <a:lstStyle/>
              <a:p>
                <a:pPr algn="ctr"/>
                <a:r>
                  <a:rPr lang="zh-CN" altLang="en-US" sz="1400" dirty="0">
                    <a:solidFill>
                      <a:srgbClr val="009688"/>
                    </a:solidFill>
                  </a:rPr>
                  <a:t>应用现状与发展趋势</a:t>
                </a:r>
              </a:p>
            </p:txBody>
          </p:sp>
        </p:grpSp>
      </p:grpSp>
      <p:grpSp>
        <p:nvGrpSpPr>
          <p:cNvPr id="2" name="组合 1">
            <a:extLst>
              <a:ext uri="{FF2B5EF4-FFF2-40B4-BE49-F238E27FC236}">
                <a16:creationId xmlns:a16="http://schemas.microsoft.com/office/drawing/2014/main" id="{4C6445F0-9B48-4E21-AAE0-7375A45541A4}"/>
              </a:ext>
            </a:extLst>
          </p:cNvPr>
          <p:cNvGrpSpPr/>
          <p:nvPr/>
        </p:nvGrpSpPr>
        <p:grpSpPr>
          <a:xfrm>
            <a:off x="765279" y="2234950"/>
            <a:ext cx="2793812" cy="3374842"/>
            <a:chOff x="765279" y="2234950"/>
            <a:chExt cx="2793812" cy="3374842"/>
          </a:xfrm>
        </p:grpSpPr>
        <p:pic>
          <p:nvPicPr>
            <p:cNvPr id="8" name="图片 7">
              <a:extLst>
                <a:ext uri="{FF2B5EF4-FFF2-40B4-BE49-F238E27FC236}">
                  <a16:creationId xmlns:a16="http://schemas.microsoft.com/office/drawing/2014/main" id="{B4B3F1A1-EB81-4E8D-85C4-8E8A4CABEAF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8765" y="3480943"/>
              <a:ext cx="458955" cy="458955"/>
            </a:xfrm>
            <a:prstGeom prst="rect">
              <a:avLst/>
            </a:prstGeom>
          </p:spPr>
        </p:pic>
        <p:pic>
          <p:nvPicPr>
            <p:cNvPr id="2050" name="Picture 2" descr="https://timgsa.baidu.com/timg?image&amp;quality=80&amp;size=b9999_10000&amp;sec=1543150308375&amp;di=10b5f14bb1f19d1fd3b06a58fd421377&amp;imgtype=0&amp;src=http%3A%2F%2Fimg.pconline.com.cn%2Fimages%2Fnospd%2Fupload%2Fupc%2Ftx%2Fpcdlc%2F1804%2F01%2Fc0%2F80376291_1522517296625.jpg">
              <a:extLst>
                <a:ext uri="{FF2B5EF4-FFF2-40B4-BE49-F238E27FC236}">
                  <a16:creationId xmlns:a16="http://schemas.microsoft.com/office/drawing/2014/main" id="{D9818CD6-CB2E-4719-A3B7-472A9C4545C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28902" y="4198119"/>
              <a:ext cx="588016" cy="588016"/>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组合 42">
              <a:extLst>
                <a:ext uri="{FF2B5EF4-FFF2-40B4-BE49-F238E27FC236}">
                  <a16:creationId xmlns:a16="http://schemas.microsoft.com/office/drawing/2014/main" id="{C4B5284C-7065-48D0-A5E0-D7FCE1E8A5D0}"/>
                </a:ext>
              </a:extLst>
            </p:cNvPr>
            <p:cNvGrpSpPr/>
            <p:nvPr/>
          </p:nvGrpSpPr>
          <p:grpSpPr>
            <a:xfrm>
              <a:off x="878765" y="2234950"/>
              <a:ext cx="2680192" cy="979200"/>
              <a:chOff x="798283" y="1471737"/>
              <a:chExt cx="2680192" cy="979200"/>
            </a:xfrm>
          </p:grpSpPr>
          <p:sp>
            <p:nvSpPr>
              <p:cNvPr id="44" name="矩形 43">
                <a:extLst>
                  <a:ext uri="{FF2B5EF4-FFF2-40B4-BE49-F238E27FC236}">
                    <a16:creationId xmlns:a16="http://schemas.microsoft.com/office/drawing/2014/main" id="{8CEDC6FA-0B73-4F8A-9F32-1899D392F70D}"/>
                  </a:ext>
                </a:extLst>
              </p:cNvPr>
              <p:cNvSpPr/>
              <p:nvPr/>
            </p:nvSpPr>
            <p:spPr>
              <a:xfrm>
                <a:off x="798283" y="1471737"/>
                <a:ext cx="2680192" cy="979200"/>
              </a:xfrm>
              <a:prstGeom prst="rect">
                <a:avLst/>
              </a:prstGeom>
              <a:solidFill>
                <a:srgbClr val="00968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5" name="文本框 44">
                <a:extLst>
                  <a:ext uri="{FF2B5EF4-FFF2-40B4-BE49-F238E27FC236}">
                    <a16:creationId xmlns:a16="http://schemas.microsoft.com/office/drawing/2014/main" id="{8F25BCFF-B7F3-4EFB-9313-91A8A5CB1B3E}"/>
                  </a:ext>
                </a:extLst>
              </p:cNvPr>
              <p:cNvSpPr txBox="1"/>
              <p:nvPr/>
            </p:nvSpPr>
            <p:spPr>
              <a:xfrm>
                <a:off x="798283" y="1471737"/>
                <a:ext cx="2680192" cy="97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400" kern="1200" dirty="0"/>
                  <a:t>通用类应用</a:t>
                </a:r>
              </a:p>
            </p:txBody>
          </p:sp>
        </p:grpSp>
        <p:grpSp>
          <p:nvGrpSpPr>
            <p:cNvPr id="55" name="组合 54">
              <a:extLst>
                <a:ext uri="{FF2B5EF4-FFF2-40B4-BE49-F238E27FC236}">
                  <a16:creationId xmlns:a16="http://schemas.microsoft.com/office/drawing/2014/main" id="{6849F61D-0739-4F3C-B2B2-D279E85B8A44}"/>
                </a:ext>
              </a:extLst>
            </p:cNvPr>
            <p:cNvGrpSpPr/>
            <p:nvPr/>
          </p:nvGrpSpPr>
          <p:grpSpPr>
            <a:xfrm>
              <a:off x="1465818" y="3560295"/>
              <a:ext cx="2093139" cy="646396"/>
              <a:chOff x="1684579" y="4316033"/>
              <a:chExt cx="2093139" cy="646396"/>
            </a:xfrm>
          </p:grpSpPr>
          <p:sp>
            <p:nvSpPr>
              <p:cNvPr id="57" name="矩形 56">
                <a:extLst>
                  <a:ext uri="{FF2B5EF4-FFF2-40B4-BE49-F238E27FC236}">
                    <a16:creationId xmlns:a16="http://schemas.microsoft.com/office/drawing/2014/main" id="{4A5833E4-9944-48E2-80AA-148BDFE37884}"/>
                  </a:ext>
                </a:extLst>
              </p:cNvPr>
              <p:cNvSpPr/>
              <p:nvPr/>
            </p:nvSpPr>
            <p:spPr>
              <a:xfrm>
                <a:off x="1684579" y="4316033"/>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文本框 57">
                <a:extLst>
                  <a:ext uri="{FF2B5EF4-FFF2-40B4-BE49-F238E27FC236}">
                    <a16:creationId xmlns:a16="http://schemas.microsoft.com/office/drawing/2014/main" id="{C21DCB1C-4DEA-4F8C-9787-D1C56ADBF19B}"/>
                  </a:ext>
                </a:extLst>
              </p:cNvPr>
              <p:cNvSpPr txBox="1"/>
              <p:nvPr/>
            </p:nvSpPr>
            <p:spPr>
              <a:xfrm>
                <a:off x="1733588" y="4316098"/>
                <a:ext cx="2044129" cy="646331"/>
              </a:xfrm>
              <a:prstGeom prst="rect">
                <a:avLst/>
              </a:prstGeom>
              <a:noFill/>
            </p:spPr>
            <p:txBody>
              <a:bodyPr wrap="square" rtlCol="0">
                <a:spAutoFit/>
              </a:bodyPr>
              <a:lstStyle/>
              <a:p>
                <a:pPr algn="ctr"/>
                <a:r>
                  <a:rPr lang="zh-CN" altLang="zh-CN" dirty="0"/>
                  <a:t>sololearn</a:t>
                </a:r>
                <a:endParaRPr lang="zh-CN" altLang="en-US" dirty="0"/>
              </a:p>
              <a:p>
                <a:endParaRPr lang="zh-CN" altLang="en-US" dirty="0"/>
              </a:p>
            </p:txBody>
          </p:sp>
        </p:grpSp>
        <p:grpSp>
          <p:nvGrpSpPr>
            <p:cNvPr id="15" name="组合 14">
              <a:extLst>
                <a:ext uri="{FF2B5EF4-FFF2-40B4-BE49-F238E27FC236}">
                  <a16:creationId xmlns:a16="http://schemas.microsoft.com/office/drawing/2014/main" id="{1FBD3FF8-F4DC-4179-AD8A-D0F6D1EF8BC6}"/>
                </a:ext>
              </a:extLst>
            </p:cNvPr>
            <p:cNvGrpSpPr/>
            <p:nvPr/>
          </p:nvGrpSpPr>
          <p:grpSpPr>
            <a:xfrm>
              <a:off x="1465817" y="4299584"/>
              <a:ext cx="2093139" cy="369397"/>
              <a:chOff x="1585363" y="4299584"/>
              <a:chExt cx="2093139" cy="369397"/>
            </a:xfrm>
          </p:grpSpPr>
          <p:sp>
            <p:nvSpPr>
              <p:cNvPr id="12" name="矩形 11">
                <a:extLst>
                  <a:ext uri="{FF2B5EF4-FFF2-40B4-BE49-F238E27FC236}">
                    <a16:creationId xmlns:a16="http://schemas.microsoft.com/office/drawing/2014/main" id="{AE399CDC-45BA-49D5-A35B-A225467F3F1A}"/>
                  </a:ext>
                </a:extLst>
              </p:cNvPr>
              <p:cNvSpPr/>
              <p:nvPr/>
            </p:nvSpPr>
            <p:spPr>
              <a:xfrm>
                <a:off x="1585363" y="4299584"/>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2FA85E0A-1627-4977-9DF4-F631291BB51C}"/>
                  </a:ext>
                </a:extLst>
              </p:cNvPr>
              <p:cNvSpPr txBox="1"/>
              <p:nvPr/>
            </p:nvSpPr>
            <p:spPr>
              <a:xfrm>
                <a:off x="1619109" y="4299649"/>
                <a:ext cx="2059391" cy="369332"/>
              </a:xfrm>
              <a:prstGeom prst="rect">
                <a:avLst/>
              </a:prstGeom>
              <a:noFill/>
            </p:spPr>
            <p:txBody>
              <a:bodyPr wrap="square" rtlCol="0">
                <a:spAutoFit/>
              </a:bodyPr>
              <a:lstStyle/>
              <a:p>
                <a:pPr algn="ctr"/>
                <a:r>
                  <a:rPr lang="zh-CN" altLang="en-US" dirty="0"/>
                  <a:t>网易云课堂</a:t>
                </a:r>
              </a:p>
            </p:txBody>
          </p:sp>
        </p:grpSp>
        <p:pic>
          <p:nvPicPr>
            <p:cNvPr id="2052" name="Picture 4" descr="https://timgsa.baidu.com/timg?image&amp;quality=80&amp;size=b9999_10000&amp;sec=1543152465476&amp;di=fbf2863c982da9619ec4c349ed50034f&amp;imgtype=0&amp;src=http%3A%2F%2Fcdnimg103.lizhi.fm%2Faudio_cover%2F2015%2F06%2F08%2F20606943141113351_580x580.jpg">
              <a:extLst>
                <a:ext uri="{FF2B5EF4-FFF2-40B4-BE49-F238E27FC236}">
                  <a16:creationId xmlns:a16="http://schemas.microsoft.com/office/drawing/2014/main" id="{1CA4B694-0294-44EE-8B42-B0CCCF41F7C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5279" y="4923867"/>
              <a:ext cx="685925" cy="68592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a:extLst>
                <a:ext uri="{FF2B5EF4-FFF2-40B4-BE49-F238E27FC236}">
                  <a16:creationId xmlns:a16="http://schemas.microsoft.com/office/drawing/2014/main" id="{3826D564-C577-4902-8947-545E7A53D2CF}"/>
                </a:ext>
              </a:extLst>
            </p:cNvPr>
            <p:cNvGrpSpPr/>
            <p:nvPr/>
          </p:nvGrpSpPr>
          <p:grpSpPr>
            <a:xfrm>
              <a:off x="1465952" y="5107426"/>
              <a:ext cx="2093139" cy="369397"/>
              <a:chOff x="1585363" y="4299584"/>
              <a:chExt cx="2093139" cy="369397"/>
            </a:xfrm>
          </p:grpSpPr>
          <p:sp>
            <p:nvSpPr>
              <p:cNvPr id="61" name="矩形 60">
                <a:extLst>
                  <a:ext uri="{FF2B5EF4-FFF2-40B4-BE49-F238E27FC236}">
                    <a16:creationId xmlns:a16="http://schemas.microsoft.com/office/drawing/2014/main" id="{8796EB35-7DA1-4583-A261-780E71AE6027}"/>
                  </a:ext>
                </a:extLst>
              </p:cNvPr>
              <p:cNvSpPr/>
              <p:nvPr/>
            </p:nvSpPr>
            <p:spPr>
              <a:xfrm>
                <a:off x="1585363" y="4299584"/>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A9E11484-F782-49E9-B44C-D955EA3E8AD8}"/>
                  </a:ext>
                </a:extLst>
              </p:cNvPr>
              <p:cNvSpPr txBox="1"/>
              <p:nvPr/>
            </p:nvSpPr>
            <p:spPr>
              <a:xfrm>
                <a:off x="1619109" y="4299649"/>
                <a:ext cx="2059257" cy="369332"/>
              </a:xfrm>
              <a:prstGeom prst="rect">
                <a:avLst/>
              </a:prstGeom>
              <a:noFill/>
            </p:spPr>
            <p:txBody>
              <a:bodyPr wrap="square" rtlCol="0">
                <a:spAutoFit/>
              </a:bodyPr>
              <a:lstStyle/>
              <a:p>
                <a:pPr algn="ctr"/>
                <a:r>
                  <a:rPr lang="zh-CN" altLang="en-US" dirty="0"/>
                  <a:t>慕课网</a:t>
                </a:r>
              </a:p>
            </p:txBody>
          </p:sp>
        </p:grpSp>
      </p:grpSp>
      <p:grpSp>
        <p:nvGrpSpPr>
          <p:cNvPr id="81" name="组合 80">
            <a:extLst>
              <a:ext uri="{FF2B5EF4-FFF2-40B4-BE49-F238E27FC236}">
                <a16:creationId xmlns:a16="http://schemas.microsoft.com/office/drawing/2014/main" id="{17DD4037-08AA-4604-9519-45A5289AD1E1}"/>
              </a:ext>
            </a:extLst>
          </p:cNvPr>
          <p:cNvGrpSpPr/>
          <p:nvPr/>
        </p:nvGrpSpPr>
        <p:grpSpPr>
          <a:xfrm>
            <a:off x="4866988" y="2234950"/>
            <a:ext cx="2680326" cy="3241873"/>
            <a:chOff x="998311" y="2234950"/>
            <a:chExt cx="2680326" cy="3241873"/>
          </a:xfrm>
        </p:grpSpPr>
        <p:grpSp>
          <p:nvGrpSpPr>
            <p:cNvPr id="84" name="组合 83">
              <a:extLst>
                <a:ext uri="{FF2B5EF4-FFF2-40B4-BE49-F238E27FC236}">
                  <a16:creationId xmlns:a16="http://schemas.microsoft.com/office/drawing/2014/main" id="{9E785EA5-AD0A-4472-A348-848D94B9BC89}"/>
                </a:ext>
              </a:extLst>
            </p:cNvPr>
            <p:cNvGrpSpPr/>
            <p:nvPr/>
          </p:nvGrpSpPr>
          <p:grpSpPr>
            <a:xfrm>
              <a:off x="998311" y="2234950"/>
              <a:ext cx="2680192" cy="979200"/>
              <a:chOff x="798283" y="1471737"/>
              <a:chExt cx="2680192" cy="979200"/>
            </a:xfrm>
          </p:grpSpPr>
          <p:sp>
            <p:nvSpPr>
              <p:cNvPr id="97" name="矩形 96">
                <a:extLst>
                  <a:ext uri="{FF2B5EF4-FFF2-40B4-BE49-F238E27FC236}">
                    <a16:creationId xmlns:a16="http://schemas.microsoft.com/office/drawing/2014/main" id="{84D7046F-8A94-40C8-B525-5C66F854A728}"/>
                  </a:ext>
                </a:extLst>
              </p:cNvPr>
              <p:cNvSpPr/>
              <p:nvPr/>
            </p:nvSpPr>
            <p:spPr>
              <a:xfrm>
                <a:off x="798283" y="1471737"/>
                <a:ext cx="2680192" cy="979200"/>
              </a:xfrm>
              <a:prstGeom prst="rect">
                <a:avLst/>
              </a:prstGeom>
              <a:solidFill>
                <a:srgbClr val="00968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8" name="文本框 97">
                <a:extLst>
                  <a:ext uri="{FF2B5EF4-FFF2-40B4-BE49-F238E27FC236}">
                    <a16:creationId xmlns:a16="http://schemas.microsoft.com/office/drawing/2014/main" id="{8985A67B-F8AF-4EC3-9E72-4730821ACA4C}"/>
                  </a:ext>
                </a:extLst>
              </p:cNvPr>
              <p:cNvSpPr txBox="1"/>
              <p:nvPr/>
            </p:nvSpPr>
            <p:spPr>
              <a:xfrm>
                <a:off x="798283" y="1471737"/>
                <a:ext cx="2680192" cy="97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400" dirty="0"/>
                  <a:t>题库</a:t>
                </a:r>
                <a:r>
                  <a:rPr lang="zh-CN" altLang="en-US" sz="2400" kern="1200" dirty="0"/>
                  <a:t>类应用</a:t>
                </a:r>
              </a:p>
            </p:txBody>
          </p:sp>
        </p:grpSp>
        <p:grpSp>
          <p:nvGrpSpPr>
            <p:cNvPr id="85" name="组合 84">
              <a:extLst>
                <a:ext uri="{FF2B5EF4-FFF2-40B4-BE49-F238E27FC236}">
                  <a16:creationId xmlns:a16="http://schemas.microsoft.com/office/drawing/2014/main" id="{BAA224FE-ADF1-4CBC-8A98-8620530AF8E9}"/>
                </a:ext>
              </a:extLst>
            </p:cNvPr>
            <p:cNvGrpSpPr/>
            <p:nvPr/>
          </p:nvGrpSpPr>
          <p:grpSpPr>
            <a:xfrm>
              <a:off x="1585364" y="3560295"/>
              <a:ext cx="2093139" cy="646396"/>
              <a:chOff x="1684579" y="4316033"/>
              <a:chExt cx="2093139" cy="646396"/>
            </a:xfrm>
          </p:grpSpPr>
          <p:sp>
            <p:nvSpPr>
              <p:cNvPr id="95" name="矩形 94">
                <a:extLst>
                  <a:ext uri="{FF2B5EF4-FFF2-40B4-BE49-F238E27FC236}">
                    <a16:creationId xmlns:a16="http://schemas.microsoft.com/office/drawing/2014/main" id="{4DCA62B8-CC2C-48C4-A754-3296A9494886}"/>
                  </a:ext>
                </a:extLst>
              </p:cNvPr>
              <p:cNvSpPr/>
              <p:nvPr/>
            </p:nvSpPr>
            <p:spPr>
              <a:xfrm>
                <a:off x="1684579" y="4316033"/>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文本框 95">
                <a:extLst>
                  <a:ext uri="{FF2B5EF4-FFF2-40B4-BE49-F238E27FC236}">
                    <a16:creationId xmlns:a16="http://schemas.microsoft.com/office/drawing/2014/main" id="{2074EA08-6D36-4ACD-9D30-ABADB8EF2852}"/>
                  </a:ext>
                </a:extLst>
              </p:cNvPr>
              <p:cNvSpPr txBox="1"/>
              <p:nvPr/>
            </p:nvSpPr>
            <p:spPr>
              <a:xfrm>
                <a:off x="1733588" y="4316098"/>
                <a:ext cx="2044129" cy="646331"/>
              </a:xfrm>
              <a:prstGeom prst="rect">
                <a:avLst/>
              </a:prstGeom>
              <a:noFill/>
            </p:spPr>
            <p:txBody>
              <a:bodyPr wrap="square" rtlCol="0">
                <a:spAutoFit/>
              </a:bodyPr>
              <a:lstStyle/>
              <a:p>
                <a:pPr algn="ctr"/>
                <a:r>
                  <a:rPr lang="zh-CN" altLang="en-US" dirty="0"/>
                  <a:t>猿题库</a:t>
                </a:r>
              </a:p>
              <a:p>
                <a:endParaRPr lang="zh-CN" altLang="en-US" dirty="0"/>
              </a:p>
            </p:txBody>
          </p:sp>
        </p:grpSp>
        <p:grpSp>
          <p:nvGrpSpPr>
            <p:cNvPr id="86" name="组合 85">
              <a:extLst>
                <a:ext uri="{FF2B5EF4-FFF2-40B4-BE49-F238E27FC236}">
                  <a16:creationId xmlns:a16="http://schemas.microsoft.com/office/drawing/2014/main" id="{37E8289D-65F1-4A80-97B5-AF62ABD82CF9}"/>
                </a:ext>
              </a:extLst>
            </p:cNvPr>
            <p:cNvGrpSpPr/>
            <p:nvPr/>
          </p:nvGrpSpPr>
          <p:grpSpPr>
            <a:xfrm>
              <a:off x="1585363" y="4299584"/>
              <a:ext cx="2093139" cy="369397"/>
              <a:chOff x="1585363" y="4299584"/>
              <a:chExt cx="2093139" cy="369397"/>
            </a:xfrm>
          </p:grpSpPr>
          <p:sp>
            <p:nvSpPr>
              <p:cNvPr id="93" name="矩形 92">
                <a:extLst>
                  <a:ext uri="{FF2B5EF4-FFF2-40B4-BE49-F238E27FC236}">
                    <a16:creationId xmlns:a16="http://schemas.microsoft.com/office/drawing/2014/main" id="{556B7256-DC76-47D4-A740-EB533A31339C}"/>
                  </a:ext>
                </a:extLst>
              </p:cNvPr>
              <p:cNvSpPr/>
              <p:nvPr/>
            </p:nvSpPr>
            <p:spPr>
              <a:xfrm>
                <a:off x="1585363" y="4299584"/>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66BDEAA9-40F8-463E-8EBE-57E6BB8195DA}"/>
                  </a:ext>
                </a:extLst>
              </p:cNvPr>
              <p:cNvSpPr txBox="1"/>
              <p:nvPr/>
            </p:nvSpPr>
            <p:spPr>
              <a:xfrm>
                <a:off x="1619109" y="4299649"/>
                <a:ext cx="2059391" cy="369332"/>
              </a:xfrm>
              <a:prstGeom prst="rect">
                <a:avLst/>
              </a:prstGeom>
              <a:noFill/>
            </p:spPr>
            <p:txBody>
              <a:bodyPr wrap="square" rtlCol="0">
                <a:spAutoFit/>
              </a:bodyPr>
              <a:lstStyle/>
              <a:p>
                <a:pPr algn="ctr"/>
                <a:r>
                  <a:rPr lang="en-US" altLang="zh-CN" dirty="0"/>
                  <a:t>leetcode</a:t>
                </a:r>
                <a:endParaRPr lang="zh-CN" altLang="en-US" dirty="0"/>
              </a:p>
            </p:txBody>
          </p:sp>
        </p:grpSp>
        <p:grpSp>
          <p:nvGrpSpPr>
            <p:cNvPr id="90" name="组合 89">
              <a:extLst>
                <a:ext uri="{FF2B5EF4-FFF2-40B4-BE49-F238E27FC236}">
                  <a16:creationId xmlns:a16="http://schemas.microsoft.com/office/drawing/2014/main" id="{513C6FB2-9915-4592-A579-BE67CA79A432}"/>
                </a:ext>
              </a:extLst>
            </p:cNvPr>
            <p:cNvGrpSpPr/>
            <p:nvPr/>
          </p:nvGrpSpPr>
          <p:grpSpPr>
            <a:xfrm>
              <a:off x="1585498" y="5107426"/>
              <a:ext cx="2093139" cy="369397"/>
              <a:chOff x="1585363" y="4299584"/>
              <a:chExt cx="2093139" cy="369397"/>
            </a:xfrm>
          </p:grpSpPr>
          <p:sp>
            <p:nvSpPr>
              <p:cNvPr id="91" name="矩形 90">
                <a:extLst>
                  <a:ext uri="{FF2B5EF4-FFF2-40B4-BE49-F238E27FC236}">
                    <a16:creationId xmlns:a16="http://schemas.microsoft.com/office/drawing/2014/main" id="{785A358D-4410-4CAB-AA72-8D0F9546B45D}"/>
                  </a:ext>
                </a:extLst>
              </p:cNvPr>
              <p:cNvSpPr/>
              <p:nvPr/>
            </p:nvSpPr>
            <p:spPr>
              <a:xfrm>
                <a:off x="1585363" y="4299584"/>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A43189E0-95B3-44A5-B36D-5894BEF319C2}"/>
                  </a:ext>
                </a:extLst>
              </p:cNvPr>
              <p:cNvSpPr txBox="1"/>
              <p:nvPr/>
            </p:nvSpPr>
            <p:spPr>
              <a:xfrm>
                <a:off x="1619109" y="4299649"/>
                <a:ext cx="2059257" cy="369332"/>
              </a:xfrm>
              <a:prstGeom prst="rect">
                <a:avLst/>
              </a:prstGeom>
              <a:noFill/>
            </p:spPr>
            <p:txBody>
              <a:bodyPr wrap="square" rtlCol="0">
                <a:spAutoFit/>
              </a:bodyPr>
              <a:lstStyle/>
              <a:p>
                <a:pPr algn="ctr"/>
                <a:r>
                  <a:rPr lang="zh-CN" altLang="en-US" dirty="0"/>
                  <a:t>牛客网</a:t>
                </a:r>
              </a:p>
            </p:txBody>
          </p:sp>
        </p:grpSp>
      </p:grpSp>
      <p:grpSp>
        <p:nvGrpSpPr>
          <p:cNvPr id="64" name="组合 63">
            <a:extLst>
              <a:ext uri="{FF2B5EF4-FFF2-40B4-BE49-F238E27FC236}">
                <a16:creationId xmlns:a16="http://schemas.microsoft.com/office/drawing/2014/main" id="{6D7EFC11-6E3C-4C2A-BEA3-0E6C68EDC76B}"/>
              </a:ext>
            </a:extLst>
          </p:cNvPr>
          <p:cNvGrpSpPr/>
          <p:nvPr/>
        </p:nvGrpSpPr>
        <p:grpSpPr>
          <a:xfrm>
            <a:off x="8934409" y="2234950"/>
            <a:ext cx="2736966" cy="2543308"/>
            <a:chOff x="4660097" y="2234950"/>
            <a:chExt cx="2736966" cy="2543308"/>
          </a:xfrm>
        </p:grpSpPr>
        <p:grpSp>
          <p:nvGrpSpPr>
            <p:cNvPr id="65" name="组合 64">
              <a:extLst>
                <a:ext uri="{FF2B5EF4-FFF2-40B4-BE49-F238E27FC236}">
                  <a16:creationId xmlns:a16="http://schemas.microsoft.com/office/drawing/2014/main" id="{370B0FE8-2F37-4017-A7C6-21A3BE1BC2F2}"/>
                </a:ext>
              </a:extLst>
            </p:cNvPr>
            <p:cNvGrpSpPr/>
            <p:nvPr/>
          </p:nvGrpSpPr>
          <p:grpSpPr>
            <a:xfrm>
              <a:off x="4716871" y="2234950"/>
              <a:ext cx="2680192" cy="2434031"/>
              <a:chOff x="998311" y="2234950"/>
              <a:chExt cx="2680192" cy="2434031"/>
            </a:xfrm>
          </p:grpSpPr>
          <p:grpSp>
            <p:nvGrpSpPr>
              <p:cNvPr id="68" name="组合 67">
                <a:extLst>
                  <a:ext uri="{FF2B5EF4-FFF2-40B4-BE49-F238E27FC236}">
                    <a16:creationId xmlns:a16="http://schemas.microsoft.com/office/drawing/2014/main" id="{5B273321-0CD9-4392-B5F7-39564C4D778C}"/>
                  </a:ext>
                </a:extLst>
              </p:cNvPr>
              <p:cNvGrpSpPr/>
              <p:nvPr/>
            </p:nvGrpSpPr>
            <p:grpSpPr>
              <a:xfrm>
                <a:off x="998311" y="2234950"/>
                <a:ext cx="2680192" cy="979200"/>
                <a:chOff x="798283" y="1471737"/>
                <a:chExt cx="2680192" cy="979200"/>
              </a:xfrm>
            </p:grpSpPr>
            <p:sp>
              <p:nvSpPr>
                <p:cNvPr id="79" name="矩形 78">
                  <a:extLst>
                    <a:ext uri="{FF2B5EF4-FFF2-40B4-BE49-F238E27FC236}">
                      <a16:creationId xmlns:a16="http://schemas.microsoft.com/office/drawing/2014/main" id="{0B09B410-01B6-4993-8EB4-7A422F3B70C5}"/>
                    </a:ext>
                  </a:extLst>
                </p:cNvPr>
                <p:cNvSpPr/>
                <p:nvPr/>
              </p:nvSpPr>
              <p:spPr>
                <a:xfrm>
                  <a:off x="798283" y="1471737"/>
                  <a:ext cx="2680192" cy="979200"/>
                </a:xfrm>
                <a:prstGeom prst="rect">
                  <a:avLst/>
                </a:prstGeom>
                <a:solidFill>
                  <a:srgbClr val="00968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0" name="文本框 79">
                  <a:extLst>
                    <a:ext uri="{FF2B5EF4-FFF2-40B4-BE49-F238E27FC236}">
                      <a16:creationId xmlns:a16="http://schemas.microsoft.com/office/drawing/2014/main" id="{954558BD-5FF6-412F-90EA-FC2DC7B490E6}"/>
                    </a:ext>
                  </a:extLst>
                </p:cNvPr>
                <p:cNvSpPr txBox="1"/>
                <p:nvPr/>
              </p:nvSpPr>
              <p:spPr>
                <a:xfrm>
                  <a:off x="798283" y="1471737"/>
                  <a:ext cx="2680192" cy="97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400" dirty="0"/>
                    <a:t>教辅系统</a:t>
                  </a:r>
                  <a:endParaRPr lang="zh-CN" altLang="en-US" sz="2400" kern="1200" dirty="0"/>
                </a:p>
              </p:txBody>
            </p:sp>
          </p:grpSp>
          <p:grpSp>
            <p:nvGrpSpPr>
              <p:cNvPr id="69" name="组合 68">
                <a:extLst>
                  <a:ext uri="{FF2B5EF4-FFF2-40B4-BE49-F238E27FC236}">
                    <a16:creationId xmlns:a16="http://schemas.microsoft.com/office/drawing/2014/main" id="{80FD1CA7-0F6B-4710-B38A-1A29F0A813D4}"/>
                  </a:ext>
                </a:extLst>
              </p:cNvPr>
              <p:cNvGrpSpPr/>
              <p:nvPr/>
            </p:nvGrpSpPr>
            <p:grpSpPr>
              <a:xfrm>
                <a:off x="1585364" y="3560295"/>
                <a:ext cx="2093139" cy="646396"/>
                <a:chOff x="1684579" y="4316033"/>
                <a:chExt cx="2093139" cy="646396"/>
              </a:xfrm>
            </p:grpSpPr>
            <p:sp>
              <p:nvSpPr>
                <p:cNvPr id="77" name="矩形 76">
                  <a:extLst>
                    <a:ext uri="{FF2B5EF4-FFF2-40B4-BE49-F238E27FC236}">
                      <a16:creationId xmlns:a16="http://schemas.microsoft.com/office/drawing/2014/main" id="{96D8F312-2AD2-41CA-8AA7-4B4E6A16C517}"/>
                    </a:ext>
                  </a:extLst>
                </p:cNvPr>
                <p:cNvSpPr/>
                <p:nvPr/>
              </p:nvSpPr>
              <p:spPr>
                <a:xfrm>
                  <a:off x="1684579" y="4316033"/>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a16="http://schemas.microsoft.com/office/drawing/2014/main" id="{2D86AC31-E8D7-4036-A8A5-C14A46617E06}"/>
                    </a:ext>
                  </a:extLst>
                </p:cNvPr>
                <p:cNvSpPr txBox="1"/>
                <p:nvPr/>
              </p:nvSpPr>
              <p:spPr>
                <a:xfrm>
                  <a:off x="1733588" y="4316098"/>
                  <a:ext cx="2044129" cy="646331"/>
                </a:xfrm>
                <a:prstGeom prst="rect">
                  <a:avLst/>
                </a:prstGeom>
                <a:noFill/>
              </p:spPr>
              <p:txBody>
                <a:bodyPr wrap="square" rtlCol="0">
                  <a:spAutoFit/>
                </a:bodyPr>
                <a:lstStyle/>
                <a:p>
                  <a:pPr algn="ctr"/>
                  <a:r>
                    <a:rPr lang="zh-CN" altLang="en-US" dirty="0"/>
                    <a:t>信息化平台</a:t>
                  </a:r>
                </a:p>
                <a:p>
                  <a:endParaRPr lang="zh-CN" altLang="en-US" dirty="0"/>
                </a:p>
              </p:txBody>
            </p:sp>
          </p:grpSp>
          <p:grpSp>
            <p:nvGrpSpPr>
              <p:cNvPr id="70" name="组合 69">
                <a:extLst>
                  <a:ext uri="{FF2B5EF4-FFF2-40B4-BE49-F238E27FC236}">
                    <a16:creationId xmlns:a16="http://schemas.microsoft.com/office/drawing/2014/main" id="{FD7EF4D8-36E0-4FE6-87F7-5E6493BF596A}"/>
                  </a:ext>
                </a:extLst>
              </p:cNvPr>
              <p:cNvGrpSpPr/>
              <p:nvPr/>
            </p:nvGrpSpPr>
            <p:grpSpPr>
              <a:xfrm>
                <a:off x="1585363" y="4299584"/>
                <a:ext cx="2093139" cy="369397"/>
                <a:chOff x="1585363" y="4299584"/>
                <a:chExt cx="2093139" cy="369397"/>
              </a:xfrm>
            </p:grpSpPr>
            <p:sp>
              <p:nvSpPr>
                <p:cNvPr id="75" name="矩形 74">
                  <a:extLst>
                    <a:ext uri="{FF2B5EF4-FFF2-40B4-BE49-F238E27FC236}">
                      <a16:creationId xmlns:a16="http://schemas.microsoft.com/office/drawing/2014/main" id="{CBC1AE76-57D9-4B43-B651-E37B1D77766D}"/>
                    </a:ext>
                  </a:extLst>
                </p:cNvPr>
                <p:cNvSpPr/>
                <p:nvPr/>
              </p:nvSpPr>
              <p:spPr>
                <a:xfrm>
                  <a:off x="1585363" y="4299584"/>
                  <a:ext cx="2093139" cy="369332"/>
                </a:xfrm>
                <a:prstGeom prst="rect">
                  <a:avLst/>
                </a:prstGeom>
                <a:solidFill>
                  <a:srgbClr val="E0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9C0AD7EE-EF99-40AE-AFA7-D95D79FC3BD8}"/>
                    </a:ext>
                  </a:extLst>
                </p:cNvPr>
                <p:cNvSpPr txBox="1"/>
                <p:nvPr/>
              </p:nvSpPr>
              <p:spPr>
                <a:xfrm>
                  <a:off x="1619109" y="4299649"/>
                  <a:ext cx="2059391" cy="369332"/>
                </a:xfrm>
                <a:prstGeom prst="rect">
                  <a:avLst/>
                </a:prstGeom>
                <a:noFill/>
              </p:spPr>
              <p:txBody>
                <a:bodyPr wrap="square" rtlCol="0">
                  <a:spAutoFit/>
                </a:bodyPr>
                <a:lstStyle/>
                <a:p>
                  <a:pPr algn="ctr"/>
                  <a:r>
                    <a:rPr lang="zh-CN" altLang="en-US" dirty="0"/>
                    <a:t>教学辅助系统</a:t>
                  </a:r>
                </a:p>
              </p:txBody>
            </p:sp>
          </p:grpSp>
        </p:grpSp>
        <p:pic>
          <p:nvPicPr>
            <p:cNvPr id="20" name="图片 19">
              <a:extLst>
                <a:ext uri="{FF2B5EF4-FFF2-40B4-BE49-F238E27FC236}">
                  <a16:creationId xmlns:a16="http://schemas.microsoft.com/office/drawing/2014/main" id="{2594BD4A-C90D-4662-BD8D-95A3380BC789}"/>
                </a:ext>
              </a:extLst>
            </p:cNvPr>
            <p:cNvPicPr>
              <a:picLocks noChangeAspect="1"/>
            </p:cNvPicPr>
            <p:nvPr/>
          </p:nvPicPr>
          <p:blipFill>
            <a:blip r:embed="rId5"/>
            <a:stretch>
              <a:fillRect/>
            </a:stretch>
          </p:blipFill>
          <p:spPr>
            <a:xfrm>
              <a:off x="4686834" y="3542581"/>
              <a:ext cx="548363" cy="428571"/>
            </a:xfrm>
            <a:prstGeom prst="rect">
              <a:avLst/>
            </a:prstGeom>
          </p:spPr>
        </p:pic>
        <p:pic>
          <p:nvPicPr>
            <p:cNvPr id="24" name="图片 23">
              <a:extLst>
                <a:ext uri="{FF2B5EF4-FFF2-40B4-BE49-F238E27FC236}">
                  <a16:creationId xmlns:a16="http://schemas.microsoft.com/office/drawing/2014/main" id="{B1EF61F8-08C4-4A01-9C06-DA3A763946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0097" y="4190242"/>
              <a:ext cx="588016" cy="588016"/>
            </a:xfrm>
            <a:prstGeom prst="rect">
              <a:avLst/>
            </a:prstGeom>
          </p:spPr>
        </p:pic>
      </p:grpSp>
      <p:pic>
        <p:nvPicPr>
          <p:cNvPr id="2054" name="Picture 6" descr="https://timgsa.baidu.com/timg?image&amp;quality=80&amp;size=b9999_10000&amp;sec=1543153339554&amp;di=396d5d062f511874b270d8f4a6d90970&amp;imgtype=0&amp;src=http%3A%2F%2Fstatic.lagou.com%2Fthumbnail_600x360%2Fi%2Fimage%2FM00%2F17%2FAD%2FCgp3O1byPAaADtmyAAAcYeIXXhE025.png">
            <a:extLst>
              <a:ext uri="{FF2B5EF4-FFF2-40B4-BE49-F238E27FC236}">
                <a16:creationId xmlns:a16="http://schemas.microsoft.com/office/drawing/2014/main" id="{F1EBC752-AA8B-424B-A0B4-F72C98ED3223}"/>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753502" y="3511396"/>
            <a:ext cx="685926" cy="411905"/>
          </a:xfrm>
          <a:prstGeom prst="rect">
            <a:avLst/>
          </a:prstGeom>
          <a:noFill/>
          <a:extLst>
            <a:ext uri="{909E8E84-426E-40DD-AFC4-6F175D3DCCD1}">
              <a14:hiddenFill xmlns:a14="http://schemas.microsoft.com/office/drawing/2010/main">
                <a:solidFill>
                  <a:srgbClr val="FFFFFF"/>
                </a:solidFill>
              </a14:hiddenFill>
            </a:ext>
          </a:extLst>
        </p:spPr>
      </p:pic>
      <p:pic>
        <p:nvPicPr>
          <p:cNvPr id="99" name="图片 98">
            <a:extLst>
              <a:ext uri="{FF2B5EF4-FFF2-40B4-BE49-F238E27FC236}">
                <a16:creationId xmlns:a16="http://schemas.microsoft.com/office/drawing/2014/main" id="{A6496025-3FA2-40ED-8149-F4302F2F2716}"/>
              </a:ext>
            </a:extLst>
          </p:cNvPr>
          <p:cNvPicPr>
            <a:picLocks noChangeAspect="1"/>
          </p:cNvPicPr>
          <p:nvPr/>
        </p:nvPicPr>
        <p:blipFill>
          <a:blip r:embed="rId8"/>
          <a:stretch>
            <a:fillRect/>
          </a:stretch>
        </p:blipFill>
        <p:spPr>
          <a:xfrm>
            <a:off x="4822283" y="4225686"/>
            <a:ext cx="548362" cy="458955"/>
          </a:xfrm>
          <a:prstGeom prst="rect">
            <a:avLst/>
          </a:prstGeom>
        </p:spPr>
      </p:pic>
      <p:pic>
        <p:nvPicPr>
          <p:cNvPr id="100" name="图片 99">
            <a:extLst>
              <a:ext uri="{FF2B5EF4-FFF2-40B4-BE49-F238E27FC236}">
                <a16:creationId xmlns:a16="http://schemas.microsoft.com/office/drawing/2014/main" id="{4B0C2B49-D18D-4CB8-9167-D71789DBF097}"/>
              </a:ext>
            </a:extLst>
          </p:cNvPr>
          <p:cNvPicPr>
            <a:picLocks noChangeAspect="1"/>
          </p:cNvPicPr>
          <p:nvPr/>
        </p:nvPicPr>
        <p:blipFill>
          <a:blip r:embed="rId9"/>
          <a:stretch>
            <a:fillRect/>
          </a:stretch>
        </p:blipFill>
        <p:spPr>
          <a:xfrm>
            <a:off x="4866988" y="5080420"/>
            <a:ext cx="405092" cy="372818"/>
          </a:xfrm>
          <a:prstGeom prst="rect">
            <a:avLst/>
          </a:prstGeom>
        </p:spPr>
      </p:pic>
    </p:spTree>
    <p:extLst>
      <p:ext uri="{BB962C8B-B14F-4D97-AF65-F5344CB8AC3E}">
        <p14:creationId xmlns:p14="http://schemas.microsoft.com/office/powerpoint/2010/main" val="47493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6EE590D-03FB-4648-958C-099748EE94BB}"/>
              </a:ext>
            </a:extLst>
          </p:cNvPr>
          <p:cNvGrpSpPr/>
          <p:nvPr/>
        </p:nvGrpSpPr>
        <p:grpSpPr>
          <a:xfrm>
            <a:off x="-9963" y="-8288"/>
            <a:ext cx="1939347" cy="1121636"/>
            <a:chOff x="-9963" y="-8288"/>
            <a:chExt cx="1939347" cy="1121636"/>
          </a:xfrm>
        </p:grpSpPr>
        <p:sp>
          <p:nvSpPr>
            <p:cNvPr id="88" name="矩形 87">
              <a:extLst>
                <a:ext uri="{FF2B5EF4-FFF2-40B4-BE49-F238E27FC236}">
                  <a16:creationId xmlns:a16="http://schemas.microsoft.com/office/drawing/2014/main" id="{69AF1D07-CDC3-406F-A44A-6764D3DA3DD4}"/>
                </a:ext>
              </a:extLst>
            </p:cNvPr>
            <p:cNvSpPr/>
            <p:nvPr/>
          </p:nvSpPr>
          <p:spPr>
            <a:xfrm>
              <a:off x="-9961" y="-8288"/>
              <a:ext cx="1939345" cy="1121636"/>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0C565-8E53-4072-A7C9-2943E39AF373}"/>
                </a:ext>
              </a:extLst>
            </p:cNvPr>
            <p:cNvSpPr txBox="1"/>
            <p:nvPr/>
          </p:nvSpPr>
          <p:spPr>
            <a:xfrm>
              <a:off x="-9961" y="0"/>
              <a:ext cx="1743550" cy="461665"/>
            </a:xfrm>
            <a:prstGeom prst="rect">
              <a:avLst/>
            </a:prstGeom>
            <a:solidFill>
              <a:srgbClr val="009688"/>
            </a:solidFill>
          </p:spPr>
          <p:txBody>
            <a:bodyPr wrap="square" rtlCol="0">
              <a:spAutoFit/>
            </a:bodyPr>
            <a:lstStyle/>
            <a:p>
              <a:pPr algn="ctr"/>
              <a:r>
                <a:rPr lang="en-US" altLang="zh-CN" sz="2400" dirty="0">
                  <a:solidFill>
                    <a:schemeClr val="bg1"/>
                  </a:solidFill>
                </a:rPr>
                <a:t>3.</a:t>
              </a:r>
              <a:r>
                <a:rPr lang="zh-CN" altLang="en-US" sz="2400" dirty="0">
                  <a:solidFill>
                    <a:schemeClr val="bg1"/>
                  </a:solidFill>
                </a:rPr>
                <a:t>需求分析</a:t>
              </a:r>
            </a:p>
          </p:txBody>
        </p:sp>
        <p:grpSp>
          <p:nvGrpSpPr>
            <p:cNvPr id="39" name="组合 38">
              <a:extLst>
                <a:ext uri="{FF2B5EF4-FFF2-40B4-BE49-F238E27FC236}">
                  <a16:creationId xmlns:a16="http://schemas.microsoft.com/office/drawing/2014/main" id="{78B8E462-89C6-49B7-937C-EDE7A6CF286A}"/>
                </a:ext>
              </a:extLst>
            </p:cNvPr>
            <p:cNvGrpSpPr/>
            <p:nvPr/>
          </p:nvGrpSpPr>
          <p:grpSpPr>
            <a:xfrm>
              <a:off x="-9963" y="432554"/>
              <a:ext cx="1743552" cy="428791"/>
              <a:chOff x="374742" y="490717"/>
              <a:chExt cx="1169925" cy="313693"/>
            </a:xfrm>
          </p:grpSpPr>
          <p:sp>
            <p:nvSpPr>
              <p:cNvPr id="37" name="矩形 36">
                <a:extLst>
                  <a:ext uri="{FF2B5EF4-FFF2-40B4-BE49-F238E27FC236}">
                    <a16:creationId xmlns:a16="http://schemas.microsoft.com/office/drawing/2014/main" id="{6C19E95D-A701-4DB3-91FF-63B28A43B1BD}"/>
                  </a:ext>
                </a:extLst>
              </p:cNvPr>
              <p:cNvSpPr/>
              <p:nvPr/>
            </p:nvSpPr>
            <p:spPr>
              <a:xfrm>
                <a:off x="374742" y="490717"/>
                <a:ext cx="1137040" cy="31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C767C68-18C1-4A61-830A-1EFC8AC5A040}"/>
                  </a:ext>
                </a:extLst>
              </p:cNvPr>
              <p:cNvSpPr txBox="1"/>
              <p:nvPr/>
            </p:nvSpPr>
            <p:spPr>
              <a:xfrm>
                <a:off x="407610" y="525722"/>
                <a:ext cx="1137057" cy="270194"/>
              </a:xfrm>
              <a:prstGeom prst="rect">
                <a:avLst/>
              </a:prstGeom>
              <a:noFill/>
            </p:spPr>
            <p:txBody>
              <a:bodyPr wrap="square" rtlCol="0">
                <a:spAutoFit/>
              </a:bodyPr>
              <a:lstStyle/>
              <a:p>
                <a:r>
                  <a:rPr lang="zh-CN" altLang="en-US" dirty="0">
                    <a:solidFill>
                      <a:srgbClr val="009688"/>
                    </a:solidFill>
                  </a:rPr>
                  <a:t>用户用例图</a:t>
                </a:r>
              </a:p>
            </p:txBody>
          </p:sp>
        </p:grpSp>
      </p:grpSp>
      <p:pic>
        <p:nvPicPr>
          <p:cNvPr id="8" name="内容占位符 5">
            <a:extLst>
              <a:ext uri="{FF2B5EF4-FFF2-40B4-BE49-F238E27FC236}">
                <a16:creationId xmlns:a16="http://schemas.microsoft.com/office/drawing/2014/main" id="{120A3FD5-EB4D-492F-831D-85D71FF69487}"/>
              </a:ext>
            </a:extLst>
          </p:cNvPr>
          <p:cNvPicPr/>
          <p:nvPr/>
        </p:nvPicPr>
        <p:blipFill>
          <a:blip r:embed="rId2">
            <a:extLst>
              <a:ext uri="{28A0092B-C50C-407E-A947-70E740481C1C}">
                <a14:useLocalDpi xmlns:a14="http://schemas.microsoft.com/office/drawing/2010/main" val="0"/>
              </a:ext>
            </a:extLst>
          </a:blip>
          <a:stretch>
            <a:fillRect/>
          </a:stretch>
        </p:blipFill>
        <p:spPr>
          <a:xfrm>
            <a:off x="4242816" y="480403"/>
            <a:ext cx="7598663" cy="6029897"/>
          </a:xfrm>
          <a:prstGeom prst="rect">
            <a:avLst/>
          </a:prstGeom>
        </p:spPr>
      </p:pic>
      <p:grpSp>
        <p:nvGrpSpPr>
          <p:cNvPr id="9" name="组合 8">
            <a:extLst>
              <a:ext uri="{FF2B5EF4-FFF2-40B4-BE49-F238E27FC236}">
                <a16:creationId xmlns:a16="http://schemas.microsoft.com/office/drawing/2014/main" id="{D15AF3FB-885F-4482-B61A-01C31734F55F}"/>
              </a:ext>
            </a:extLst>
          </p:cNvPr>
          <p:cNvGrpSpPr/>
          <p:nvPr/>
        </p:nvGrpSpPr>
        <p:grpSpPr>
          <a:xfrm>
            <a:off x="635508" y="2464423"/>
            <a:ext cx="2587752" cy="4045877"/>
            <a:chOff x="635508" y="1635126"/>
            <a:chExt cx="2587752" cy="4045877"/>
          </a:xfrm>
        </p:grpSpPr>
        <p:sp>
          <p:nvSpPr>
            <p:cNvPr id="10" name="矩形 9">
              <a:extLst>
                <a:ext uri="{FF2B5EF4-FFF2-40B4-BE49-F238E27FC236}">
                  <a16:creationId xmlns:a16="http://schemas.microsoft.com/office/drawing/2014/main" id="{36056D0D-6FC3-43AD-9D69-7AC24B453463}"/>
                </a:ext>
              </a:extLst>
            </p:cNvPr>
            <p:cNvSpPr/>
            <p:nvPr/>
          </p:nvSpPr>
          <p:spPr>
            <a:xfrm>
              <a:off x="635508" y="1635126"/>
              <a:ext cx="2587752" cy="4045877"/>
            </a:xfrm>
            <a:prstGeom prst="rect">
              <a:avLst/>
            </a:prstGeom>
            <a:solidFill>
              <a:srgbClr val="009688">
                <a:alpha val="7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EA64BD6-6027-4FC5-B654-DF179728C87C}"/>
                </a:ext>
              </a:extLst>
            </p:cNvPr>
            <p:cNvSpPr txBox="1"/>
            <p:nvPr/>
          </p:nvSpPr>
          <p:spPr>
            <a:xfrm>
              <a:off x="731520" y="1710685"/>
              <a:ext cx="2491740" cy="3970318"/>
            </a:xfrm>
            <a:prstGeom prst="rect">
              <a:avLst/>
            </a:prstGeom>
            <a:noFill/>
          </p:spPr>
          <p:txBody>
            <a:bodyPr wrap="square" rtlCol="0">
              <a:spAutoFit/>
            </a:bodyPr>
            <a:lstStyle/>
            <a:p>
              <a:pPr lvl="0"/>
              <a:r>
                <a:rPr lang="zh-CN" altLang="en-US" dirty="0">
                  <a:solidFill>
                    <a:schemeClr val="bg1"/>
                  </a:solidFill>
                  <a:latin typeface="Roboto Lt" pitchFamily="2" charset="0"/>
                </a:rPr>
                <a:t>①</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rPr>
                <a:t>用户需要管理自己的学习资源</a:t>
              </a:r>
              <a:endParaRPr lang="en-US" altLang="zh-CN" dirty="0">
                <a:solidFill>
                  <a:schemeClr val="bg1"/>
                </a:solidFill>
                <a:latin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②</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rPr>
                <a:t>用户需要与其他用户交流</a:t>
              </a:r>
              <a:endParaRPr lang="en-US" altLang="zh-CN" dirty="0">
                <a:solidFill>
                  <a:schemeClr val="bg1"/>
                </a:solidFill>
                <a:latin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③</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rPr>
                <a:t>用户需要定制化的学习方案</a:t>
              </a:r>
              <a:endParaRPr lang="en-US" altLang="zh-CN" dirty="0">
                <a:solidFill>
                  <a:schemeClr val="bg1"/>
                </a:solidFill>
                <a:latin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④</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rPr>
                <a:t>用户需要获取自己的学习情况</a:t>
              </a:r>
              <a:endParaRPr lang="en-US" altLang="zh-CN" dirty="0">
                <a:solidFill>
                  <a:schemeClr val="bg1"/>
                </a:solidFill>
                <a:latin typeface="Roboto Lt" pitchFamily="2" charset="0"/>
              </a:endParaRPr>
            </a:p>
            <a:p>
              <a:pPr lvl="0"/>
              <a:endParaRPr lang="en-US" altLang="zh-CN" dirty="0">
                <a:solidFill>
                  <a:schemeClr val="bg1"/>
                </a:solidFill>
                <a:latin typeface="Roboto Lt" pitchFamily="2" charset="0"/>
                <a:ea typeface="Roboto Lt" pitchFamily="2" charset="0"/>
              </a:endParaRPr>
            </a:p>
            <a:p>
              <a:pPr lvl="0"/>
              <a:r>
                <a:rPr lang="zh-CN" altLang="en-US" dirty="0">
                  <a:solidFill>
                    <a:schemeClr val="bg1"/>
                  </a:solidFill>
                  <a:latin typeface="Roboto Lt" pitchFamily="2" charset="0"/>
                </a:rPr>
                <a:t>⑤</a:t>
              </a:r>
              <a:r>
                <a:rPr lang="en-US" altLang="zh-CN" dirty="0">
                  <a:solidFill>
                    <a:schemeClr val="bg1"/>
                  </a:solidFill>
                  <a:latin typeface="Roboto Lt" pitchFamily="2" charset="0"/>
                  <a:ea typeface="Roboto Lt" pitchFamily="2" charset="0"/>
                </a:rPr>
                <a:t>.</a:t>
              </a:r>
              <a:r>
                <a:rPr lang="zh-CN" altLang="en-US" dirty="0">
                  <a:solidFill>
                    <a:schemeClr val="bg1"/>
                  </a:solidFill>
                  <a:latin typeface="Roboto Lt" pitchFamily="2" charset="0"/>
                </a:rPr>
                <a:t>用户能够管理自己的相关数据</a:t>
              </a:r>
              <a:endParaRPr lang="zh-CN" altLang="zh-CN" dirty="0">
                <a:solidFill>
                  <a:schemeClr val="bg1"/>
                </a:solidFill>
                <a:latin typeface="Roboto Lt" pitchFamily="2" charset="0"/>
              </a:endParaRPr>
            </a:p>
          </p:txBody>
        </p:sp>
      </p:grpSp>
      <p:sp>
        <p:nvSpPr>
          <p:cNvPr id="2" name="文本框 1">
            <a:extLst>
              <a:ext uri="{FF2B5EF4-FFF2-40B4-BE49-F238E27FC236}">
                <a16:creationId xmlns:a16="http://schemas.microsoft.com/office/drawing/2014/main" id="{E87AC103-F519-4527-BD2E-E5E46BBCCD2D}"/>
              </a:ext>
            </a:extLst>
          </p:cNvPr>
          <p:cNvSpPr txBox="1"/>
          <p:nvPr/>
        </p:nvSpPr>
        <p:spPr>
          <a:xfrm>
            <a:off x="635508" y="1780312"/>
            <a:ext cx="1700784" cy="646331"/>
          </a:xfrm>
          <a:prstGeom prst="rect">
            <a:avLst/>
          </a:prstGeom>
          <a:noFill/>
        </p:spPr>
        <p:txBody>
          <a:bodyPr wrap="square" rtlCol="0">
            <a:spAutoFit/>
          </a:bodyPr>
          <a:lstStyle/>
          <a:p>
            <a:r>
              <a:rPr lang="zh-CN" altLang="zh-CN" dirty="0">
                <a:solidFill>
                  <a:srgbClr val="009688"/>
                </a:solidFill>
              </a:rPr>
              <a:t>站在用户的角度做需求分析</a:t>
            </a:r>
            <a:endParaRPr lang="zh-CN" altLang="en-US" dirty="0">
              <a:solidFill>
                <a:srgbClr val="009688"/>
              </a:solidFill>
            </a:endParaRPr>
          </a:p>
        </p:txBody>
      </p:sp>
    </p:spTree>
    <p:extLst>
      <p:ext uri="{BB962C8B-B14F-4D97-AF65-F5344CB8AC3E}">
        <p14:creationId xmlns:p14="http://schemas.microsoft.com/office/powerpoint/2010/main" val="6750332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964</Words>
  <Application>Microsoft Office PowerPoint</Application>
  <PresentationFormat>宽屏</PresentationFormat>
  <Paragraphs>223</Paragraphs>
  <Slides>23</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等线</vt:lpstr>
      <vt:lpstr>等线 Light</vt:lpstr>
      <vt:lpstr>宋体</vt:lpstr>
      <vt:lpstr>Arial</vt:lpstr>
      <vt:lpstr>Roboto Lt</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AloneStar</dc:creator>
  <cp:lastModifiedBy>AloneStar</cp:lastModifiedBy>
  <cp:revision>45</cp:revision>
  <dcterms:created xsi:type="dcterms:W3CDTF">2018-11-25T06:51:34Z</dcterms:created>
  <dcterms:modified xsi:type="dcterms:W3CDTF">2018-11-28T01:41:44Z</dcterms:modified>
</cp:coreProperties>
</file>