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7" r:id="rId6"/>
    <p:sldId id="275" r:id="rId7"/>
    <p:sldId id="274" r:id="rId8"/>
    <p:sldId id="276" r:id="rId9"/>
    <p:sldId id="27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F44336"/>
    <a:srgbClr val="B0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DEB4F-64E6-4E64-AFE2-C5BBACADD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A91BFC-77C2-4A6E-82AA-C54F08B22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7984B-C0FE-45C6-A092-48BB4B4C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1B49-67B0-4193-A603-EAC615082D16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F9547-E9BB-4BF4-97F7-16E726D7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C6473-2B7E-4943-9B5F-2FA7F660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91EF-7F4A-4E42-9BD6-B9D2965ED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8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22AA7-D135-4932-940A-B55EBCBD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65EE01-5744-46D9-AA48-6CFF853EC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FDF92-B519-4F13-8942-296C1AF8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1B49-67B0-4193-A603-EAC615082D16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0E89F-9E3D-4B3C-A99A-679D472A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68281-97A5-4E5E-A35D-94475A3D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91EF-7F4A-4E42-9BD6-B9D2965ED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9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B7DDC6-08A5-4597-A3A1-C9377B6F3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5981CC-9151-4CB5-9B99-29D6880C3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70A93-E622-4527-8B9A-931D8E19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1B49-67B0-4193-A603-EAC615082D16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BC3D9-CD2B-4740-B963-D4D75625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C88A8-E223-4B76-ACB5-9D19DD9F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91EF-7F4A-4E42-9BD6-B9D2965ED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1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5FEFD-67FC-4565-8E8C-2DB9574D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10530-F0B9-47E9-90B9-9F9E90E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06E76-B564-438A-A609-140CACF5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1B49-67B0-4193-A603-EAC615082D16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24AC0-64A5-4338-A674-198B7229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FA484-98DA-4C97-9A67-EC7A09CD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91EF-7F4A-4E42-9BD6-B9D2965ED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043D9-FBA7-401C-96D4-E04EC29A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3B2C71-8E2B-4189-99C8-E1629CD1D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3D177-ACBB-450A-84D9-A20FFF9A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1B49-67B0-4193-A603-EAC615082D16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263ED-197E-4515-96C7-33812DBB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93399-152B-4E5D-9410-376F4F2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91EF-7F4A-4E42-9BD6-B9D2965ED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88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4C80B-BE2B-42E4-B7F9-16CC6FAF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B58C8-4F3F-401F-8244-7A8E1CA41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069C20-13F0-4265-9FFF-80D10B2F0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2D9D1-D3AA-4431-A975-4FC15A05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1B49-67B0-4193-A603-EAC615082D16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A7CEFE-64E7-4BB3-98D3-789E32A7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377FC-70E6-49A3-94DB-5CB089AF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91EF-7F4A-4E42-9BD6-B9D2965ED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62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65FDC-D723-4C9A-868F-0851DF8A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9A4B0-D4B3-41B4-B115-F1A2FDF8C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205050-AE01-400E-92D2-253B34D7F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2B6551-4FD2-4977-93CB-962B56707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DC172C-6F64-4CA8-98E9-BA2A76FB4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350FC4-893A-48B5-87C1-AC952CF9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1B49-67B0-4193-A603-EAC615082D16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2891D3-EAB0-42FE-BC1E-F6762D46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C9CCE4-D424-46B3-B4DA-3D246CD9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91EF-7F4A-4E42-9BD6-B9D2965ED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9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D467F-E581-47BB-B160-9BEA036D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457707-15BE-403E-8367-B2172B1B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1B49-67B0-4193-A603-EAC615082D16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0B8BB9-9D23-49AB-9985-0343F548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6B4B80-7EBE-42CD-9FAA-7A16E91C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91EF-7F4A-4E42-9BD6-B9D2965ED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13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D2837A-2AD9-448E-89CE-9CD85F6B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1B49-67B0-4193-A603-EAC615082D16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21A264-C06B-4121-84B0-8FF4A226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71DF1C-B968-4DE9-ACEE-0DF429DE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91EF-7F4A-4E42-9BD6-B9D2965ED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4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3ABED-C9D7-447F-93B2-38D81FE1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BA6DA-A3D7-4973-B88F-745A896C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80BAE-74C1-4CCF-90A0-6376C7152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9E5F99-ACF0-41A3-8186-6F9C6F85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1B49-67B0-4193-A603-EAC615082D16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C4E328-9950-488D-9869-9E9F60E1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1B80C6-5CA1-43F3-BED7-FC752FD3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91EF-7F4A-4E42-9BD6-B9D2965ED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3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6BC07-CCCB-4F86-85EC-1FD701C7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26A1B2-0CC4-4C18-92BE-2D3DA760A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6F5013-1A0A-422C-9D2C-32628C94B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A8BF0-0FF8-4A74-8CD1-E615A883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1B49-67B0-4193-A603-EAC615082D16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2D8201-A8EF-492F-B1B4-7D623C4B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BA0BD-B77C-4732-B83A-54BF2D8B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491EF-7F4A-4E42-9BD6-B9D2965ED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72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F25120-E9FE-4EE3-AE61-CCD134A0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14D1F5-85CD-4F4C-8722-3064C21F2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133716-9B98-4C97-A1D4-70603079A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F1B49-67B0-4193-A603-EAC615082D16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6882B-A338-4DE5-AA59-25FD8D531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8145A-7BCC-4234-9E3B-8D51BEB1B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491EF-7F4A-4E42-9BD6-B9D2965ED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26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9260349-9A6F-4117-8DAF-1D87B159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080" y="6353810"/>
            <a:ext cx="3733333" cy="552381"/>
          </a:xfrm>
          <a:prstGeom prst="rect">
            <a:avLst/>
          </a:prstGeom>
          <a:effectLst>
            <a:softEdge rad="38100"/>
          </a:effectLst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1FEE5FEE-E478-40BC-9605-250ACB3ECEEE}"/>
              </a:ext>
            </a:extLst>
          </p:cNvPr>
          <p:cNvGrpSpPr/>
          <p:nvPr/>
        </p:nvGrpSpPr>
        <p:grpSpPr>
          <a:xfrm>
            <a:off x="0" y="1067549"/>
            <a:ext cx="12192000" cy="2008393"/>
            <a:chOff x="0" y="2487152"/>
            <a:chExt cx="12192000" cy="145390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5E4F038-2A04-481D-B7EB-FFB72565A8CE}"/>
                </a:ext>
              </a:extLst>
            </p:cNvPr>
            <p:cNvGrpSpPr/>
            <p:nvPr/>
          </p:nvGrpSpPr>
          <p:grpSpPr>
            <a:xfrm>
              <a:off x="0" y="2496309"/>
              <a:ext cx="12192000" cy="1444752"/>
              <a:chOff x="0" y="2496312"/>
              <a:chExt cx="12192000" cy="1444752"/>
            </a:xfrm>
            <a:effectLst>
              <a:outerShdw blurRad="63500" sx="78000" sy="78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DFA2E23-26C5-4EB0-A3BE-028D4131B192}"/>
                  </a:ext>
                </a:extLst>
              </p:cNvPr>
              <p:cNvSpPr/>
              <p:nvPr/>
            </p:nvSpPr>
            <p:spPr>
              <a:xfrm>
                <a:off x="0" y="2496312"/>
                <a:ext cx="12192000" cy="1444752"/>
              </a:xfrm>
              <a:prstGeom prst="rect">
                <a:avLst/>
              </a:prstGeom>
              <a:solidFill>
                <a:srgbClr val="00968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3F668EE-CBF9-4998-9094-03FE6296C062}"/>
                  </a:ext>
                </a:extLst>
              </p:cNvPr>
              <p:cNvSpPr txBox="1"/>
              <p:nvPr/>
            </p:nvSpPr>
            <p:spPr>
              <a:xfrm>
                <a:off x="2853397" y="2930288"/>
                <a:ext cx="806691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</a:rPr>
                  <a:t>Java </a:t>
                </a:r>
                <a:r>
                  <a:rPr lang="zh-CN" altLang="en-US" sz="4400" dirty="0">
                    <a:solidFill>
                      <a:schemeClr val="bg1"/>
                    </a:solidFill>
                  </a:rPr>
                  <a:t>学习辅助系统的设计与实现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832FB2F-B489-443F-92EB-A1FD16560711}"/>
                </a:ext>
              </a:extLst>
            </p:cNvPr>
            <p:cNvGrpSpPr/>
            <p:nvPr/>
          </p:nvGrpSpPr>
          <p:grpSpPr>
            <a:xfrm>
              <a:off x="0" y="2487152"/>
              <a:ext cx="1975104" cy="1444752"/>
              <a:chOff x="768096" y="2487154"/>
              <a:chExt cx="1975104" cy="144475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18D0053-496D-4203-8AC0-426AE653417A}"/>
                  </a:ext>
                </a:extLst>
              </p:cNvPr>
              <p:cNvSpPr/>
              <p:nvPr/>
            </p:nvSpPr>
            <p:spPr>
              <a:xfrm>
                <a:off x="768096" y="2487154"/>
                <a:ext cx="1975104" cy="1444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9781718-E7FF-4932-A15D-714BFEF2A518}"/>
                  </a:ext>
                </a:extLst>
              </p:cNvPr>
              <p:cNvSpPr txBox="1"/>
              <p:nvPr/>
            </p:nvSpPr>
            <p:spPr>
              <a:xfrm>
                <a:off x="1054841" y="2695096"/>
                <a:ext cx="1401613" cy="1047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009688"/>
                    </a:solidFill>
                    <a:latin typeface="Roboto Lt" pitchFamily="2" charset="0"/>
                  </a:rPr>
                  <a:t>项目标题</a:t>
                </a:r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3CE258D-283F-4499-B06D-778607C141B3}"/>
              </a:ext>
            </a:extLst>
          </p:cNvPr>
          <p:cNvGrpSpPr/>
          <p:nvPr/>
        </p:nvGrpSpPr>
        <p:grpSpPr>
          <a:xfrm>
            <a:off x="3973959" y="3672018"/>
            <a:ext cx="6002145" cy="2022440"/>
            <a:chOff x="5735954" y="3599112"/>
            <a:chExt cx="6002145" cy="2022440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FFBACA0-024A-4BD8-8BFB-59872DA2081D}"/>
                </a:ext>
              </a:extLst>
            </p:cNvPr>
            <p:cNvGrpSpPr/>
            <p:nvPr/>
          </p:nvGrpSpPr>
          <p:grpSpPr>
            <a:xfrm>
              <a:off x="5735954" y="3599112"/>
              <a:ext cx="6002145" cy="553848"/>
              <a:chOff x="5809106" y="2647994"/>
              <a:chExt cx="6002145" cy="553848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4D3C027-2A18-477D-AD3C-B319C578FABC}"/>
                  </a:ext>
                </a:extLst>
              </p:cNvPr>
              <p:cNvSpPr txBox="1"/>
              <p:nvPr/>
            </p:nvSpPr>
            <p:spPr>
              <a:xfrm>
                <a:off x="6342889" y="2683200"/>
                <a:ext cx="54683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009688"/>
                    </a:solidFill>
                    <a:latin typeface="Roboto Lt" pitchFamily="2" charset="0"/>
                  </a:rPr>
                  <a:t>报告人：龚振，吴凡，方小梅，卿培达</a:t>
                </a:r>
              </a:p>
            </p:txBody>
          </p:sp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1819F2DB-E179-4536-9C8E-44E14E0C3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9106" y="2647994"/>
                <a:ext cx="553848" cy="553848"/>
              </a:xfrm>
              <a:prstGeom prst="rect">
                <a:avLst/>
              </a:prstGeom>
            </p:spPr>
          </p:pic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0F955AF-F246-4418-90C9-A91D41F2DF3E}"/>
                </a:ext>
              </a:extLst>
            </p:cNvPr>
            <p:cNvGrpSpPr/>
            <p:nvPr/>
          </p:nvGrpSpPr>
          <p:grpSpPr>
            <a:xfrm>
              <a:off x="5827431" y="4388479"/>
              <a:ext cx="3051989" cy="461665"/>
              <a:chOff x="5933268" y="3103659"/>
              <a:chExt cx="3051989" cy="461665"/>
            </a:xfrm>
          </p:grpSpPr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A92F799C-3EF9-49E7-9519-DE955331E3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33268" y="3171762"/>
                <a:ext cx="325461" cy="325461"/>
              </a:xfrm>
              <a:prstGeom prst="rect">
                <a:avLst/>
              </a:prstGeom>
            </p:spPr>
          </p:pic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AB42851-CD66-4771-A99A-DA7ED1C7EE07}"/>
                  </a:ext>
                </a:extLst>
              </p:cNvPr>
              <p:cNvSpPr txBox="1"/>
              <p:nvPr/>
            </p:nvSpPr>
            <p:spPr>
              <a:xfrm>
                <a:off x="6395639" y="3103659"/>
                <a:ext cx="2589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009688"/>
                    </a:solidFill>
                    <a:latin typeface="Roboto Lt" pitchFamily="2" charset="0"/>
                  </a:rPr>
                  <a:t>指导老师：张曙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8979D27-C623-4A2F-81D9-9DC25F193959}"/>
                </a:ext>
              </a:extLst>
            </p:cNvPr>
            <p:cNvGrpSpPr/>
            <p:nvPr/>
          </p:nvGrpSpPr>
          <p:grpSpPr>
            <a:xfrm>
              <a:off x="5765244" y="5159887"/>
              <a:ext cx="4237826" cy="461665"/>
              <a:chOff x="5856095" y="3531831"/>
              <a:chExt cx="4237826" cy="461665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63F28C8E-A755-4C93-868B-1B1436BB1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6095" y="3543662"/>
                <a:ext cx="449834" cy="449834"/>
              </a:xfrm>
              <a:prstGeom prst="rect">
                <a:avLst/>
              </a:prstGeom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A4164B6-7CA6-41EE-A9BE-B9E7FBDA0698}"/>
                  </a:ext>
                </a:extLst>
              </p:cNvPr>
              <p:cNvSpPr txBox="1"/>
              <p:nvPr/>
            </p:nvSpPr>
            <p:spPr>
              <a:xfrm>
                <a:off x="6360588" y="3531831"/>
                <a:ext cx="3733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009688"/>
                    </a:solidFill>
                    <a:latin typeface="Roboto Lt" pitchFamily="2" charset="0"/>
                  </a:rPr>
                  <a:t>研究领域：</a:t>
                </a:r>
                <a:r>
                  <a:rPr lang="en-US" altLang="zh-CN" sz="2400" dirty="0">
                    <a:solidFill>
                      <a:srgbClr val="009688"/>
                    </a:solidFill>
                    <a:latin typeface="Roboto Lt" pitchFamily="2" charset="0"/>
                  </a:rPr>
                  <a:t>J2EE</a:t>
                </a:r>
                <a:r>
                  <a:rPr lang="zh-CN" altLang="en-US" sz="2400" dirty="0">
                    <a:solidFill>
                      <a:srgbClr val="009688"/>
                    </a:solidFill>
                    <a:latin typeface="Roboto Lt" pitchFamily="2" charset="0"/>
                  </a:rPr>
                  <a:t>软件开发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855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F638563-BB5A-4BA0-BEB9-32994CEB9853}"/>
              </a:ext>
            </a:extLst>
          </p:cNvPr>
          <p:cNvSpPr/>
          <p:nvPr/>
        </p:nvSpPr>
        <p:spPr>
          <a:xfrm>
            <a:off x="0" y="0"/>
            <a:ext cx="1975104" cy="6858000"/>
          </a:xfrm>
          <a:prstGeom prst="rect">
            <a:avLst/>
          </a:prstGeom>
          <a:solidFill>
            <a:srgbClr val="00968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226955-771D-4F92-9EEE-512872E2D852}"/>
              </a:ext>
            </a:extLst>
          </p:cNvPr>
          <p:cNvSpPr txBox="1"/>
          <p:nvPr/>
        </p:nvSpPr>
        <p:spPr>
          <a:xfrm>
            <a:off x="580644" y="2705725"/>
            <a:ext cx="8138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Roboto Lt" pitchFamily="2" charset="0"/>
              </a:rPr>
              <a:t>目录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25DD0FA-3CED-4CFD-931D-64AE52FA881D}"/>
              </a:ext>
            </a:extLst>
          </p:cNvPr>
          <p:cNvGrpSpPr/>
          <p:nvPr/>
        </p:nvGrpSpPr>
        <p:grpSpPr>
          <a:xfrm>
            <a:off x="5559020" y="1490008"/>
            <a:ext cx="2505456" cy="461665"/>
            <a:chOff x="4370832" y="1673352"/>
            <a:chExt cx="2505456" cy="46166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A74E833-03BB-49F8-8854-310E9CA88EB7}"/>
                </a:ext>
              </a:extLst>
            </p:cNvPr>
            <p:cNvSpPr txBox="1"/>
            <p:nvPr/>
          </p:nvSpPr>
          <p:spPr>
            <a:xfrm>
              <a:off x="4370832" y="1673352"/>
              <a:ext cx="530352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Roboto Lt" pitchFamily="2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A21677E-9CBC-4EE3-BB57-6E65736F17EB}"/>
                </a:ext>
              </a:extLst>
            </p:cNvPr>
            <p:cNvSpPr txBox="1"/>
            <p:nvPr/>
          </p:nvSpPr>
          <p:spPr>
            <a:xfrm>
              <a:off x="5047488" y="1673352"/>
              <a:ext cx="1828800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Roboto Lt" pitchFamily="2" charset="0"/>
                </a:rPr>
                <a:t>项目概要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4D7DDB9-E3DB-49F4-B7AA-77503E687C75}"/>
              </a:ext>
            </a:extLst>
          </p:cNvPr>
          <p:cNvGrpSpPr/>
          <p:nvPr/>
        </p:nvGrpSpPr>
        <p:grpSpPr>
          <a:xfrm>
            <a:off x="5559020" y="2705725"/>
            <a:ext cx="2505456" cy="461665"/>
            <a:chOff x="4370832" y="1673352"/>
            <a:chExt cx="2505456" cy="461665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038D9C5-071E-4E89-86CA-5F21B516F39E}"/>
                </a:ext>
              </a:extLst>
            </p:cNvPr>
            <p:cNvSpPr txBox="1"/>
            <p:nvPr/>
          </p:nvSpPr>
          <p:spPr>
            <a:xfrm>
              <a:off x="4370832" y="1673352"/>
              <a:ext cx="530352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Roboto Lt" pitchFamily="2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ED4A57C-7CC8-4EA2-9C3E-74FEB2A67DD6}"/>
                </a:ext>
              </a:extLst>
            </p:cNvPr>
            <p:cNvSpPr txBox="1"/>
            <p:nvPr/>
          </p:nvSpPr>
          <p:spPr>
            <a:xfrm>
              <a:off x="5047488" y="1673352"/>
              <a:ext cx="1828800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Roboto Lt" pitchFamily="2" charset="0"/>
                </a:rPr>
                <a:t>功能介绍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6F0AB7D-C02C-4230-B9B4-AA722FAE62A2}"/>
              </a:ext>
            </a:extLst>
          </p:cNvPr>
          <p:cNvGrpSpPr/>
          <p:nvPr/>
        </p:nvGrpSpPr>
        <p:grpSpPr>
          <a:xfrm>
            <a:off x="5559020" y="3921442"/>
            <a:ext cx="2505456" cy="461665"/>
            <a:chOff x="4370832" y="1673352"/>
            <a:chExt cx="2505456" cy="461665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EE2269D-6BBF-4688-A0A0-FCB449EBC0D9}"/>
                </a:ext>
              </a:extLst>
            </p:cNvPr>
            <p:cNvSpPr txBox="1"/>
            <p:nvPr/>
          </p:nvSpPr>
          <p:spPr>
            <a:xfrm>
              <a:off x="4370832" y="1673352"/>
              <a:ext cx="530352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Roboto Lt" pitchFamily="2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444738F-AEEE-4FFA-BEBF-1553DADB4132}"/>
                </a:ext>
              </a:extLst>
            </p:cNvPr>
            <p:cNvSpPr txBox="1"/>
            <p:nvPr/>
          </p:nvSpPr>
          <p:spPr>
            <a:xfrm>
              <a:off x="5047488" y="1673352"/>
              <a:ext cx="1828800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Roboto Lt" pitchFamily="2" charset="0"/>
                </a:rPr>
                <a:t>技术介绍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4A2FA04-2243-4A82-B52E-A89BDEDB8D58}"/>
              </a:ext>
            </a:extLst>
          </p:cNvPr>
          <p:cNvGrpSpPr/>
          <p:nvPr/>
        </p:nvGrpSpPr>
        <p:grpSpPr>
          <a:xfrm>
            <a:off x="5559020" y="5137159"/>
            <a:ext cx="2505456" cy="461665"/>
            <a:chOff x="4370832" y="1673352"/>
            <a:chExt cx="2505456" cy="461665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262FF2F-EF42-4032-861E-DE3C73FD07BD}"/>
                </a:ext>
              </a:extLst>
            </p:cNvPr>
            <p:cNvSpPr txBox="1"/>
            <p:nvPr/>
          </p:nvSpPr>
          <p:spPr>
            <a:xfrm>
              <a:off x="4370832" y="1673352"/>
              <a:ext cx="530352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Roboto Lt" pitchFamily="2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648B003-E524-432F-A273-58CBAE9DA716}"/>
                </a:ext>
              </a:extLst>
            </p:cNvPr>
            <p:cNvSpPr txBox="1"/>
            <p:nvPr/>
          </p:nvSpPr>
          <p:spPr>
            <a:xfrm>
              <a:off x="5047488" y="1673352"/>
              <a:ext cx="1828800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Roboto Lt" pitchFamily="2" charset="0"/>
                </a:rPr>
                <a:t>不足和展望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64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226955-771D-4F92-9EEE-512872E2D852}"/>
              </a:ext>
            </a:extLst>
          </p:cNvPr>
          <p:cNvSpPr txBox="1"/>
          <p:nvPr/>
        </p:nvSpPr>
        <p:spPr>
          <a:xfrm>
            <a:off x="507492" y="349498"/>
            <a:ext cx="96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Roboto Lt" pitchFamily="2" charset="0"/>
              </a:rPr>
              <a:t>概要设计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F3DFA3F-83E8-45C0-8293-A4A378677DDF}"/>
              </a:ext>
            </a:extLst>
          </p:cNvPr>
          <p:cNvGrpSpPr/>
          <p:nvPr/>
        </p:nvGrpSpPr>
        <p:grpSpPr>
          <a:xfrm>
            <a:off x="994897" y="1833978"/>
            <a:ext cx="9771928" cy="3278882"/>
            <a:chOff x="994897" y="1833978"/>
            <a:chExt cx="9771928" cy="3278882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56AD593-B6AD-4305-9438-0ED44BE99DAA}"/>
                </a:ext>
              </a:extLst>
            </p:cNvPr>
            <p:cNvSpPr/>
            <p:nvPr/>
          </p:nvSpPr>
          <p:spPr>
            <a:xfrm>
              <a:off x="5819676" y="2889261"/>
              <a:ext cx="3891865" cy="11837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62165"/>
                  </a:lnTo>
                  <a:lnTo>
                    <a:pt x="3891865" y="962165"/>
                  </a:lnTo>
                  <a:lnTo>
                    <a:pt x="3891865" y="1183775"/>
                  </a:lnTo>
                </a:path>
              </a:pathLst>
            </a:custGeom>
            <a:noFill/>
            <a:ln>
              <a:solidFill>
                <a:srgbClr val="009688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77985338-9B34-4EE5-A5B8-5CD600470D25}"/>
                </a:ext>
              </a:extLst>
            </p:cNvPr>
            <p:cNvSpPr/>
            <p:nvPr/>
          </p:nvSpPr>
          <p:spPr>
            <a:xfrm>
              <a:off x="5819676" y="2889261"/>
              <a:ext cx="1338078" cy="11837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62165"/>
                  </a:lnTo>
                  <a:lnTo>
                    <a:pt x="1338078" y="962165"/>
                  </a:lnTo>
                  <a:lnTo>
                    <a:pt x="1338078" y="1183775"/>
                  </a:lnTo>
                </a:path>
              </a:pathLst>
            </a:custGeom>
            <a:noFill/>
            <a:ln>
              <a:solidFill>
                <a:srgbClr val="009688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8FABC41-5C0A-439C-B1A1-1E38A46C9ED4}"/>
                </a:ext>
              </a:extLst>
            </p:cNvPr>
            <p:cNvSpPr/>
            <p:nvPr/>
          </p:nvSpPr>
          <p:spPr>
            <a:xfrm>
              <a:off x="4603968" y="2889261"/>
              <a:ext cx="1215708" cy="11837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15708" y="0"/>
                  </a:moveTo>
                  <a:lnTo>
                    <a:pt x="1215708" y="962165"/>
                  </a:lnTo>
                  <a:lnTo>
                    <a:pt x="0" y="962165"/>
                  </a:lnTo>
                  <a:lnTo>
                    <a:pt x="0" y="1183775"/>
                  </a:lnTo>
                </a:path>
              </a:pathLst>
            </a:custGeom>
            <a:noFill/>
            <a:ln>
              <a:solidFill>
                <a:srgbClr val="009688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3DC96A7-9321-4641-875D-95D07165759E}"/>
                </a:ext>
              </a:extLst>
            </p:cNvPr>
            <p:cNvSpPr/>
            <p:nvPr/>
          </p:nvSpPr>
          <p:spPr>
            <a:xfrm>
              <a:off x="2050181" y="2889261"/>
              <a:ext cx="3769494" cy="11837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769494" y="0"/>
                  </a:moveTo>
                  <a:lnTo>
                    <a:pt x="3769494" y="962165"/>
                  </a:lnTo>
                  <a:lnTo>
                    <a:pt x="0" y="962165"/>
                  </a:lnTo>
                  <a:lnTo>
                    <a:pt x="0" y="1183775"/>
                  </a:lnTo>
                </a:path>
              </a:pathLst>
            </a:custGeom>
            <a:noFill/>
            <a:ln>
              <a:solidFill>
                <a:srgbClr val="009688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48B057D8-503F-499B-AAD6-1A8CCF9A4A43}"/>
                </a:ext>
              </a:extLst>
            </p:cNvPr>
            <p:cNvSpPr/>
            <p:nvPr/>
          </p:nvSpPr>
          <p:spPr>
            <a:xfrm>
              <a:off x="4764392" y="1833978"/>
              <a:ext cx="2110567" cy="1055283"/>
            </a:xfrm>
            <a:custGeom>
              <a:avLst/>
              <a:gdLst>
                <a:gd name="connsiteX0" fmla="*/ 0 w 2110567"/>
                <a:gd name="connsiteY0" fmla="*/ 0 h 1055283"/>
                <a:gd name="connsiteX1" fmla="*/ 2110567 w 2110567"/>
                <a:gd name="connsiteY1" fmla="*/ 0 h 1055283"/>
                <a:gd name="connsiteX2" fmla="*/ 2110567 w 2110567"/>
                <a:gd name="connsiteY2" fmla="*/ 1055283 h 1055283"/>
                <a:gd name="connsiteX3" fmla="*/ 0 w 2110567"/>
                <a:gd name="connsiteY3" fmla="*/ 1055283 h 1055283"/>
                <a:gd name="connsiteX4" fmla="*/ 0 w 2110567"/>
                <a:gd name="connsiteY4" fmla="*/ 0 h 105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0567" h="1055283">
                  <a:moveTo>
                    <a:pt x="0" y="0"/>
                  </a:moveTo>
                  <a:lnTo>
                    <a:pt x="2110567" y="0"/>
                  </a:lnTo>
                  <a:lnTo>
                    <a:pt x="2110567" y="1055283"/>
                  </a:lnTo>
                  <a:lnTo>
                    <a:pt x="0" y="1055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8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200" kern="1200" dirty="0"/>
                <a:t>Java</a:t>
              </a:r>
              <a:r>
                <a:rPr lang="zh-CN" altLang="en-US" sz="3200" kern="1200" dirty="0"/>
                <a:t>学习辅助系统</a:t>
              </a: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F722644-FC18-4151-9F3B-58E6274F7A8A}"/>
                </a:ext>
              </a:extLst>
            </p:cNvPr>
            <p:cNvSpPr/>
            <p:nvPr/>
          </p:nvSpPr>
          <p:spPr>
            <a:xfrm>
              <a:off x="994897" y="4073037"/>
              <a:ext cx="2110567" cy="1039823"/>
            </a:xfrm>
            <a:custGeom>
              <a:avLst/>
              <a:gdLst>
                <a:gd name="connsiteX0" fmla="*/ 0 w 2110567"/>
                <a:gd name="connsiteY0" fmla="*/ 0 h 1039823"/>
                <a:gd name="connsiteX1" fmla="*/ 2110567 w 2110567"/>
                <a:gd name="connsiteY1" fmla="*/ 0 h 1039823"/>
                <a:gd name="connsiteX2" fmla="*/ 2110567 w 2110567"/>
                <a:gd name="connsiteY2" fmla="*/ 1039823 h 1039823"/>
                <a:gd name="connsiteX3" fmla="*/ 0 w 2110567"/>
                <a:gd name="connsiteY3" fmla="*/ 1039823 h 1039823"/>
                <a:gd name="connsiteX4" fmla="*/ 0 w 2110567"/>
                <a:gd name="connsiteY4" fmla="*/ 0 h 10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0567" h="1039823">
                  <a:moveTo>
                    <a:pt x="0" y="0"/>
                  </a:moveTo>
                  <a:lnTo>
                    <a:pt x="2110567" y="0"/>
                  </a:lnTo>
                  <a:lnTo>
                    <a:pt x="2110567" y="1039823"/>
                  </a:lnTo>
                  <a:lnTo>
                    <a:pt x="0" y="1039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8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知识图谱</a:t>
              </a: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83F061D0-BE93-48AA-9931-0C2960CDD824}"/>
                </a:ext>
              </a:extLst>
            </p:cNvPr>
            <p:cNvSpPr/>
            <p:nvPr/>
          </p:nvSpPr>
          <p:spPr>
            <a:xfrm>
              <a:off x="3548684" y="4073037"/>
              <a:ext cx="2110567" cy="1039823"/>
            </a:xfrm>
            <a:custGeom>
              <a:avLst/>
              <a:gdLst>
                <a:gd name="connsiteX0" fmla="*/ 0 w 2110567"/>
                <a:gd name="connsiteY0" fmla="*/ 0 h 1039823"/>
                <a:gd name="connsiteX1" fmla="*/ 2110567 w 2110567"/>
                <a:gd name="connsiteY1" fmla="*/ 0 h 1039823"/>
                <a:gd name="connsiteX2" fmla="*/ 2110567 w 2110567"/>
                <a:gd name="connsiteY2" fmla="*/ 1039823 h 1039823"/>
                <a:gd name="connsiteX3" fmla="*/ 0 w 2110567"/>
                <a:gd name="connsiteY3" fmla="*/ 1039823 h 1039823"/>
                <a:gd name="connsiteX4" fmla="*/ 0 w 2110567"/>
                <a:gd name="connsiteY4" fmla="*/ 0 h 10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0567" h="1039823">
                  <a:moveTo>
                    <a:pt x="0" y="0"/>
                  </a:moveTo>
                  <a:lnTo>
                    <a:pt x="2110567" y="0"/>
                  </a:lnTo>
                  <a:lnTo>
                    <a:pt x="2110567" y="1039823"/>
                  </a:lnTo>
                  <a:lnTo>
                    <a:pt x="0" y="1039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8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dirty="0"/>
                <a:t>学习交流</a:t>
              </a:r>
              <a:endParaRPr lang="zh-CN" altLang="en-US" sz="2000" kern="1200" dirty="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C40F1C18-A30F-4A8E-90DF-5FA4A21C425C}"/>
                </a:ext>
              </a:extLst>
            </p:cNvPr>
            <p:cNvSpPr/>
            <p:nvPr/>
          </p:nvSpPr>
          <p:spPr>
            <a:xfrm>
              <a:off x="6102471" y="4073037"/>
              <a:ext cx="2110567" cy="1039823"/>
            </a:xfrm>
            <a:custGeom>
              <a:avLst/>
              <a:gdLst>
                <a:gd name="connsiteX0" fmla="*/ 0 w 2110567"/>
                <a:gd name="connsiteY0" fmla="*/ 0 h 1039823"/>
                <a:gd name="connsiteX1" fmla="*/ 2110567 w 2110567"/>
                <a:gd name="connsiteY1" fmla="*/ 0 h 1039823"/>
                <a:gd name="connsiteX2" fmla="*/ 2110567 w 2110567"/>
                <a:gd name="connsiteY2" fmla="*/ 1039823 h 1039823"/>
                <a:gd name="connsiteX3" fmla="*/ 0 w 2110567"/>
                <a:gd name="connsiteY3" fmla="*/ 1039823 h 1039823"/>
                <a:gd name="connsiteX4" fmla="*/ 0 w 2110567"/>
                <a:gd name="connsiteY4" fmla="*/ 0 h 10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0567" h="1039823">
                  <a:moveTo>
                    <a:pt x="0" y="0"/>
                  </a:moveTo>
                  <a:lnTo>
                    <a:pt x="2110567" y="0"/>
                  </a:lnTo>
                  <a:lnTo>
                    <a:pt x="2110567" y="1039823"/>
                  </a:lnTo>
                  <a:lnTo>
                    <a:pt x="0" y="1039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8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题库训练</a:t>
              </a: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D206612-E714-418E-934A-571C14EB9F3D}"/>
                </a:ext>
              </a:extLst>
            </p:cNvPr>
            <p:cNvSpPr/>
            <p:nvPr/>
          </p:nvSpPr>
          <p:spPr>
            <a:xfrm>
              <a:off x="8656258" y="4073037"/>
              <a:ext cx="2110567" cy="1039823"/>
            </a:xfrm>
            <a:custGeom>
              <a:avLst/>
              <a:gdLst>
                <a:gd name="connsiteX0" fmla="*/ 0 w 2110567"/>
                <a:gd name="connsiteY0" fmla="*/ 0 h 1039823"/>
                <a:gd name="connsiteX1" fmla="*/ 2110567 w 2110567"/>
                <a:gd name="connsiteY1" fmla="*/ 0 h 1039823"/>
                <a:gd name="connsiteX2" fmla="*/ 2110567 w 2110567"/>
                <a:gd name="connsiteY2" fmla="*/ 1039823 h 1039823"/>
                <a:gd name="connsiteX3" fmla="*/ 0 w 2110567"/>
                <a:gd name="connsiteY3" fmla="*/ 1039823 h 1039823"/>
                <a:gd name="connsiteX4" fmla="*/ 0 w 2110567"/>
                <a:gd name="connsiteY4" fmla="*/ 0 h 10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0567" h="1039823">
                  <a:moveTo>
                    <a:pt x="0" y="0"/>
                  </a:moveTo>
                  <a:lnTo>
                    <a:pt x="2110567" y="0"/>
                  </a:lnTo>
                  <a:lnTo>
                    <a:pt x="2110567" y="1039823"/>
                  </a:lnTo>
                  <a:lnTo>
                    <a:pt x="0" y="1039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8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在线编程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C36E1B7-C1E5-4CE0-820B-769E0D5C4454}"/>
              </a:ext>
            </a:extLst>
          </p:cNvPr>
          <p:cNvGrpSpPr/>
          <p:nvPr/>
        </p:nvGrpSpPr>
        <p:grpSpPr>
          <a:xfrm>
            <a:off x="0" y="0"/>
            <a:ext cx="1939347" cy="1121636"/>
            <a:chOff x="-9963" y="-8288"/>
            <a:chExt cx="1939347" cy="112163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1C11E73-C973-446E-861D-1CE1C97DACAD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5DEB9BE-B45B-46E5-9DD6-106B0D38C5E0}"/>
                </a:ext>
              </a:extLst>
            </p:cNvPr>
            <p:cNvSpPr txBox="1"/>
            <p:nvPr/>
          </p:nvSpPr>
          <p:spPr>
            <a:xfrm>
              <a:off x="-9961" y="0"/>
              <a:ext cx="1743550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1.</a:t>
              </a:r>
              <a:r>
                <a:rPr lang="zh-CN" altLang="en-US" sz="2400" dirty="0">
                  <a:solidFill>
                    <a:schemeClr val="bg1"/>
                  </a:solidFill>
                </a:rPr>
                <a:t>项目概要</a:t>
              </a: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7139641-55C1-40AB-8417-E926DF018EAF}"/>
                </a:ext>
              </a:extLst>
            </p:cNvPr>
            <p:cNvGrpSpPr/>
            <p:nvPr/>
          </p:nvGrpSpPr>
          <p:grpSpPr>
            <a:xfrm>
              <a:off x="-9963" y="432554"/>
              <a:ext cx="1743552" cy="428791"/>
              <a:chOff x="374742" y="490717"/>
              <a:chExt cx="1169925" cy="313693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CD55632-2250-4DCD-B351-4035CB9F61E7}"/>
                  </a:ext>
                </a:extLst>
              </p:cNvPr>
              <p:cNvSpPr/>
              <p:nvPr/>
            </p:nvSpPr>
            <p:spPr>
              <a:xfrm>
                <a:off x="374742" y="490717"/>
                <a:ext cx="1137040" cy="313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A628480-E48A-4158-9EA6-A05B2C1F4771}"/>
                  </a:ext>
                </a:extLst>
              </p:cNvPr>
              <p:cNvSpPr txBox="1"/>
              <p:nvPr/>
            </p:nvSpPr>
            <p:spPr>
              <a:xfrm>
                <a:off x="407610" y="525722"/>
                <a:ext cx="1137057" cy="247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rgbClr val="009688"/>
                    </a:solidFill>
                  </a:rPr>
                  <a:t>功能模块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58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226955-771D-4F92-9EEE-512872E2D852}"/>
              </a:ext>
            </a:extLst>
          </p:cNvPr>
          <p:cNvSpPr txBox="1"/>
          <p:nvPr/>
        </p:nvSpPr>
        <p:spPr>
          <a:xfrm>
            <a:off x="507492" y="349498"/>
            <a:ext cx="96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Roboto Lt" pitchFamily="2" charset="0"/>
              </a:rPr>
              <a:t>概要设计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C36E1B7-C1E5-4CE0-820B-769E0D5C4454}"/>
              </a:ext>
            </a:extLst>
          </p:cNvPr>
          <p:cNvGrpSpPr/>
          <p:nvPr/>
        </p:nvGrpSpPr>
        <p:grpSpPr>
          <a:xfrm>
            <a:off x="0" y="0"/>
            <a:ext cx="1939347" cy="1121636"/>
            <a:chOff x="-9963" y="-8288"/>
            <a:chExt cx="1939347" cy="112163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1C11E73-C973-446E-861D-1CE1C97DACAD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5DEB9BE-B45B-46E5-9DD6-106B0D38C5E0}"/>
                </a:ext>
              </a:extLst>
            </p:cNvPr>
            <p:cNvSpPr txBox="1"/>
            <p:nvPr/>
          </p:nvSpPr>
          <p:spPr>
            <a:xfrm>
              <a:off x="-9961" y="0"/>
              <a:ext cx="1743550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1.</a:t>
              </a:r>
              <a:r>
                <a:rPr lang="zh-CN" altLang="en-US" sz="2400" dirty="0">
                  <a:solidFill>
                    <a:schemeClr val="bg1"/>
                  </a:solidFill>
                </a:rPr>
                <a:t>项目概要</a:t>
              </a: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7139641-55C1-40AB-8417-E926DF018EAF}"/>
                </a:ext>
              </a:extLst>
            </p:cNvPr>
            <p:cNvGrpSpPr/>
            <p:nvPr/>
          </p:nvGrpSpPr>
          <p:grpSpPr>
            <a:xfrm>
              <a:off x="-9963" y="432554"/>
              <a:ext cx="1743552" cy="428791"/>
              <a:chOff x="374742" y="490717"/>
              <a:chExt cx="1169925" cy="313693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CD55632-2250-4DCD-B351-4035CB9F61E7}"/>
                  </a:ext>
                </a:extLst>
              </p:cNvPr>
              <p:cNvSpPr/>
              <p:nvPr/>
            </p:nvSpPr>
            <p:spPr>
              <a:xfrm>
                <a:off x="374742" y="490717"/>
                <a:ext cx="1137040" cy="313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A628480-E48A-4158-9EA6-A05B2C1F4771}"/>
                  </a:ext>
                </a:extLst>
              </p:cNvPr>
              <p:cNvSpPr txBox="1"/>
              <p:nvPr/>
            </p:nvSpPr>
            <p:spPr>
              <a:xfrm>
                <a:off x="407610" y="525722"/>
                <a:ext cx="1137057" cy="247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rgbClr val="009688"/>
                    </a:solidFill>
                  </a:rPr>
                  <a:t>我们做了什么？</a:t>
                </a: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1D9B57-5BD1-4045-8ED4-1387108619F5}"/>
              </a:ext>
            </a:extLst>
          </p:cNvPr>
          <p:cNvGrpSpPr/>
          <p:nvPr/>
        </p:nvGrpSpPr>
        <p:grpSpPr>
          <a:xfrm>
            <a:off x="4239125" y="1121636"/>
            <a:ext cx="3084029" cy="4972460"/>
            <a:chOff x="871777" y="1633139"/>
            <a:chExt cx="3084029" cy="497246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81F24CD-DB5E-407C-893B-C7C51567EADE}"/>
                </a:ext>
              </a:extLst>
            </p:cNvPr>
            <p:cNvGrpSpPr/>
            <p:nvPr/>
          </p:nvGrpSpPr>
          <p:grpSpPr>
            <a:xfrm>
              <a:off x="896268" y="1633139"/>
              <a:ext cx="3059538" cy="1687193"/>
              <a:chOff x="878764" y="2234950"/>
              <a:chExt cx="3608118" cy="1687193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B9BB241C-E61E-4060-99E3-EEABF1564321}"/>
                  </a:ext>
                </a:extLst>
              </p:cNvPr>
              <p:cNvGrpSpPr/>
              <p:nvPr/>
            </p:nvGrpSpPr>
            <p:grpSpPr>
              <a:xfrm>
                <a:off x="878764" y="2234950"/>
                <a:ext cx="3608117" cy="1014750"/>
                <a:chOff x="798282" y="1471737"/>
                <a:chExt cx="3608117" cy="1014750"/>
              </a:xfrm>
            </p:grpSpPr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19EAC612-4785-427C-8DD8-A60194FA631C}"/>
                    </a:ext>
                  </a:extLst>
                </p:cNvPr>
                <p:cNvSpPr/>
                <p:nvPr/>
              </p:nvSpPr>
              <p:spPr>
                <a:xfrm>
                  <a:off x="798282" y="1471737"/>
                  <a:ext cx="3608117" cy="979200"/>
                </a:xfrm>
                <a:prstGeom prst="rect">
                  <a:avLst/>
                </a:prstGeom>
                <a:solidFill>
                  <a:srgbClr val="009688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zh-CN" altLang="en-US" dirty="0"/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5F78D8D7-06F8-46FB-B095-51434DC92870}"/>
                    </a:ext>
                  </a:extLst>
                </p:cNvPr>
                <p:cNvSpPr txBox="1"/>
                <p:nvPr/>
              </p:nvSpPr>
              <p:spPr>
                <a:xfrm>
                  <a:off x="1269555" y="1507287"/>
                  <a:ext cx="2764083" cy="97920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56464" tIns="89408" rIns="156464" bIns="89408" numCol="1" spcCol="1270" anchor="ctr" anchorCtr="0">
                  <a:noAutofit/>
                </a:bodyPr>
                <a:lstStyle/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CN" altLang="en-US" sz="2400" kern="1200" dirty="0"/>
                    <a:t>已完成的需求</a:t>
                  </a:r>
                </a:p>
              </p:txBody>
            </p:sp>
          </p:grp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01C304A-1940-406C-AD9D-C234B6FC46EA}"/>
                  </a:ext>
                </a:extLst>
              </p:cNvPr>
              <p:cNvSpPr txBox="1"/>
              <p:nvPr/>
            </p:nvSpPr>
            <p:spPr>
              <a:xfrm>
                <a:off x="1499562" y="3552811"/>
                <a:ext cx="2987320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一个可用的</a:t>
                </a:r>
                <a:r>
                  <a:rPr lang="en-US" altLang="zh-CN" dirty="0"/>
                  <a:t>Web</a:t>
                </a:r>
                <a:r>
                  <a:rPr lang="zh-CN" altLang="en-US" dirty="0"/>
                  <a:t>网站</a:t>
                </a:r>
              </a:p>
            </p:txBody>
          </p:sp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74C197E-F339-4D96-AF00-1A8D529DF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777" y="2952617"/>
              <a:ext cx="399619" cy="399619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13FD48D2-5FDE-45A3-8281-98CC39CFD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777" y="3763227"/>
              <a:ext cx="399619" cy="399619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442D1B4-7E22-430E-9298-DDCD801B31A8}"/>
                </a:ext>
              </a:extLst>
            </p:cNvPr>
            <p:cNvSpPr txBox="1"/>
            <p:nvPr/>
          </p:nvSpPr>
          <p:spPr>
            <a:xfrm>
              <a:off x="1405175" y="3764745"/>
              <a:ext cx="2533126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基本完成了预期的功能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ACB7D97-A712-4656-B5E9-EE2ED182CBD0}"/>
                </a:ext>
              </a:extLst>
            </p:cNvPr>
            <p:cNvSpPr txBox="1"/>
            <p:nvPr/>
          </p:nvSpPr>
          <p:spPr>
            <a:xfrm>
              <a:off x="1405175" y="4578490"/>
              <a:ext cx="2533126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成功的前后端分离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01CB3C7-A080-4606-BCFD-C93202CCB7CD}"/>
                </a:ext>
              </a:extLst>
            </p:cNvPr>
            <p:cNvSpPr txBox="1"/>
            <p:nvPr/>
          </p:nvSpPr>
          <p:spPr>
            <a:xfrm>
              <a:off x="1422680" y="5392235"/>
              <a:ext cx="2533126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统一的设计规范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8043EC8-C66E-42BE-AA0B-186EE9B38421}"/>
                </a:ext>
              </a:extLst>
            </p:cNvPr>
            <p:cNvSpPr txBox="1"/>
            <p:nvPr/>
          </p:nvSpPr>
          <p:spPr>
            <a:xfrm>
              <a:off x="1405175" y="6205980"/>
              <a:ext cx="2533126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安全的数据交互</a:t>
              </a: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37497914-21A5-42E9-B346-68B99AA66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777" y="4535021"/>
              <a:ext cx="399619" cy="399619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80F73BEA-D951-4375-90AC-6B2558A2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777" y="5377091"/>
              <a:ext cx="399619" cy="399619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72531DC-BDB4-4E26-9C9C-FA71173A4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777" y="6205980"/>
              <a:ext cx="399619" cy="399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201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B6EE590D-03FB-4648-958C-099748EE94BB}"/>
              </a:ext>
            </a:extLst>
          </p:cNvPr>
          <p:cNvGrpSpPr/>
          <p:nvPr/>
        </p:nvGrpSpPr>
        <p:grpSpPr>
          <a:xfrm>
            <a:off x="0" y="-36403"/>
            <a:ext cx="1939345" cy="1121636"/>
            <a:chOff x="-9961" y="-8288"/>
            <a:chExt cx="1939345" cy="112163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9AF1D07-CDC3-406F-A44A-6764D3DA3DD4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70C565-8E53-4072-A7C9-2943E39AF373}"/>
                </a:ext>
              </a:extLst>
            </p:cNvPr>
            <p:cNvSpPr txBox="1"/>
            <p:nvPr/>
          </p:nvSpPr>
          <p:spPr>
            <a:xfrm>
              <a:off x="-9961" y="244957"/>
              <a:ext cx="1743550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2.</a:t>
              </a:r>
              <a:r>
                <a:rPr lang="zh-CN" altLang="en-US" sz="2400" dirty="0">
                  <a:solidFill>
                    <a:schemeClr val="bg1"/>
                  </a:solidFill>
                </a:rPr>
                <a:t>功能介绍</a:t>
              </a: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F11971B2-A401-4ABC-9224-CC36E4395EE4}"/>
              </a:ext>
            </a:extLst>
          </p:cNvPr>
          <p:cNvSpPr txBox="1"/>
          <p:nvPr/>
        </p:nvSpPr>
        <p:spPr>
          <a:xfrm>
            <a:off x="0" y="3044279"/>
            <a:ext cx="12192000" cy="769441"/>
          </a:xfrm>
          <a:prstGeom prst="rect">
            <a:avLst/>
          </a:prstGeom>
          <a:solidFill>
            <a:srgbClr val="0096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</a:rPr>
              <a:t>请看项目演示</a:t>
            </a:r>
            <a:endParaRPr lang="en-US" altLang="zh-CN" sz="4400" dirty="0">
              <a:solidFill>
                <a:schemeClr val="bg1"/>
              </a:solidFill>
              <a:latin typeface="Roboto Lt" pitchFamily="2" charset="0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3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B6EE590D-03FB-4648-958C-099748EE94BB}"/>
              </a:ext>
            </a:extLst>
          </p:cNvPr>
          <p:cNvGrpSpPr/>
          <p:nvPr/>
        </p:nvGrpSpPr>
        <p:grpSpPr>
          <a:xfrm>
            <a:off x="-9963" y="-8288"/>
            <a:ext cx="1939347" cy="1121636"/>
            <a:chOff x="-9963" y="-8288"/>
            <a:chExt cx="1939347" cy="112163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9AF1D07-CDC3-406F-A44A-6764D3DA3DD4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70C565-8E53-4072-A7C9-2943E39AF373}"/>
                </a:ext>
              </a:extLst>
            </p:cNvPr>
            <p:cNvSpPr txBox="1"/>
            <p:nvPr/>
          </p:nvSpPr>
          <p:spPr>
            <a:xfrm>
              <a:off x="-9961" y="0"/>
              <a:ext cx="1743550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3.</a:t>
              </a:r>
              <a:r>
                <a:rPr lang="zh-CN" altLang="en-US" sz="2400" dirty="0">
                  <a:solidFill>
                    <a:schemeClr val="bg1"/>
                  </a:solidFill>
                </a:rPr>
                <a:t>技术介绍</a:t>
              </a: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8B8E462-89C6-49B7-937C-EDE7A6CF286A}"/>
                </a:ext>
              </a:extLst>
            </p:cNvPr>
            <p:cNvGrpSpPr/>
            <p:nvPr/>
          </p:nvGrpSpPr>
          <p:grpSpPr>
            <a:xfrm>
              <a:off x="-9963" y="432553"/>
              <a:ext cx="1719048" cy="428791"/>
              <a:chOff x="374742" y="490717"/>
              <a:chExt cx="1153483" cy="31369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C19E95D-A701-4DB3-91FF-63B28A43B1BD}"/>
                  </a:ext>
                </a:extLst>
              </p:cNvPr>
              <p:cNvSpPr/>
              <p:nvPr/>
            </p:nvSpPr>
            <p:spPr>
              <a:xfrm>
                <a:off x="374742" y="490717"/>
                <a:ext cx="1137040" cy="313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C767C68-18C1-4A61-830A-1EFC8AC5A040}"/>
                  </a:ext>
                </a:extLst>
              </p:cNvPr>
              <p:cNvSpPr txBox="1"/>
              <p:nvPr/>
            </p:nvSpPr>
            <p:spPr>
              <a:xfrm>
                <a:off x="391168" y="512015"/>
                <a:ext cx="1137057" cy="27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009688"/>
                    </a:solidFill>
                  </a:rPr>
                  <a:t>整体架构图</a:t>
                </a:r>
              </a:p>
            </p:txBody>
          </p:sp>
        </p:grp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E5E8BDA8-0B01-43F6-AD12-DC738645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50E99FE-36A4-4235-B8A8-76A3182DDC0A}"/>
              </a:ext>
            </a:extLst>
          </p:cNvPr>
          <p:cNvGrpSpPr/>
          <p:nvPr/>
        </p:nvGrpSpPr>
        <p:grpSpPr>
          <a:xfrm>
            <a:off x="115410" y="1545900"/>
            <a:ext cx="11627453" cy="4292863"/>
            <a:chOff x="63154" y="2430531"/>
            <a:chExt cx="11627453" cy="4292863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1C5DBEA-8A09-48AC-8FA3-4754C9FE1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4" y="4576963"/>
              <a:ext cx="888676" cy="1047012"/>
            </a:xfrm>
            <a:prstGeom prst="rect">
              <a:avLst/>
            </a:prstGeom>
          </p:spPr>
        </p:pic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CBE27E5-96B9-43F3-AD5E-89DDD6F8C3B8}"/>
                </a:ext>
              </a:extLst>
            </p:cNvPr>
            <p:cNvGrpSpPr/>
            <p:nvPr/>
          </p:nvGrpSpPr>
          <p:grpSpPr>
            <a:xfrm>
              <a:off x="507492" y="2430531"/>
              <a:ext cx="11183115" cy="4292863"/>
              <a:chOff x="504442" y="2492708"/>
              <a:chExt cx="11183115" cy="4292863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3F7688DE-B182-43CF-8410-FA00CF933F95}"/>
                  </a:ext>
                </a:extLst>
              </p:cNvPr>
              <p:cNvGrpSpPr/>
              <p:nvPr/>
            </p:nvGrpSpPr>
            <p:grpSpPr>
              <a:xfrm>
                <a:off x="1915668" y="3971781"/>
                <a:ext cx="2592324" cy="2166128"/>
                <a:chOff x="1129284" y="2652260"/>
                <a:chExt cx="2592324" cy="2166128"/>
              </a:xfrm>
            </p:grpSpPr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3C7ADFE5-DBB2-4BA2-9707-A3E43F4A770E}"/>
                    </a:ext>
                  </a:extLst>
                </p:cNvPr>
                <p:cNvSpPr/>
                <p:nvPr/>
              </p:nvSpPr>
              <p:spPr>
                <a:xfrm>
                  <a:off x="1129284" y="2652260"/>
                  <a:ext cx="2592324" cy="2166128"/>
                </a:xfrm>
                <a:prstGeom prst="rect">
                  <a:avLst/>
                </a:prstGeom>
                <a:noFill/>
                <a:ln w="19050">
                  <a:solidFill>
                    <a:srgbClr val="00968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FBD59844-C29C-4113-8314-479C0C1EA8C7}"/>
                    </a:ext>
                  </a:extLst>
                </p:cNvPr>
                <p:cNvSpPr/>
                <p:nvPr/>
              </p:nvSpPr>
              <p:spPr>
                <a:xfrm>
                  <a:off x="1353312" y="3429000"/>
                  <a:ext cx="758952" cy="703896"/>
                </a:xfrm>
                <a:prstGeom prst="ellipse">
                  <a:avLst/>
                </a:prstGeom>
                <a:solidFill>
                  <a:srgbClr val="0096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UI</a:t>
                  </a:r>
                  <a:endParaRPr lang="zh-CN" altLang="en-US" dirty="0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C13B6071-C1F4-4E2E-9D1F-33FF3D649AFB}"/>
                    </a:ext>
                  </a:extLst>
                </p:cNvPr>
                <p:cNvSpPr/>
                <p:nvPr/>
              </p:nvSpPr>
              <p:spPr>
                <a:xfrm>
                  <a:off x="2770632" y="2880360"/>
                  <a:ext cx="512064" cy="1709928"/>
                </a:xfrm>
                <a:prstGeom prst="rect">
                  <a:avLst/>
                </a:prstGeom>
                <a:solidFill>
                  <a:srgbClr val="0096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通讯端</a:t>
                  </a:r>
                </a:p>
              </p:txBody>
            </p:sp>
          </p:grpSp>
          <p:sp>
            <p:nvSpPr>
              <p:cNvPr id="19" name="箭头: 右 18">
                <a:extLst>
                  <a:ext uri="{FF2B5EF4-FFF2-40B4-BE49-F238E27FC236}">
                    <a16:creationId xmlns:a16="http://schemas.microsoft.com/office/drawing/2014/main" id="{249C2B39-5F29-424F-B8BB-A1F217FDD60A}"/>
                  </a:ext>
                </a:extLst>
              </p:cNvPr>
              <p:cNvSpPr/>
              <p:nvPr/>
            </p:nvSpPr>
            <p:spPr>
              <a:xfrm>
                <a:off x="1054700" y="5029320"/>
                <a:ext cx="748954" cy="146264"/>
              </a:xfrm>
              <a:prstGeom prst="rightArrow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箭头: 右 19">
                <a:extLst>
                  <a:ext uri="{FF2B5EF4-FFF2-40B4-BE49-F238E27FC236}">
                    <a16:creationId xmlns:a16="http://schemas.microsoft.com/office/drawing/2014/main" id="{D86F4036-6019-4B97-A0BD-BF5F861FDCBB}"/>
                  </a:ext>
                </a:extLst>
              </p:cNvPr>
              <p:cNvSpPr/>
              <p:nvPr/>
            </p:nvSpPr>
            <p:spPr>
              <a:xfrm rot="20339018">
                <a:off x="2902477" y="4679091"/>
                <a:ext cx="593933" cy="131509"/>
              </a:xfrm>
              <a:prstGeom prst="rightArrow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B53A8EB7-FC94-47D9-A7E3-3CA8163A1E0A}"/>
                  </a:ext>
                </a:extLst>
              </p:cNvPr>
              <p:cNvGrpSpPr/>
              <p:nvPr/>
            </p:nvGrpSpPr>
            <p:grpSpPr>
              <a:xfrm>
                <a:off x="6652293" y="3457006"/>
                <a:ext cx="3526468" cy="2911445"/>
                <a:chOff x="7274085" y="3419171"/>
                <a:chExt cx="3526468" cy="2911445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5B9211B7-9573-40C7-B556-FD45BEB416C9}"/>
                    </a:ext>
                  </a:extLst>
                </p:cNvPr>
                <p:cNvSpPr/>
                <p:nvPr/>
              </p:nvSpPr>
              <p:spPr>
                <a:xfrm>
                  <a:off x="7274085" y="3419171"/>
                  <a:ext cx="3526468" cy="2911445"/>
                </a:xfrm>
                <a:prstGeom prst="rect">
                  <a:avLst/>
                </a:prstGeom>
                <a:noFill/>
                <a:ln w="19050">
                  <a:solidFill>
                    <a:srgbClr val="00968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A4EB39F2-753F-4980-A12E-A0F7F123626D}"/>
                    </a:ext>
                  </a:extLst>
                </p:cNvPr>
                <p:cNvSpPr/>
                <p:nvPr/>
              </p:nvSpPr>
              <p:spPr>
                <a:xfrm>
                  <a:off x="7696200" y="4057765"/>
                  <a:ext cx="512064" cy="1709928"/>
                </a:xfrm>
                <a:prstGeom prst="rect">
                  <a:avLst/>
                </a:prstGeom>
                <a:solidFill>
                  <a:srgbClr val="0096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通讯端</a:t>
                  </a: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468D227C-C827-4CF0-97B4-76AE37440C29}"/>
                    </a:ext>
                  </a:extLst>
                </p:cNvPr>
                <p:cNvSpPr/>
                <p:nvPr/>
              </p:nvSpPr>
              <p:spPr>
                <a:xfrm>
                  <a:off x="8856742" y="3611878"/>
                  <a:ext cx="512064" cy="2526029"/>
                </a:xfrm>
                <a:prstGeom prst="rect">
                  <a:avLst/>
                </a:prstGeom>
                <a:solidFill>
                  <a:srgbClr val="0096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逻辑层</a:t>
                  </a: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05D2AFA4-F13E-4FD5-9737-BC1113EC59D6}"/>
                    </a:ext>
                  </a:extLst>
                </p:cNvPr>
                <p:cNvSpPr/>
                <p:nvPr/>
              </p:nvSpPr>
              <p:spPr>
                <a:xfrm>
                  <a:off x="9987617" y="4056853"/>
                  <a:ext cx="512064" cy="1709928"/>
                </a:xfrm>
                <a:prstGeom prst="rect">
                  <a:avLst/>
                </a:prstGeom>
                <a:solidFill>
                  <a:srgbClr val="0096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数据层</a:t>
                  </a:r>
                </a:p>
              </p:txBody>
            </p:sp>
          </p:grp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39DCA4E-A044-4E80-87F4-A9CA8E75F51D}"/>
                  </a:ext>
                </a:extLst>
              </p:cNvPr>
              <p:cNvSpPr/>
              <p:nvPr/>
            </p:nvSpPr>
            <p:spPr>
              <a:xfrm>
                <a:off x="11049000" y="4174356"/>
                <a:ext cx="512064" cy="1709928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数据库</a:t>
                </a: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C9AFC57-DB1C-418C-A254-81E390B9E6BF}"/>
                  </a:ext>
                </a:extLst>
              </p:cNvPr>
              <p:cNvSpPr txBox="1"/>
              <p:nvPr/>
            </p:nvSpPr>
            <p:spPr>
              <a:xfrm>
                <a:off x="1101687" y="4708413"/>
                <a:ext cx="692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交互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36D5052-17C3-4725-9817-A8BF611E36C8}"/>
                  </a:ext>
                </a:extLst>
              </p:cNvPr>
              <p:cNvSpPr txBox="1"/>
              <p:nvPr/>
            </p:nvSpPr>
            <p:spPr>
              <a:xfrm rot="20174514">
                <a:off x="2802607" y="4338777"/>
                <a:ext cx="692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请求</a:t>
                </a:r>
              </a:p>
            </p:txBody>
          </p:sp>
          <p:sp>
            <p:nvSpPr>
              <p:cNvPr id="25" name="箭头: 右 24">
                <a:extLst>
                  <a:ext uri="{FF2B5EF4-FFF2-40B4-BE49-F238E27FC236}">
                    <a16:creationId xmlns:a16="http://schemas.microsoft.com/office/drawing/2014/main" id="{542E5958-6B67-4D52-8AD5-59540DB2589C}"/>
                  </a:ext>
                </a:extLst>
              </p:cNvPr>
              <p:cNvSpPr/>
              <p:nvPr/>
            </p:nvSpPr>
            <p:spPr>
              <a:xfrm>
                <a:off x="4198056" y="4462272"/>
                <a:ext cx="2687375" cy="232671"/>
              </a:xfrm>
              <a:prstGeom prst="rightArrow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箭头: 右 25">
                <a:extLst>
                  <a:ext uri="{FF2B5EF4-FFF2-40B4-BE49-F238E27FC236}">
                    <a16:creationId xmlns:a16="http://schemas.microsoft.com/office/drawing/2014/main" id="{5952B410-9C63-4717-B130-903791859BAF}"/>
                  </a:ext>
                </a:extLst>
              </p:cNvPr>
              <p:cNvSpPr/>
              <p:nvPr/>
            </p:nvSpPr>
            <p:spPr>
              <a:xfrm rot="10800000">
                <a:off x="4198055" y="5299023"/>
                <a:ext cx="2687375" cy="232671"/>
              </a:xfrm>
              <a:prstGeom prst="rightArrow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438A531-13FE-4B2E-897C-430BFFF84776}"/>
                  </a:ext>
                </a:extLst>
              </p:cNvPr>
              <p:cNvSpPr txBox="1"/>
              <p:nvPr/>
            </p:nvSpPr>
            <p:spPr>
              <a:xfrm>
                <a:off x="5206686" y="4806252"/>
                <a:ext cx="929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HTTP</a:t>
                </a:r>
                <a:endParaRPr lang="zh-CN" altLang="en-US" dirty="0"/>
              </a:p>
            </p:txBody>
          </p:sp>
          <p:sp>
            <p:nvSpPr>
              <p:cNvPr id="28" name="箭头: 右 27">
                <a:extLst>
                  <a:ext uri="{FF2B5EF4-FFF2-40B4-BE49-F238E27FC236}">
                    <a16:creationId xmlns:a16="http://schemas.microsoft.com/office/drawing/2014/main" id="{5AB371D5-2F3A-4770-A054-B97810E40623}"/>
                  </a:ext>
                </a:extLst>
              </p:cNvPr>
              <p:cNvSpPr/>
              <p:nvPr/>
            </p:nvSpPr>
            <p:spPr>
              <a:xfrm rot="950186">
                <a:off x="7636642" y="4493275"/>
                <a:ext cx="529797" cy="145613"/>
              </a:xfrm>
              <a:prstGeom prst="rightArrow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6BBAB01-C1C4-429B-A968-EAB413622079}"/>
                  </a:ext>
                </a:extLst>
              </p:cNvPr>
              <p:cNvSpPr txBox="1"/>
              <p:nvPr/>
            </p:nvSpPr>
            <p:spPr>
              <a:xfrm rot="1041089">
                <a:off x="7608738" y="4190386"/>
                <a:ext cx="692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解析</a:t>
                </a:r>
              </a:p>
            </p:txBody>
          </p:sp>
          <p:sp>
            <p:nvSpPr>
              <p:cNvPr id="30" name="箭头: 右 29">
                <a:extLst>
                  <a:ext uri="{FF2B5EF4-FFF2-40B4-BE49-F238E27FC236}">
                    <a16:creationId xmlns:a16="http://schemas.microsoft.com/office/drawing/2014/main" id="{343F7D6C-69BB-41AA-B5C7-DC53A9672C47}"/>
                  </a:ext>
                </a:extLst>
              </p:cNvPr>
              <p:cNvSpPr/>
              <p:nvPr/>
            </p:nvSpPr>
            <p:spPr>
              <a:xfrm rot="11755418">
                <a:off x="2891950" y="5281060"/>
                <a:ext cx="593933" cy="131509"/>
              </a:xfrm>
              <a:prstGeom prst="rightArrow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CD1F5F3-B6F1-47BC-AD35-D7F863F34498}"/>
                  </a:ext>
                </a:extLst>
              </p:cNvPr>
              <p:cNvSpPr txBox="1"/>
              <p:nvPr/>
            </p:nvSpPr>
            <p:spPr>
              <a:xfrm rot="972760">
                <a:off x="2823496" y="5362414"/>
                <a:ext cx="692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响应</a:t>
                </a:r>
              </a:p>
            </p:txBody>
          </p:sp>
          <p:sp>
            <p:nvSpPr>
              <p:cNvPr id="32" name="箭头: 右 31">
                <a:extLst>
                  <a:ext uri="{FF2B5EF4-FFF2-40B4-BE49-F238E27FC236}">
                    <a16:creationId xmlns:a16="http://schemas.microsoft.com/office/drawing/2014/main" id="{4B463119-85F9-4C0C-92FB-D106FF52EB37}"/>
                  </a:ext>
                </a:extLst>
              </p:cNvPr>
              <p:cNvSpPr/>
              <p:nvPr/>
            </p:nvSpPr>
            <p:spPr>
              <a:xfrm rot="9089351">
                <a:off x="7630971" y="5268469"/>
                <a:ext cx="529797" cy="145613"/>
              </a:xfrm>
              <a:prstGeom prst="rightArrow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E9DAAA4-0902-426E-A00A-27D3EF0AB080}"/>
                  </a:ext>
                </a:extLst>
              </p:cNvPr>
              <p:cNvSpPr txBox="1"/>
              <p:nvPr/>
            </p:nvSpPr>
            <p:spPr>
              <a:xfrm rot="19582011">
                <a:off x="7672403" y="5299856"/>
                <a:ext cx="692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结果</a:t>
                </a:r>
              </a:p>
            </p:txBody>
          </p:sp>
          <p:sp>
            <p:nvSpPr>
              <p:cNvPr id="34" name="箭头: 右 33">
                <a:extLst>
                  <a:ext uri="{FF2B5EF4-FFF2-40B4-BE49-F238E27FC236}">
                    <a16:creationId xmlns:a16="http://schemas.microsoft.com/office/drawing/2014/main" id="{2C71A815-2A87-4A6E-88D1-3DDD4D15FDB4}"/>
                  </a:ext>
                </a:extLst>
              </p:cNvPr>
              <p:cNvSpPr/>
              <p:nvPr/>
            </p:nvSpPr>
            <p:spPr>
              <a:xfrm>
                <a:off x="8818568" y="4636049"/>
                <a:ext cx="469264" cy="108796"/>
              </a:xfrm>
              <a:prstGeom prst="rightArrow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箭头: 右 34">
                <a:extLst>
                  <a:ext uri="{FF2B5EF4-FFF2-40B4-BE49-F238E27FC236}">
                    <a16:creationId xmlns:a16="http://schemas.microsoft.com/office/drawing/2014/main" id="{5F93B2E9-6CBE-484D-B443-56841E822B3F}"/>
                  </a:ext>
                </a:extLst>
              </p:cNvPr>
              <p:cNvSpPr/>
              <p:nvPr/>
            </p:nvSpPr>
            <p:spPr>
              <a:xfrm rot="10800000">
                <a:off x="8831679" y="5170008"/>
                <a:ext cx="469264" cy="108796"/>
              </a:xfrm>
              <a:prstGeom prst="rightArrow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29255A4-DFD4-41B8-B037-5FF705E19F9A}"/>
                  </a:ext>
                </a:extLst>
              </p:cNvPr>
              <p:cNvSpPr txBox="1"/>
              <p:nvPr/>
            </p:nvSpPr>
            <p:spPr>
              <a:xfrm>
                <a:off x="8656277" y="4401196"/>
                <a:ext cx="1051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请求数据</a:t>
                </a: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89FBBC8-9A3A-4E8A-912D-E90C6D9E3512}"/>
                  </a:ext>
                </a:extLst>
              </p:cNvPr>
              <p:cNvSpPr txBox="1"/>
              <p:nvPr/>
            </p:nvSpPr>
            <p:spPr>
              <a:xfrm>
                <a:off x="8679305" y="5283723"/>
                <a:ext cx="1051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返回数据</a:t>
                </a:r>
              </a:p>
            </p:txBody>
          </p:sp>
          <p:sp>
            <p:nvSpPr>
              <p:cNvPr id="41" name="箭头: 左右 40">
                <a:extLst>
                  <a:ext uri="{FF2B5EF4-FFF2-40B4-BE49-F238E27FC236}">
                    <a16:creationId xmlns:a16="http://schemas.microsoft.com/office/drawing/2014/main" id="{F89AFC42-50DB-4D9B-B20A-730D50AFC962}"/>
                  </a:ext>
                </a:extLst>
              </p:cNvPr>
              <p:cNvSpPr/>
              <p:nvPr/>
            </p:nvSpPr>
            <p:spPr>
              <a:xfrm>
                <a:off x="10236974" y="4949652"/>
                <a:ext cx="688848" cy="172788"/>
              </a:xfrm>
              <a:prstGeom prst="leftRightArrow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0BC7D21-FCB6-4C30-9B80-06E78D1D943A}"/>
                  </a:ext>
                </a:extLst>
              </p:cNvPr>
              <p:cNvSpPr txBox="1"/>
              <p:nvPr/>
            </p:nvSpPr>
            <p:spPr>
              <a:xfrm>
                <a:off x="10276332" y="4561192"/>
                <a:ext cx="6920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数据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传输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5FD4844-A360-427E-81CA-2D1FE39AB859}"/>
                  </a:ext>
                </a:extLst>
              </p:cNvPr>
              <p:cNvSpPr txBox="1"/>
              <p:nvPr/>
            </p:nvSpPr>
            <p:spPr>
              <a:xfrm>
                <a:off x="2236668" y="6280061"/>
                <a:ext cx="2134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前端</a:t>
                </a:r>
                <a:r>
                  <a:rPr lang="en-US" altLang="zh-CN" dirty="0"/>
                  <a:t>(Vue)</a:t>
                </a:r>
                <a:endParaRPr lang="zh-CN" altLang="en-US" dirty="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ADF7BE6-69C3-409F-B086-E420DE7B7ABD}"/>
                  </a:ext>
                </a:extLst>
              </p:cNvPr>
              <p:cNvSpPr txBox="1"/>
              <p:nvPr/>
            </p:nvSpPr>
            <p:spPr>
              <a:xfrm>
                <a:off x="7574332" y="6416239"/>
                <a:ext cx="2134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后端</a:t>
                </a:r>
                <a:r>
                  <a:rPr lang="en-US" altLang="zh-CN" dirty="0"/>
                  <a:t>(SpringBoot)</a:t>
                </a:r>
                <a:endParaRPr lang="zh-CN" altLang="en-US" dirty="0"/>
              </a:p>
            </p:txBody>
          </p:sp>
          <p:sp>
            <p:nvSpPr>
              <p:cNvPr id="45" name="左大括号 44">
                <a:extLst>
                  <a:ext uri="{FF2B5EF4-FFF2-40B4-BE49-F238E27FC236}">
                    <a16:creationId xmlns:a16="http://schemas.microsoft.com/office/drawing/2014/main" id="{17B7BE6D-E648-455A-9A08-AD9122D09327}"/>
                  </a:ext>
                </a:extLst>
              </p:cNvPr>
              <p:cNvSpPr/>
              <p:nvPr/>
            </p:nvSpPr>
            <p:spPr>
              <a:xfrm rot="5400000">
                <a:off x="5840321" y="-2441418"/>
                <a:ext cx="511358" cy="11183115"/>
              </a:xfrm>
              <a:prstGeom prst="leftBrace">
                <a:avLst/>
              </a:prstGeom>
              <a:ln>
                <a:solidFill>
                  <a:srgbClr val="0096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769F0AB-95FC-44D5-896F-10B6EA039145}"/>
                  </a:ext>
                </a:extLst>
              </p:cNvPr>
              <p:cNvSpPr txBox="1"/>
              <p:nvPr/>
            </p:nvSpPr>
            <p:spPr>
              <a:xfrm>
                <a:off x="5573779" y="2492708"/>
                <a:ext cx="13244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B/S</a:t>
                </a:r>
                <a:r>
                  <a:rPr lang="zh-CN" altLang="en-US" sz="2400" dirty="0"/>
                  <a:t>架构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675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B6EE590D-03FB-4648-958C-099748EE94BB}"/>
              </a:ext>
            </a:extLst>
          </p:cNvPr>
          <p:cNvGrpSpPr/>
          <p:nvPr/>
        </p:nvGrpSpPr>
        <p:grpSpPr>
          <a:xfrm>
            <a:off x="-9963" y="-8288"/>
            <a:ext cx="1939347" cy="1121636"/>
            <a:chOff x="-9963" y="-8288"/>
            <a:chExt cx="1939347" cy="112163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9AF1D07-CDC3-406F-A44A-6764D3DA3DD4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70C565-8E53-4072-A7C9-2943E39AF373}"/>
                </a:ext>
              </a:extLst>
            </p:cNvPr>
            <p:cNvSpPr txBox="1"/>
            <p:nvPr/>
          </p:nvSpPr>
          <p:spPr>
            <a:xfrm>
              <a:off x="-9961" y="0"/>
              <a:ext cx="1743550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3.</a:t>
              </a:r>
              <a:r>
                <a:rPr lang="zh-CN" altLang="en-US" sz="2400" dirty="0">
                  <a:solidFill>
                    <a:schemeClr val="bg1"/>
                  </a:solidFill>
                </a:rPr>
                <a:t>技术介绍</a:t>
              </a: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8B8E462-89C6-49B7-937C-EDE7A6CF286A}"/>
                </a:ext>
              </a:extLst>
            </p:cNvPr>
            <p:cNvGrpSpPr/>
            <p:nvPr/>
          </p:nvGrpSpPr>
          <p:grpSpPr>
            <a:xfrm>
              <a:off x="-9963" y="432553"/>
              <a:ext cx="1719048" cy="428791"/>
              <a:chOff x="374742" y="490717"/>
              <a:chExt cx="1153483" cy="31369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C19E95D-A701-4DB3-91FF-63B28A43B1BD}"/>
                  </a:ext>
                </a:extLst>
              </p:cNvPr>
              <p:cNvSpPr/>
              <p:nvPr/>
            </p:nvSpPr>
            <p:spPr>
              <a:xfrm>
                <a:off x="374742" y="490717"/>
                <a:ext cx="1137040" cy="313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C767C68-18C1-4A61-830A-1EFC8AC5A040}"/>
                  </a:ext>
                </a:extLst>
              </p:cNvPr>
              <p:cNvSpPr txBox="1"/>
              <p:nvPr/>
            </p:nvSpPr>
            <p:spPr>
              <a:xfrm>
                <a:off x="391168" y="512015"/>
                <a:ext cx="1137057" cy="27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009688"/>
                    </a:solidFill>
                  </a:rPr>
                  <a:t>技术选型</a:t>
                </a:r>
              </a:p>
            </p:txBody>
          </p:sp>
        </p:grp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E5E8BDA8-0B01-43F6-AD12-DC738645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2653AF-DA32-4CD4-A8F3-E266C9188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734" y="-8288"/>
            <a:ext cx="4786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3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B6EE590D-03FB-4648-958C-099748EE94BB}"/>
              </a:ext>
            </a:extLst>
          </p:cNvPr>
          <p:cNvGrpSpPr/>
          <p:nvPr/>
        </p:nvGrpSpPr>
        <p:grpSpPr>
          <a:xfrm>
            <a:off x="-9963" y="-8288"/>
            <a:ext cx="1939347" cy="1121636"/>
            <a:chOff x="-9963" y="-8288"/>
            <a:chExt cx="1939347" cy="112163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9AF1D07-CDC3-406F-A44A-6764D3DA3DD4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70C565-8E53-4072-A7C9-2943E39AF373}"/>
                </a:ext>
              </a:extLst>
            </p:cNvPr>
            <p:cNvSpPr txBox="1"/>
            <p:nvPr/>
          </p:nvSpPr>
          <p:spPr>
            <a:xfrm>
              <a:off x="-9961" y="0"/>
              <a:ext cx="1743550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3.</a:t>
              </a:r>
              <a:r>
                <a:rPr lang="zh-CN" altLang="en-US" sz="2400" dirty="0">
                  <a:solidFill>
                    <a:schemeClr val="bg1"/>
                  </a:solidFill>
                </a:rPr>
                <a:t>技术介绍</a:t>
              </a: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8B8E462-89C6-49B7-937C-EDE7A6CF286A}"/>
                </a:ext>
              </a:extLst>
            </p:cNvPr>
            <p:cNvGrpSpPr/>
            <p:nvPr/>
          </p:nvGrpSpPr>
          <p:grpSpPr>
            <a:xfrm>
              <a:off x="-9963" y="432553"/>
              <a:ext cx="1719048" cy="428791"/>
              <a:chOff x="374742" y="490717"/>
              <a:chExt cx="1153483" cy="31369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C19E95D-A701-4DB3-91FF-63B28A43B1BD}"/>
                  </a:ext>
                </a:extLst>
              </p:cNvPr>
              <p:cNvSpPr/>
              <p:nvPr/>
            </p:nvSpPr>
            <p:spPr>
              <a:xfrm>
                <a:off x="374742" y="490717"/>
                <a:ext cx="1137040" cy="313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C767C68-18C1-4A61-830A-1EFC8AC5A040}"/>
                  </a:ext>
                </a:extLst>
              </p:cNvPr>
              <p:cNvSpPr txBox="1"/>
              <p:nvPr/>
            </p:nvSpPr>
            <p:spPr>
              <a:xfrm>
                <a:off x="391168" y="512015"/>
                <a:ext cx="1137057" cy="27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009688"/>
                    </a:solidFill>
                  </a:rPr>
                  <a:t>用户用例图</a:t>
                </a:r>
              </a:p>
            </p:txBody>
          </p:sp>
        </p:grp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E5E8BDA8-0B01-43F6-AD12-DC738645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D7BFB1-44D7-43E2-BF0C-C2711742A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94" y="159810"/>
            <a:ext cx="8852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4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226955-771D-4F92-9EEE-512872E2D852}"/>
              </a:ext>
            </a:extLst>
          </p:cNvPr>
          <p:cNvSpPr txBox="1"/>
          <p:nvPr/>
        </p:nvSpPr>
        <p:spPr>
          <a:xfrm>
            <a:off x="507492" y="349498"/>
            <a:ext cx="96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Roboto Lt" pitchFamily="2" charset="0"/>
              </a:rPr>
              <a:t>概要设计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C36E1B7-C1E5-4CE0-820B-769E0D5C4454}"/>
              </a:ext>
            </a:extLst>
          </p:cNvPr>
          <p:cNvGrpSpPr/>
          <p:nvPr/>
        </p:nvGrpSpPr>
        <p:grpSpPr>
          <a:xfrm>
            <a:off x="0" y="0"/>
            <a:ext cx="1939347" cy="1121636"/>
            <a:chOff x="-9963" y="-8288"/>
            <a:chExt cx="1939347" cy="112163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1C11E73-C973-446E-861D-1CE1C97DACAD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5DEB9BE-B45B-46E5-9DD6-106B0D38C5E0}"/>
                </a:ext>
              </a:extLst>
            </p:cNvPr>
            <p:cNvSpPr txBox="1"/>
            <p:nvPr/>
          </p:nvSpPr>
          <p:spPr>
            <a:xfrm>
              <a:off x="-9963" y="274400"/>
              <a:ext cx="1939344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4.</a:t>
              </a:r>
              <a:r>
                <a:rPr lang="zh-CN" altLang="en-US" sz="2400" dirty="0">
                  <a:solidFill>
                    <a:schemeClr val="bg1"/>
                  </a:solidFill>
                </a:rPr>
                <a:t>不足和展望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5164D6B-1248-4BDD-87B1-63F430973571}"/>
              </a:ext>
            </a:extLst>
          </p:cNvPr>
          <p:cNvGrpSpPr/>
          <p:nvPr/>
        </p:nvGrpSpPr>
        <p:grpSpPr>
          <a:xfrm>
            <a:off x="1256169" y="1671493"/>
            <a:ext cx="3084029" cy="2525009"/>
            <a:chOff x="4695179" y="1629133"/>
            <a:chExt cx="3084029" cy="2525009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B12C5282-1C01-4B69-BE81-2B2FC0E70BFF}"/>
                </a:ext>
              </a:extLst>
            </p:cNvPr>
            <p:cNvGrpSpPr/>
            <p:nvPr/>
          </p:nvGrpSpPr>
          <p:grpSpPr>
            <a:xfrm>
              <a:off x="4719670" y="1629133"/>
              <a:ext cx="3059538" cy="2500938"/>
              <a:chOff x="896268" y="1633139"/>
              <a:chExt cx="3059538" cy="2500938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BFB7609-6E2C-4E3A-8BD7-382C6D4E8D20}"/>
                  </a:ext>
                </a:extLst>
              </p:cNvPr>
              <p:cNvGrpSpPr/>
              <p:nvPr/>
            </p:nvGrpSpPr>
            <p:grpSpPr>
              <a:xfrm>
                <a:off x="896268" y="1633139"/>
                <a:ext cx="3059538" cy="1687193"/>
                <a:chOff x="878764" y="2234950"/>
                <a:chExt cx="3608118" cy="1687193"/>
              </a:xfrm>
            </p:grpSpPr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5A19D045-F3B2-4025-B60E-E3F03A1D84B4}"/>
                    </a:ext>
                  </a:extLst>
                </p:cNvPr>
                <p:cNvGrpSpPr/>
                <p:nvPr/>
              </p:nvGrpSpPr>
              <p:grpSpPr>
                <a:xfrm>
                  <a:off x="878764" y="2234950"/>
                  <a:ext cx="3608117" cy="1014750"/>
                  <a:chOff x="798282" y="1471737"/>
                  <a:chExt cx="3608117" cy="1014750"/>
                </a:xfrm>
              </p:grpSpPr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2226A54E-BA09-4B40-BE09-528ED5F38792}"/>
                      </a:ext>
                    </a:extLst>
                  </p:cNvPr>
                  <p:cNvSpPr/>
                  <p:nvPr/>
                </p:nvSpPr>
                <p:spPr>
                  <a:xfrm>
                    <a:off x="798282" y="1471737"/>
                    <a:ext cx="3608117" cy="979200"/>
                  </a:xfrm>
                  <a:prstGeom prst="rect">
                    <a:avLst/>
                  </a:prstGeom>
                  <a:solidFill>
                    <a:srgbClr val="F44336"/>
                  </a:solidFill>
                  <a:ln>
                    <a:noFill/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1E3EE070-DAFE-468D-9386-F6D8BB115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269555" y="1507287"/>
                    <a:ext cx="2764083" cy="97920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56464" tIns="89408" rIns="156464" bIns="89408" numCol="1" spcCol="1270" anchor="ctr" anchorCtr="0">
                    <a:noAutofit/>
                  </a:bodyPr>
                  <a:lstStyle/>
                  <a:p>
                    <a:pPr marL="0" lvl="0" indent="0" algn="ctr" defTabSz="9779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zh-CN" altLang="en-US" sz="2400" dirty="0"/>
                      <a:t>不足之处</a:t>
                    </a:r>
                    <a:endParaRPr lang="zh-CN" altLang="en-US" sz="2400" kern="1200" dirty="0"/>
                  </a:p>
                </p:txBody>
              </p:sp>
            </p:grp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382E9FE2-3E42-497D-A68B-D8C3B21E0D59}"/>
                    </a:ext>
                  </a:extLst>
                </p:cNvPr>
                <p:cNvSpPr txBox="1"/>
                <p:nvPr/>
              </p:nvSpPr>
              <p:spPr>
                <a:xfrm>
                  <a:off x="1499562" y="3552811"/>
                  <a:ext cx="2987320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/>
                    <a:t>细节有待打磨</a:t>
                  </a:r>
                </a:p>
              </p:txBody>
            </p: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BEAB160-6586-48CD-9D23-4B0E7695065E}"/>
                  </a:ext>
                </a:extLst>
              </p:cNvPr>
              <p:cNvSpPr txBox="1"/>
              <p:nvPr/>
            </p:nvSpPr>
            <p:spPr>
              <a:xfrm>
                <a:off x="1405175" y="3764745"/>
                <a:ext cx="2533126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个性化定制未实现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0B8E9FDB-76FB-425D-B203-563493601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5179" y="2922923"/>
              <a:ext cx="417474" cy="417474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E4767467-DC3F-4046-87BF-7C4DFA207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5179" y="3736668"/>
              <a:ext cx="417474" cy="417474"/>
            </a:xfrm>
            <a:prstGeom prst="rect">
              <a:avLst/>
            </a:prstGeom>
          </p:spPr>
        </p:pic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D0B24AB-2B92-435F-9507-006ECDD47883}"/>
              </a:ext>
            </a:extLst>
          </p:cNvPr>
          <p:cNvGrpSpPr/>
          <p:nvPr/>
        </p:nvGrpSpPr>
        <p:grpSpPr>
          <a:xfrm>
            <a:off x="7137689" y="1671493"/>
            <a:ext cx="3059538" cy="4076308"/>
            <a:chOff x="8975367" y="1633692"/>
            <a:chExt cx="3059538" cy="4076308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B210F78-A7CE-43AA-8240-1893A96B032B}"/>
                </a:ext>
              </a:extLst>
            </p:cNvPr>
            <p:cNvGrpSpPr/>
            <p:nvPr/>
          </p:nvGrpSpPr>
          <p:grpSpPr>
            <a:xfrm>
              <a:off x="8975367" y="1633692"/>
              <a:ext cx="3059538" cy="4076308"/>
              <a:chOff x="8975367" y="1633692"/>
              <a:chExt cx="3059538" cy="4076308"/>
            </a:xfrm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EA8E31D2-CFD9-4A59-AEAB-0C55AD60F0A3}"/>
                  </a:ext>
                </a:extLst>
              </p:cNvPr>
              <p:cNvGrpSpPr/>
              <p:nvPr/>
            </p:nvGrpSpPr>
            <p:grpSpPr>
              <a:xfrm>
                <a:off x="8975367" y="1633692"/>
                <a:ext cx="3059538" cy="3263889"/>
                <a:chOff x="896268" y="1633139"/>
                <a:chExt cx="3059538" cy="3263889"/>
              </a:xfrm>
            </p:grpSpPr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49C29E6B-B9F9-4C9B-8967-66F0BDAD39FF}"/>
                    </a:ext>
                  </a:extLst>
                </p:cNvPr>
                <p:cNvGrpSpPr/>
                <p:nvPr/>
              </p:nvGrpSpPr>
              <p:grpSpPr>
                <a:xfrm>
                  <a:off x="896268" y="1633139"/>
                  <a:ext cx="3059538" cy="1687193"/>
                  <a:chOff x="878764" y="2234950"/>
                  <a:chExt cx="3608118" cy="1687193"/>
                </a:xfrm>
              </p:grpSpPr>
              <p:grpSp>
                <p:nvGrpSpPr>
                  <p:cNvPr id="75" name="组合 74">
                    <a:extLst>
                      <a:ext uri="{FF2B5EF4-FFF2-40B4-BE49-F238E27FC236}">
                        <a16:creationId xmlns:a16="http://schemas.microsoft.com/office/drawing/2014/main" id="{AB3FE886-1531-4ED5-B25C-2E4692D54038}"/>
                      </a:ext>
                    </a:extLst>
                  </p:cNvPr>
                  <p:cNvGrpSpPr/>
                  <p:nvPr/>
                </p:nvGrpSpPr>
                <p:grpSpPr>
                  <a:xfrm>
                    <a:off x="878764" y="2234950"/>
                    <a:ext cx="3608117" cy="1014750"/>
                    <a:chOff x="798282" y="1471737"/>
                    <a:chExt cx="3608117" cy="1014750"/>
                  </a:xfrm>
                </p:grpSpPr>
                <p:sp>
                  <p:nvSpPr>
                    <p:cNvPr id="77" name="矩形 76">
                      <a:extLst>
                        <a:ext uri="{FF2B5EF4-FFF2-40B4-BE49-F238E27FC236}">
                          <a16:creationId xmlns:a16="http://schemas.microsoft.com/office/drawing/2014/main" id="{FB538BD5-B40E-4BD6-8629-6304EE9684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282" y="1471737"/>
                      <a:ext cx="3608117" cy="979200"/>
                    </a:xfrm>
                    <a:prstGeom prst="rect">
                      <a:avLst/>
                    </a:prstGeom>
                    <a:solidFill>
                      <a:srgbClr val="2196F3"/>
                    </a:solidFill>
                    <a:ln>
                      <a:noFill/>
                    </a:ln>
                  </p:spPr>
                  <p:style>
                    <a:lnRef idx="2">
                      <a:scrgbClr r="0" g="0" b="0"/>
                    </a:lnRef>
                    <a:fillRef idx="1">
                      <a:scrgbClr r="0" g="0" b="0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zh-CN" altLang="en-US" dirty="0"/>
                    </a:p>
                  </p:txBody>
                </p:sp>
                <p:sp>
                  <p:nvSpPr>
                    <p:cNvPr id="78" name="文本框 77">
                      <a:extLst>
                        <a:ext uri="{FF2B5EF4-FFF2-40B4-BE49-F238E27FC236}">
                          <a16:creationId xmlns:a16="http://schemas.microsoft.com/office/drawing/2014/main" id="{FAEFE9E7-1E13-4B90-821F-361EA04F08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9555" y="1507287"/>
                      <a:ext cx="2764083" cy="979200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156464" tIns="89408" rIns="156464" bIns="89408" numCol="1" spcCol="1270" anchor="ctr" anchorCtr="0">
                      <a:noAutofit/>
                    </a:bodyPr>
                    <a:lstStyle/>
                    <a:p>
                      <a:pPr marL="0" lvl="0" indent="0" algn="ctr" defTabSz="9779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zh-CN" altLang="en-US" sz="2400" kern="1200" dirty="0"/>
                        <a:t>展望</a:t>
                      </a:r>
                    </a:p>
                  </p:txBody>
                </p:sp>
              </p:grpSp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37B556CD-BD78-4606-BB22-74D94151FDB6}"/>
                      </a:ext>
                    </a:extLst>
                  </p:cNvPr>
                  <p:cNvSpPr txBox="1"/>
                  <p:nvPr/>
                </p:nvSpPr>
                <p:spPr>
                  <a:xfrm>
                    <a:off x="1499562" y="3552811"/>
                    <a:ext cx="2987320" cy="36933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dirty="0"/>
                      <a:t>系统扩展性良好</a:t>
                    </a:r>
                  </a:p>
                </p:txBody>
              </p:sp>
            </p:grp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D2EBDA64-0901-4902-B08C-29EC55C54E9C}"/>
                    </a:ext>
                  </a:extLst>
                </p:cNvPr>
                <p:cNvSpPr txBox="1"/>
                <p:nvPr/>
              </p:nvSpPr>
              <p:spPr>
                <a:xfrm>
                  <a:off x="1405175" y="3739348"/>
                  <a:ext cx="2533126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/>
                    <a:t>在线</a:t>
                  </a:r>
                  <a:r>
                    <a:rPr lang="en-US" altLang="zh-CN" dirty="0"/>
                    <a:t>OJ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CB68A30F-E1AC-4AA6-AFFD-E4195F1B01E8}"/>
                    </a:ext>
                  </a:extLst>
                </p:cNvPr>
                <p:cNvSpPr txBox="1"/>
                <p:nvPr/>
              </p:nvSpPr>
              <p:spPr>
                <a:xfrm>
                  <a:off x="1422680" y="4527696"/>
                  <a:ext cx="2533126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/>
                    <a:t>讨论组系统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82" name="图片 81">
                <a:extLst>
                  <a:ext uri="{FF2B5EF4-FFF2-40B4-BE49-F238E27FC236}">
                    <a16:creationId xmlns:a16="http://schemas.microsoft.com/office/drawing/2014/main" id="{C1B71825-8942-495D-8F70-1E3FC1FAB4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5367" y="2943689"/>
                <a:ext cx="417474" cy="417474"/>
              </a:xfrm>
              <a:prstGeom prst="rect">
                <a:avLst/>
              </a:prstGeom>
            </p:spPr>
          </p:pic>
          <p:pic>
            <p:nvPicPr>
              <p:cNvPr id="83" name="图片 82">
                <a:extLst>
                  <a:ext uri="{FF2B5EF4-FFF2-40B4-BE49-F238E27FC236}">
                    <a16:creationId xmlns:a16="http://schemas.microsoft.com/office/drawing/2014/main" id="{B2C151BE-C7B3-4989-8E6D-E51C9E22E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5633" y="3692959"/>
                <a:ext cx="417474" cy="417474"/>
              </a:xfrm>
              <a:prstGeom prst="rect">
                <a:avLst/>
              </a:prstGeom>
            </p:spPr>
          </p:pic>
          <p:pic>
            <p:nvPicPr>
              <p:cNvPr id="84" name="图片 83">
                <a:extLst>
                  <a:ext uri="{FF2B5EF4-FFF2-40B4-BE49-F238E27FC236}">
                    <a16:creationId xmlns:a16="http://schemas.microsoft.com/office/drawing/2014/main" id="{77BC1606-CD4D-4631-AC6A-0DC983D572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5367" y="4471870"/>
                <a:ext cx="417474" cy="417474"/>
              </a:xfrm>
              <a:prstGeom prst="rect">
                <a:avLst/>
              </a:prstGeom>
            </p:spPr>
          </p:pic>
          <p:pic>
            <p:nvPicPr>
              <p:cNvPr id="85" name="图片 84">
                <a:extLst>
                  <a:ext uri="{FF2B5EF4-FFF2-40B4-BE49-F238E27FC236}">
                    <a16:creationId xmlns:a16="http://schemas.microsoft.com/office/drawing/2014/main" id="{AB6E94D8-2FBB-4812-A676-9C99CF3727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5367" y="5292526"/>
                <a:ext cx="417474" cy="417474"/>
              </a:xfrm>
              <a:prstGeom prst="rect">
                <a:avLst/>
              </a:prstGeom>
            </p:spPr>
          </p:pic>
        </p:grp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0BE3AE4B-D1DA-432B-AA81-DBA5E46B1211}"/>
                </a:ext>
              </a:extLst>
            </p:cNvPr>
            <p:cNvSpPr txBox="1"/>
            <p:nvPr/>
          </p:nvSpPr>
          <p:spPr>
            <a:xfrm>
              <a:off x="9501779" y="5316597"/>
              <a:ext cx="2533126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视频教学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55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188</Words>
  <Application>Microsoft Office PowerPoint</Application>
  <PresentationFormat>宽屏</PresentationFormat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Roboto Lt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孤星 怜天</dc:creator>
  <cp:lastModifiedBy>孤星 怜天</cp:lastModifiedBy>
  <cp:revision>9</cp:revision>
  <dcterms:created xsi:type="dcterms:W3CDTF">2019-06-23T05:32:17Z</dcterms:created>
  <dcterms:modified xsi:type="dcterms:W3CDTF">2019-06-23T07:06:46Z</dcterms:modified>
</cp:coreProperties>
</file>