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6" r:id="rId7"/>
    <p:sldId id="267" r:id="rId8"/>
    <p:sldId id="264" r:id="rId9"/>
    <p:sldId id="268" r:id="rId10"/>
    <p:sldId id="265" r:id="rId11"/>
    <p:sldId id="269" r:id="rId12"/>
    <p:sldId id="272" r:id="rId13"/>
    <p:sldId id="273" r:id="rId14"/>
    <p:sldId id="274" r:id="rId15"/>
    <p:sldId id="275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80CBC4"/>
    <a:srgbClr val="B2DFDB"/>
    <a:srgbClr val="E0F2F1"/>
    <a:srgbClr val="E7E9FD"/>
    <a:srgbClr val="5677FC"/>
    <a:srgbClr val="91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1B630-CF17-4DEF-B498-ADA6D8E1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1862B-1FCB-4DFC-B5D6-B6DB678F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BF829-5331-4E56-8F8B-3912A165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ECC8-300D-42E1-A001-386072DF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07726-ED55-4973-BD21-43D7E17D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20D60-0411-49E2-B51C-9CD419C0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27980-13A7-4AC8-A709-152E0DF66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EBAE3-B5AA-4F1F-8B30-43DF989F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BBDE7-7273-4655-9D3D-5C715933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7D49E-84EE-4BE1-BCAC-EAF6B367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6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5B8C82-8AAE-4C55-9B5C-6EC328626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AAAEB-F087-4678-8853-EF4B7DAC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BAD4E-C39C-4F4B-8043-8F9D8CE2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E199F-48ED-463F-BD4E-6AA95147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5EB01-3933-4D22-B048-64BB913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8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CC4B2-1BB3-44C9-B9F9-FBD3CE6B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B01B4-7E85-430D-9E12-DE8E39FF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A5667-F5C0-4565-B8FB-7DBFFFB0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A83A7-9F9A-43CE-A928-31510DC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AAACB-ED25-49CF-BAC3-E757DEDA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5D6F0-3453-481A-A6AB-B7C576C4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F4325-9177-46A6-9D32-96F0E3E0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9A32A-171F-4782-A4F5-64965596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1410C-F4E6-4121-BA62-299F138E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8790D-0963-4494-B3EC-062218B1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9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F03F7-4B0B-47EF-9744-63551399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536FF-1B3D-4596-9F49-230544DE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7C028-D743-4D47-8177-40648600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6A065-6B67-4239-9ED6-B6087A79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A77E9-5FB0-40BF-AB0C-6A82B71B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5E930-AFAC-4699-B8B9-EB223EE5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ABCA7-5F60-4D7D-8632-BF53BCCE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F1E5D-B71A-4F6A-9DC6-D32F4402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05394-6933-4BD6-8E8B-3C784D5D6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80F72A-179E-48CE-B540-256B8DBF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9A798-5A10-422D-AD64-3ECC1F870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F289E-4013-4F1F-BC38-647FF9AC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EF26EB-F3C9-4771-A251-98C01A7C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AF2399-66DA-4B84-A0C4-7F61E199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350A-8C1B-4489-8D8D-4E1DD471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D00DA9-A1BC-47C5-B034-B3487728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F5E43C-2369-48B1-B887-C38F3FAE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189744-623B-40BD-B326-85B6B5E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CAA2A6-FB64-45E6-A95B-A3F0203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96C1D-31C9-4804-8ED3-E258A4A5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FB24C-12E8-4A5E-BCA4-C013CA8B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7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8E96-2690-43C4-80AC-8F83BC95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63B0-DB58-4DC4-8397-60EB0A41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73A94-F699-4FF8-B1AE-3875327A0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0D278-5D63-43EF-9078-03833CD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9B2A2-2EEF-4203-A84C-758F61C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40DFC-822D-4143-BD69-8315A553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7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711D-1886-4D6F-B922-963CE519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3A099-ACC1-40E6-91AD-C95F480D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28041-1992-448E-8646-D32B85BE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58278-2D79-459D-A7B3-88A02645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4AC44-FA93-47F9-B7AB-D4FD0A31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6DCEB-2530-4D4F-AE91-A66654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BF1442-08E7-4DD6-8412-5A84A26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705C0-19C2-4113-8698-C168EA3E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C2A47-BE9D-4746-A9B8-09857CF4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3FC2-AB04-48DA-BFD8-1E337AC88118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4EF3B-7B2A-479B-BFFC-E56C1D9F2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758F-CA10-41D4-9B7F-BC9DBBB43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27FD-D8E6-4A58-9208-9802FDA07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260349-9A6F-4117-8DAF-1D87B15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80" y="6353810"/>
            <a:ext cx="3733333" cy="552381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FEE5FEE-E478-40BC-9605-250ACB3ECEEE}"/>
              </a:ext>
            </a:extLst>
          </p:cNvPr>
          <p:cNvGrpSpPr/>
          <p:nvPr/>
        </p:nvGrpSpPr>
        <p:grpSpPr>
          <a:xfrm>
            <a:off x="0" y="1067549"/>
            <a:ext cx="12192000" cy="2008393"/>
            <a:chOff x="0" y="2487152"/>
            <a:chExt cx="12192000" cy="145390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E4F038-2A04-481D-B7EB-FFB72565A8CE}"/>
                </a:ext>
              </a:extLst>
            </p:cNvPr>
            <p:cNvGrpSpPr/>
            <p:nvPr/>
          </p:nvGrpSpPr>
          <p:grpSpPr>
            <a:xfrm>
              <a:off x="0" y="2496309"/>
              <a:ext cx="12192000" cy="1444752"/>
              <a:chOff x="0" y="2496312"/>
              <a:chExt cx="12192000" cy="1444752"/>
            </a:xfrm>
            <a:effectLst>
              <a:outerShdw blurRad="63500" sx="78000" sy="7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FA2E23-26C5-4EB0-A3BE-028D4131B192}"/>
                  </a:ext>
                </a:extLst>
              </p:cNvPr>
              <p:cNvSpPr/>
              <p:nvPr/>
            </p:nvSpPr>
            <p:spPr>
              <a:xfrm>
                <a:off x="0" y="2496312"/>
                <a:ext cx="12192000" cy="1444752"/>
              </a:xfrm>
              <a:prstGeom prst="rect">
                <a:avLst/>
              </a:prstGeom>
              <a:solidFill>
                <a:srgbClr val="00968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F668EE-CBF9-4998-9094-03FE6296C062}"/>
                  </a:ext>
                </a:extLst>
              </p:cNvPr>
              <p:cNvSpPr txBox="1"/>
              <p:nvPr/>
            </p:nvSpPr>
            <p:spPr>
              <a:xfrm>
                <a:off x="2853397" y="2930288"/>
                <a:ext cx="80669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</a:rPr>
                  <a:t>Java </a:t>
                </a:r>
                <a:r>
                  <a:rPr lang="zh-CN" altLang="en-US" sz="4400" dirty="0">
                    <a:solidFill>
                      <a:schemeClr val="bg1"/>
                    </a:solidFill>
                  </a:rPr>
                  <a:t>学习辅助系统的设计与实现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32FB2F-B489-443F-92EB-A1FD16560711}"/>
                </a:ext>
              </a:extLst>
            </p:cNvPr>
            <p:cNvGrpSpPr/>
            <p:nvPr/>
          </p:nvGrpSpPr>
          <p:grpSpPr>
            <a:xfrm>
              <a:off x="0" y="2487152"/>
              <a:ext cx="1975104" cy="1444752"/>
              <a:chOff x="768096" y="2487154"/>
              <a:chExt cx="1975104" cy="14447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18D0053-496D-4203-8AC0-426AE653417A}"/>
                  </a:ext>
                </a:extLst>
              </p:cNvPr>
              <p:cNvSpPr/>
              <p:nvPr/>
            </p:nvSpPr>
            <p:spPr>
              <a:xfrm>
                <a:off x="768096" y="2487154"/>
                <a:ext cx="1975104" cy="1444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9781718-E7FF-4932-A15D-714BFEF2A518}"/>
                  </a:ext>
                </a:extLst>
              </p:cNvPr>
              <p:cNvSpPr txBox="1"/>
              <p:nvPr/>
            </p:nvSpPr>
            <p:spPr>
              <a:xfrm>
                <a:off x="1054841" y="2695096"/>
                <a:ext cx="1401613" cy="1047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009688"/>
                    </a:solidFill>
                    <a:latin typeface="Roboto Lt" pitchFamily="2" charset="0"/>
                  </a:rPr>
                  <a:t>项目标题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CE258D-283F-4499-B06D-778607C141B3}"/>
              </a:ext>
            </a:extLst>
          </p:cNvPr>
          <p:cNvGrpSpPr/>
          <p:nvPr/>
        </p:nvGrpSpPr>
        <p:grpSpPr>
          <a:xfrm>
            <a:off x="3973959" y="3672018"/>
            <a:ext cx="6002145" cy="2022440"/>
            <a:chOff x="5735954" y="3599112"/>
            <a:chExt cx="6002145" cy="202244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FBACA0-024A-4BD8-8BFB-59872DA2081D}"/>
                </a:ext>
              </a:extLst>
            </p:cNvPr>
            <p:cNvGrpSpPr/>
            <p:nvPr/>
          </p:nvGrpSpPr>
          <p:grpSpPr>
            <a:xfrm>
              <a:off x="5735954" y="3599112"/>
              <a:ext cx="6002145" cy="553848"/>
              <a:chOff x="5809106" y="2647994"/>
              <a:chExt cx="6002145" cy="55384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4D3C027-2A18-477D-AD3C-B319C578FABC}"/>
                  </a:ext>
                </a:extLst>
              </p:cNvPr>
              <p:cNvSpPr txBox="1"/>
              <p:nvPr/>
            </p:nvSpPr>
            <p:spPr>
              <a:xfrm>
                <a:off x="6342889" y="2683200"/>
                <a:ext cx="5468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报告人：龚振，吴凡，方小梅，卿培达</a:t>
                </a:r>
              </a:p>
            </p:txBody>
          </p: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819F2DB-E179-4536-9C8E-44E14E0C3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9106" y="2647994"/>
                <a:ext cx="553848" cy="553848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0F955AF-F246-4418-90C9-A91D41F2DF3E}"/>
                </a:ext>
              </a:extLst>
            </p:cNvPr>
            <p:cNvGrpSpPr/>
            <p:nvPr/>
          </p:nvGrpSpPr>
          <p:grpSpPr>
            <a:xfrm>
              <a:off x="5827431" y="4388479"/>
              <a:ext cx="3051989" cy="461665"/>
              <a:chOff x="5933268" y="3103659"/>
              <a:chExt cx="3051989" cy="461665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A92F799C-3EF9-49E7-9519-DE955331E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3268" y="3171762"/>
                <a:ext cx="325461" cy="325461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AB42851-CD66-4771-A99A-DA7ED1C7EE07}"/>
                  </a:ext>
                </a:extLst>
              </p:cNvPr>
              <p:cNvSpPr txBox="1"/>
              <p:nvPr/>
            </p:nvSpPr>
            <p:spPr>
              <a:xfrm>
                <a:off x="6395639" y="3103659"/>
                <a:ext cx="2589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指导老师：张曙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8979D27-C623-4A2F-81D9-9DC25F193959}"/>
                </a:ext>
              </a:extLst>
            </p:cNvPr>
            <p:cNvGrpSpPr/>
            <p:nvPr/>
          </p:nvGrpSpPr>
          <p:grpSpPr>
            <a:xfrm>
              <a:off x="5765244" y="5159887"/>
              <a:ext cx="4237826" cy="461665"/>
              <a:chOff x="5856095" y="3531831"/>
              <a:chExt cx="4237826" cy="461665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63F28C8E-A755-4C93-868B-1B1436BB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6095" y="3543662"/>
                <a:ext cx="449834" cy="449834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A4164B6-7CA6-41EE-A9BE-B9E7FBDA0698}"/>
                  </a:ext>
                </a:extLst>
              </p:cNvPr>
              <p:cNvSpPr txBox="1"/>
              <p:nvPr/>
            </p:nvSpPr>
            <p:spPr>
              <a:xfrm>
                <a:off x="6360588" y="3531831"/>
                <a:ext cx="373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研究领域：</a:t>
                </a:r>
                <a:r>
                  <a:rPr lang="en-US" altLang="zh-CN" sz="2400" dirty="0">
                    <a:solidFill>
                      <a:srgbClr val="009688"/>
                    </a:solidFill>
                    <a:latin typeface="Roboto Lt" pitchFamily="2" charset="0"/>
                  </a:rPr>
                  <a:t>J2EE</a:t>
                </a:r>
                <a:r>
                  <a:rPr lang="zh-CN" altLang="en-US" sz="2400" dirty="0">
                    <a:solidFill>
                      <a:srgbClr val="009688"/>
                    </a:solidFill>
                    <a:latin typeface="Roboto Lt" pitchFamily="2" charset="0"/>
                  </a:rPr>
                  <a:t>软件开发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55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系统功能模块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F0DEE3C-DC31-4813-BD5B-A755A8BE4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82311"/>
              </p:ext>
            </p:extLst>
          </p:nvPr>
        </p:nvGraphicFramePr>
        <p:xfrm>
          <a:off x="1465891" y="1369109"/>
          <a:ext cx="9260218" cy="494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8770585" imgH="4670934" progId="Visio.Drawing.15">
                  <p:embed/>
                </p:oleObj>
              </mc:Choice>
              <mc:Fallback>
                <p:oleObj r:id="rId3" imgW="8770585" imgH="46709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891" y="1369109"/>
                        <a:ext cx="9260218" cy="4942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8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后台管理中心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F90B59-E3D6-4BBA-B7DF-0F9AAC86EF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557913" y="3426769"/>
            <a:ext cx="18735478" cy="5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333C2C-023E-4705-B2A9-B51A6D864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66952"/>
              </p:ext>
            </p:extLst>
          </p:nvPr>
        </p:nvGraphicFramePr>
        <p:xfrm>
          <a:off x="1684579" y="1376132"/>
          <a:ext cx="8740423" cy="500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8244911" imgH="4709113" progId="Visio.Drawing.15">
                  <p:embed/>
                </p:oleObj>
              </mc:Choice>
              <mc:Fallback>
                <p:oleObj r:id="rId3" imgW="8244911" imgH="47091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579" y="1376132"/>
                        <a:ext cx="8740423" cy="5001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2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19048" cy="428791"/>
              <a:chOff x="374742" y="490717"/>
              <a:chExt cx="1153483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91168" y="512466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原型展示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872836-C510-423F-B4F5-C00675F4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" y="2499985"/>
            <a:ext cx="4989290" cy="1858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0DA3B2-8E00-476B-A521-E464070D3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91" y="1113348"/>
            <a:ext cx="6179712" cy="537245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F69669-E413-4974-90D5-756E40755DD0}"/>
              </a:ext>
            </a:extLst>
          </p:cNvPr>
          <p:cNvCxnSpPr/>
          <p:nvPr/>
        </p:nvCxnSpPr>
        <p:spPr>
          <a:xfrm>
            <a:off x="5255581" y="3275860"/>
            <a:ext cx="1047565" cy="0"/>
          </a:xfrm>
          <a:prstGeom prst="straightConnector1">
            <a:avLst/>
          </a:prstGeom>
          <a:ln w="15875"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11B4C10-FE6E-4FEA-AEEA-E14493BFB6F4}"/>
              </a:ext>
            </a:extLst>
          </p:cNvPr>
          <p:cNvSpPr txBox="1"/>
          <p:nvPr/>
        </p:nvSpPr>
        <p:spPr>
          <a:xfrm>
            <a:off x="5192785" y="2901632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默认跳转</a:t>
            </a:r>
          </a:p>
        </p:txBody>
      </p:sp>
    </p:spTree>
    <p:extLst>
      <p:ext uri="{BB962C8B-B14F-4D97-AF65-F5344CB8AC3E}">
        <p14:creationId xmlns:p14="http://schemas.microsoft.com/office/powerpoint/2010/main" val="33353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原型展示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C82F1-4A6B-458C-86A9-89C54D238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" y="1215922"/>
            <a:ext cx="5095162" cy="4652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680631-B8BE-41DD-BBD5-EB5D75CF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44" y="1215922"/>
            <a:ext cx="5261518" cy="464723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7A1DD8-4842-43F8-9257-E3EE8831DC13}"/>
              </a:ext>
            </a:extLst>
          </p:cNvPr>
          <p:cNvCxnSpPr>
            <a:cxnSpLocks/>
          </p:cNvCxnSpPr>
          <p:nvPr/>
        </p:nvCxnSpPr>
        <p:spPr>
          <a:xfrm flipV="1">
            <a:off x="4770120" y="2542264"/>
            <a:ext cx="1921524" cy="639848"/>
          </a:xfrm>
          <a:prstGeom prst="straightConnector1">
            <a:avLst/>
          </a:prstGeom>
          <a:ln w="12700"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1FEF6C-DA00-477D-9B20-D66CC548C8FC}"/>
              </a:ext>
            </a:extLst>
          </p:cNvPr>
          <p:cNvCxnSpPr>
            <a:cxnSpLocks/>
          </p:cNvCxnSpPr>
          <p:nvPr/>
        </p:nvCxnSpPr>
        <p:spPr>
          <a:xfrm>
            <a:off x="4770120" y="3204371"/>
            <a:ext cx="1921524" cy="2025997"/>
          </a:xfrm>
          <a:prstGeom prst="straightConnector1">
            <a:avLst/>
          </a:prstGeom>
          <a:ln w="12700"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8554DD-328F-4673-93C9-F3AC78A2327B}"/>
              </a:ext>
            </a:extLst>
          </p:cNvPr>
          <p:cNvCxnSpPr>
            <a:cxnSpLocks/>
          </p:cNvCxnSpPr>
          <p:nvPr/>
        </p:nvCxnSpPr>
        <p:spPr>
          <a:xfrm>
            <a:off x="4770120" y="3182112"/>
            <a:ext cx="2097024" cy="987552"/>
          </a:xfrm>
          <a:prstGeom prst="straightConnector1">
            <a:avLst/>
          </a:prstGeom>
          <a:ln w="12700"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0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3"/>
              <a:ext cx="1719048" cy="428791"/>
              <a:chOff x="374742" y="490717"/>
              <a:chExt cx="1153483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91168" y="512015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原型展示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8FC421-B7E0-4DC6-BE2F-565180084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" y="1302187"/>
            <a:ext cx="5742438" cy="51545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2CAEC3-0131-4FEF-A55C-656BFBCB1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2187"/>
            <a:ext cx="6133078" cy="52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3"/>
              <a:ext cx="1719048" cy="428791"/>
              <a:chOff x="374742" y="490717"/>
              <a:chExt cx="1153483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91168" y="50900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原型展示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7096C1-2142-433E-B08B-A47B43EF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63" y="1293896"/>
            <a:ext cx="6761905" cy="49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22CAB0-1292-4308-B449-4C5F5667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88" y="230832"/>
            <a:ext cx="3908730" cy="642994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24702B-69F8-472B-BFEC-F582EF5DE2CB}"/>
              </a:ext>
            </a:extLst>
          </p:cNvPr>
          <p:cNvCxnSpPr/>
          <p:nvPr/>
        </p:nvCxnSpPr>
        <p:spPr>
          <a:xfrm flipV="1">
            <a:off x="6544367" y="2779776"/>
            <a:ext cx="1682496" cy="557784"/>
          </a:xfrm>
          <a:prstGeom prst="straightConnector1">
            <a:avLst/>
          </a:prstGeom>
          <a:ln w="15875"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5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5.</a:t>
              </a:r>
              <a:r>
                <a:rPr lang="zh-CN" altLang="en-US" sz="2400" dirty="0">
                  <a:solidFill>
                    <a:schemeClr val="bg1"/>
                  </a:solidFill>
                </a:rPr>
                <a:t>进度分工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9688"/>
                    </a:solidFill>
                  </a:rPr>
                  <a:t>开发安排</a:t>
                </a: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5E8BDA8-0B01-43F6-AD12-DC738645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F90B59-E3D6-4BBA-B7DF-0F9AAC86EF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557913" y="3426769"/>
            <a:ext cx="18735478" cy="5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FAECB9-D27C-4C66-BF3E-5F17030B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67335"/>
              </p:ext>
            </p:extLst>
          </p:nvPr>
        </p:nvGraphicFramePr>
        <p:xfrm>
          <a:off x="6172200" y="1121835"/>
          <a:ext cx="5663185" cy="5456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97">
                  <a:extLst>
                    <a:ext uri="{9D8B030D-6E8A-4147-A177-3AD203B41FA5}">
                      <a16:colId xmlns:a16="http://schemas.microsoft.com/office/drawing/2014/main" val="2953087227"/>
                    </a:ext>
                  </a:extLst>
                </a:gridCol>
                <a:gridCol w="1591955">
                  <a:extLst>
                    <a:ext uri="{9D8B030D-6E8A-4147-A177-3AD203B41FA5}">
                      <a16:colId xmlns:a16="http://schemas.microsoft.com/office/drawing/2014/main" val="2648998306"/>
                    </a:ext>
                  </a:extLst>
                </a:gridCol>
                <a:gridCol w="1591955">
                  <a:extLst>
                    <a:ext uri="{9D8B030D-6E8A-4147-A177-3AD203B41FA5}">
                      <a16:colId xmlns:a16="http://schemas.microsoft.com/office/drawing/2014/main" val="3257052325"/>
                    </a:ext>
                  </a:extLst>
                </a:gridCol>
                <a:gridCol w="1063478">
                  <a:extLst>
                    <a:ext uri="{9D8B030D-6E8A-4147-A177-3AD203B41FA5}">
                      <a16:colId xmlns:a16="http://schemas.microsoft.com/office/drawing/2014/main" val="2915258217"/>
                    </a:ext>
                  </a:extLst>
                </a:gridCol>
              </a:tblGrid>
              <a:tr h="54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阶段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开展时间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拟完成工作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可交付成果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19993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调研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10月上旬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确定方案和参考模型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 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71602"/>
                  </a:ext>
                </a:extLst>
              </a:tr>
              <a:tr h="54572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需求分析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10月中旬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完成需求描述和可行性分析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需求规格说明书和开题报告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extLst>
                  <a:ext uri="{0D108BD9-81ED-4DB2-BD59-A6C34878D82A}">
                    <a16:rowId xmlns:a16="http://schemas.microsoft.com/office/drawing/2014/main" val="1305989929"/>
                  </a:ext>
                </a:extLst>
              </a:tr>
              <a:tr h="5457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10月下旬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完成需求分析和开题报告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65825"/>
                  </a:ext>
                </a:extLst>
              </a:tr>
              <a:tr h="818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概要设计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11月上旬到11月中旬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完成系统架构的分析和概要设计说明书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概要设计说明书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extLst>
                  <a:ext uri="{0D108BD9-81ED-4DB2-BD59-A6C34878D82A}">
                    <a16:rowId xmlns:a16="http://schemas.microsoft.com/office/drawing/2014/main" val="21110529"/>
                  </a:ext>
                </a:extLst>
              </a:tr>
              <a:tr h="818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详细设计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11月下旬到12月下旬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完成系统的详细设计和详细设计说明书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详细设计说明书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87343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编码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1月上旬到3月上旬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完成系统的编码和调试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extLst>
                  <a:ext uri="{0D108BD9-81ED-4DB2-BD59-A6C34878D82A}">
                    <a16:rowId xmlns:a16="http://schemas.microsoft.com/office/drawing/2014/main" val="373540880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测试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3月中旬到3月下旬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完成系统功能的测试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用户手册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B2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661523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文档整理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4月上旬到4月下旬</a:t>
                      </a:r>
                      <a:endParaRPr lang="zh-CN" sz="9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完成程序代码和文档的整理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 </a:t>
                      </a:r>
                      <a:endParaRPr lang="zh-CN" sz="9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5853" marR="55853" marT="0" marB="0" anchor="ctr"/>
                </a:tc>
                <a:extLst>
                  <a:ext uri="{0D108BD9-81ED-4DB2-BD59-A6C34878D82A}">
                    <a16:rowId xmlns:a16="http://schemas.microsoft.com/office/drawing/2014/main" val="15912710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3D08835-5CCD-4B8A-95AE-A3E390FC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72496"/>
              </p:ext>
            </p:extLst>
          </p:nvPr>
        </p:nvGraphicFramePr>
        <p:xfrm>
          <a:off x="39021" y="2025983"/>
          <a:ext cx="5127340" cy="364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356">
                  <a:extLst>
                    <a:ext uri="{9D8B030D-6E8A-4147-A177-3AD203B41FA5}">
                      <a16:colId xmlns:a16="http://schemas.microsoft.com/office/drawing/2014/main" val="2746372368"/>
                    </a:ext>
                  </a:extLst>
                </a:gridCol>
                <a:gridCol w="854356">
                  <a:extLst>
                    <a:ext uri="{9D8B030D-6E8A-4147-A177-3AD203B41FA5}">
                      <a16:colId xmlns:a16="http://schemas.microsoft.com/office/drawing/2014/main" val="3216660606"/>
                    </a:ext>
                  </a:extLst>
                </a:gridCol>
                <a:gridCol w="854356">
                  <a:extLst>
                    <a:ext uri="{9D8B030D-6E8A-4147-A177-3AD203B41FA5}">
                      <a16:colId xmlns:a16="http://schemas.microsoft.com/office/drawing/2014/main" val="2059982256"/>
                    </a:ext>
                  </a:extLst>
                </a:gridCol>
                <a:gridCol w="854356">
                  <a:extLst>
                    <a:ext uri="{9D8B030D-6E8A-4147-A177-3AD203B41FA5}">
                      <a16:colId xmlns:a16="http://schemas.microsoft.com/office/drawing/2014/main" val="3158399171"/>
                    </a:ext>
                  </a:extLst>
                </a:gridCol>
                <a:gridCol w="854958">
                  <a:extLst>
                    <a:ext uri="{9D8B030D-6E8A-4147-A177-3AD203B41FA5}">
                      <a16:colId xmlns:a16="http://schemas.microsoft.com/office/drawing/2014/main" val="2647955393"/>
                    </a:ext>
                  </a:extLst>
                </a:gridCol>
                <a:gridCol w="854958">
                  <a:extLst>
                    <a:ext uri="{9D8B030D-6E8A-4147-A177-3AD203B41FA5}">
                      <a16:colId xmlns:a16="http://schemas.microsoft.com/office/drawing/2014/main" val="3825548543"/>
                    </a:ext>
                  </a:extLst>
                </a:gridCol>
              </a:tblGrid>
              <a:tr h="72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人员</a:t>
                      </a:r>
                      <a:r>
                        <a:rPr lang="en-US" altLang="zh-CN" sz="1200" dirty="0">
                          <a:effectLst/>
                        </a:rPr>
                        <a:t>\</a:t>
                      </a:r>
                      <a:r>
                        <a:rPr lang="zh-CN" sz="1200" dirty="0">
                          <a:effectLst/>
                        </a:rPr>
                        <a:t>分工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前端设计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构建数据集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后端实现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模块整合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测试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13244"/>
                  </a:ext>
                </a:extLst>
              </a:tr>
              <a:tr h="72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卿</a:t>
                      </a:r>
                      <a:r>
                        <a:rPr lang="zh-CN" altLang="en-US" sz="1200" dirty="0">
                          <a:effectLst/>
                        </a:rPr>
                        <a:t>培</a:t>
                      </a:r>
                      <a:r>
                        <a:rPr lang="zh-CN" sz="1200" dirty="0">
                          <a:effectLst/>
                        </a:rPr>
                        <a:t>达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81224"/>
                  </a:ext>
                </a:extLst>
              </a:tr>
              <a:tr h="72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吴凡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√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√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719270"/>
                  </a:ext>
                </a:extLst>
              </a:tr>
              <a:tr h="72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方小梅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√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80CB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16924"/>
                  </a:ext>
                </a:extLst>
              </a:tr>
              <a:tr h="7296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龚振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√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√</a:t>
                      </a:r>
                      <a:endParaRPr lang="zh-CN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929542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47141B0-0BDB-4090-B244-A918CD8873E0}"/>
              </a:ext>
            </a:extLst>
          </p:cNvPr>
          <p:cNvSpPr txBox="1"/>
          <p:nvPr/>
        </p:nvSpPr>
        <p:spPr>
          <a:xfrm>
            <a:off x="1618488" y="5785023"/>
            <a:ext cx="1380744" cy="369332"/>
          </a:xfrm>
          <a:prstGeom prst="rect">
            <a:avLst/>
          </a:prstGeom>
          <a:solidFill>
            <a:srgbClr val="009688"/>
          </a:solidFill>
          <a:effectLst>
            <a:outerShdw blurRad="50800" dist="76200" dir="2700000" algn="tl" rotWithShape="0">
              <a:prstClr val="black">
                <a:alpha val="5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分工安排表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1C68A5-ADD5-4B0D-8B1B-1E8BC1E56718}"/>
              </a:ext>
            </a:extLst>
          </p:cNvPr>
          <p:cNvSpPr txBox="1"/>
          <p:nvPr/>
        </p:nvSpPr>
        <p:spPr>
          <a:xfrm>
            <a:off x="8546592" y="560331"/>
            <a:ext cx="1380744" cy="369332"/>
          </a:xfrm>
          <a:prstGeom prst="rect">
            <a:avLst/>
          </a:prstGeom>
          <a:solidFill>
            <a:srgbClr val="009688"/>
          </a:solidFill>
          <a:effectLst>
            <a:outerShdw blurRad="50800" dist="76200" dir="2700000" algn="tl" rotWithShape="0">
              <a:prstClr val="black">
                <a:alpha val="5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开发阶段表</a:t>
            </a:r>
          </a:p>
        </p:txBody>
      </p:sp>
    </p:spTree>
    <p:extLst>
      <p:ext uri="{BB962C8B-B14F-4D97-AF65-F5344CB8AC3E}">
        <p14:creationId xmlns:p14="http://schemas.microsoft.com/office/powerpoint/2010/main" val="377529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2F5323-C202-40FF-896E-BB065B464A7E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solidFill>
            <a:srgbClr val="0096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686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F638563-BB5A-4BA0-BEB9-32994CEB9853}"/>
              </a:ext>
            </a:extLst>
          </p:cNvPr>
          <p:cNvSpPr/>
          <p:nvPr/>
        </p:nvSpPr>
        <p:spPr>
          <a:xfrm>
            <a:off x="0" y="0"/>
            <a:ext cx="1975104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80644" y="2705725"/>
            <a:ext cx="813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Roboto Lt" pitchFamily="2" charset="0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E64F73-0E42-4B5C-A83A-4A3FED1758B0}"/>
              </a:ext>
            </a:extLst>
          </p:cNvPr>
          <p:cNvGrpSpPr/>
          <p:nvPr/>
        </p:nvGrpSpPr>
        <p:grpSpPr>
          <a:xfrm>
            <a:off x="5541264" y="1602605"/>
            <a:ext cx="2505456" cy="3652790"/>
            <a:chOff x="5541264" y="1602605"/>
            <a:chExt cx="2505456" cy="365279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25DD0FA-3CED-4CFD-931D-64AE52FA881D}"/>
                </a:ext>
              </a:extLst>
            </p:cNvPr>
            <p:cNvGrpSpPr/>
            <p:nvPr/>
          </p:nvGrpSpPr>
          <p:grpSpPr>
            <a:xfrm>
              <a:off x="5541264" y="1602605"/>
              <a:ext cx="2505456" cy="461665"/>
              <a:chOff x="4370832" y="1673352"/>
              <a:chExt cx="2505456" cy="461665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74E833-03BB-49F8-8854-310E9CA88EB7}"/>
                  </a:ext>
                </a:extLst>
              </p:cNvPr>
              <p:cNvSpPr txBox="1"/>
              <p:nvPr/>
            </p:nvSpPr>
            <p:spPr>
              <a:xfrm>
                <a:off x="4370832" y="1673352"/>
                <a:ext cx="530352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boto Lt" pitchFamily="2" charset="0"/>
                    <a:ea typeface="Roboto Lt" pitchFamily="2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Roboto Lt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21677E-9CBC-4EE3-BB57-6E65736F17EB}"/>
                  </a:ext>
                </a:extLst>
              </p:cNvPr>
              <p:cNvSpPr txBox="1"/>
              <p:nvPr/>
            </p:nvSpPr>
            <p:spPr>
              <a:xfrm>
                <a:off x="5047488" y="1673352"/>
                <a:ext cx="1828800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boto Lt" pitchFamily="2" charset="0"/>
                  </a:rPr>
                  <a:t>项目概要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4D7DDB9-E3DB-49F4-B7AA-77503E687C75}"/>
                </a:ext>
              </a:extLst>
            </p:cNvPr>
            <p:cNvGrpSpPr/>
            <p:nvPr/>
          </p:nvGrpSpPr>
          <p:grpSpPr>
            <a:xfrm>
              <a:off x="5541264" y="2400386"/>
              <a:ext cx="2505456" cy="461665"/>
              <a:chOff x="4370832" y="1673352"/>
              <a:chExt cx="2505456" cy="461665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038D9C5-071E-4E89-86CA-5F21B516F39E}"/>
                  </a:ext>
                </a:extLst>
              </p:cNvPr>
              <p:cNvSpPr txBox="1"/>
              <p:nvPr/>
            </p:nvSpPr>
            <p:spPr>
              <a:xfrm>
                <a:off x="4370832" y="1673352"/>
                <a:ext cx="530352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boto Lt" pitchFamily="2" charset="0"/>
                    <a:ea typeface="Roboto Lt" pitchFamily="2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Roboto Lt" pitchFamily="2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D4A57C-7CC8-4EA2-9C3E-74FEB2A67DD6}"/>
                  </a:ext>
                </a:extLst>
              </p:cNvPr>
              <p:cNvSpPr txBox="1"/>
              <p:nvPr/>
            </p:nvSpPr>
            <p:spPr>
              <a:xfrm>
                <a:off x="5047488" y="1673352"/>
                <a:ext cx="1828800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boto Lt" pitchFamily="2" charset="0"/>
                  </a:rPr>
                  <a:t>选题依据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6F0AB7D-C02C-4230-B9B4-AA722FAE62A2}"/>
                </a:ext>
              </a:extLst>
            </p:cNvPr>
            <p:cNvGrpSpPr/>
            <p:nvPr/>
          </p:nvGrpSpPr>
          <p:grpSpPr>
            <a:xfrm>
              <a:off x="5541264" y="3198167"/>
              <a:ext cx="2505456" cy="461665"/>
              <a:chOff x="4370832" y="1673352"/>
              <a:chExt cx="2505456" cy="46166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EE2269D-6BBF-4688-A0A0-FCB449EBC0D9}"/>
                  </a:ext>
                </a:extLst>
              </p:cNvPr>
              <p:cNvSpPr txBox="1"/>
              <p:nvPr/>
            </p:nvSpPr>
            <p:spPr>
              <a:xfrm>
                <a:off x="4370832" y="1673352"/>
                <a:ext cx="530352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boto Lt" pitchFamily="2" charset="0"/>
                    <a:ea typeface="Roboto Lt" pitchFamily="2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Roboto Lt" pitchFamily="2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444738F-AEEE-4FFA-BEBF-1553DADB4132}"/>
                  </a:ext>
                </a:extLst>
              </p:cNvPr>
              <p:cNvSpPr txBox="1"/>
              <p:nvPr/>
            </p:nvSpPr>
            <p:spPr>
              <a:xfrm>
                <a:off x="5047488" y="1673352"/>
                <a:ext cx="1828800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boto Lt" pitchFamily="2" charset="0"/>
                  </a:rPr>
                  <a:t>需求分析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4A2FA04-2243-4A82-B52E-A89BDEDB8D58}"/>
                </a:ext>
              </a:extLst>
            </p:cNvPr>
            <p:cNvGrpSpPr/>
            <p:nvPr/>
          </p:nvGrpSpPr>
          <p:grpSpPr>
            <a:xfrm>
              <a:off x="5541264" y="3995948"/>
              <a:ext cx="2505456" cy="461665"/>
              <a:chOff x="4370832" y="1673352"/>
              <a:chExt cx="2505456" cy="461665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262FF2F-EF42-4032-861E-DE3C73FD07BD}"/>
                  </a:ext>
                </a:extLst>
              </p:cNvPr>
              <p:cNvSpPr txBox="1"/>
              <p:nvPr/>
            </p:nvSpPr>
            <p:spPr>
              <a:xfrm>
                <a:off x="4370832" y="1673352"/>
                <a:ext cx="530352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boto Lt" pitchFamily="2" charset="0"/>
                    <a:ea typeface="Roboto Lt" pitchFamily="2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Roboto Lt" pitchFamily="2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648B003-E524-432F-A273-58CBAE9DA716}"/>
                  </a:ext>
                </a:extLst>
              </p:cNvPr>
              <p:cNvSpPr txBox="1"/>
              <p:nvPr/>
            </p:nvSpPr>
            <p:spPr>
              <a:xfrm>
                <a:off x="5047488" y="1673352"/>
                <a:ext cx="1828800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boto Lt" pitchFamily="2" charset="0"/>
                  </a:rPr>
                  <a:t>系统设计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CDFACAB-EDF2-4E35-A565-1CD59DA556F5}"/>
                </a:ext>
              </a:extLst>
            </p:cNvPr>
            <p:cNvGrpSpPr/>
            <p:nvPr/>
          </p:nvGrpSpPr>
          <p:grpSpPr>
            <a:xfrm>
              <a:off x="5541264" y="4793730"/>
              <a:ext cx="2505456" cy="461665"/>
              <a:chOff x="4370832" y="1673352"/>
              <a:chExt cx="2505456" cy="461665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F874603-B25F-4EA3-A04E-C0BC64C0E2F4}"/>
                  </a:ext>
                </a:extLst>
              </p:cNvPr>
              <p:cNvSpPr txBox="1"/>
              <p:nvPr/>
            </p:nvSpPr>
            <p:spPr>
              <a:xfrm>
                <a:off x="4370832" y="1673352"/>
                <a:ext cx="530352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Roboto Lt" pitchFamily="2" charset="0"/>
                    <a:ea typeface="Roboto Lt" pitchFamily="2" charset="0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Roboto Lt" pitchFamily="2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0904509-2F1F-4D7B-993A-C47D3ABBB5E8}"/>
                  </a:ext>
                </a:extLst>
              </p:cNvPr>
              <p:cNvSpPr txBox="1"/>
              <p:nvPr/>
            </p:nvSpPr>
            <p:spPr>
              <a:xfrm>
                <a:off x="5047488" y="1673352"/>
                <a:ext cx="1828800" cy="461665"/>
              </a:xfrm>
              <a:prstGeom prst="rect">
                <a:avLst/>
              </a:prstGeom>
              <a:solidFill>
                <a:srgbClr val="00968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Roboto Lt" pitchFamily="2" charset="0"/>
                  </a:rPr>
                  <a:t>进度分工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964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3DFA3F-83E8-45C0-8293-A4A378677DDF}"/>
              </a:ext>
            </a:extLst>
          </p:cNvPr>
          <p:cNvGrpSpPr/>
          <p:nvPr/>
        </p:nvGrpSpPr>
        <p:grpSpPr>
          <a:xfrm>
            <a:off x="994897" y="1833978"/>
            <a:ext cx="9771928" cy="3278882"/>
            <a:chOff x="994897" y="1833978"/>
            <a:chExt cx="9771928" cy="327888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56AD593-B6AD-4305-9438-0ED44BE99DAA}"/>
                </a:ext>
              </a:extLst>
            </p:cNvPr>
            <p:cNvSpPr/>
            <p:nvPr/>
          </p:nvSpPr>
          <p:spPr>
            <a:xfrm>
              <a:off x="5819676" y="2889261"/>
              <a:ext cx="3891865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62165"/>
                  </a:lnTo>
                  <a:lnTo>
                    <a:pt x="3891865" y="962165"/>
                  </a:lnTo>
                  <a:lnTo>
                    <a:pt x="3891865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7985338-9B34-4EE5-A5B8-5CD600470D25}"/>
                </a:ext>
              </a:extLst>
            </p:cNvPr>
            <p:cNvSpPr/>
            <p:nvPr/>
          </p:nvSpPr>
          <p:spPr>
            <a:xfrm>
              <a:off x="5819676" y="2889261"/>
              <a:ext cx="1338078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62165"/>
                  </a:lnTo>
                  <a:lnTo>
                    <a:pt x="1338078" y="962165"/>
                  </a:lnTo>
                  <a:lnTo>
                    <a:pt x="1338078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8FABC41-5C0A-439C-B1A1-1E38A46C9ED4}"/>
                </a:ext>
              </a:extLst>
            </p:cNvPr>
            <p:cNvSpPr/>
            <p:nvPr/>
          </p:nvSpPr>
          <p:spPr>
            <a:xfrm>
              <a:off x="4603968" y="2889261"/>
              <a:ext cx="1215708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5708" y="0"/>
                  </a:moveTo>
                  <a:lnTo>
                    <a:pt x="1215708" y="962165"/>
                  </a:lnTo>
                  <a:lnTo>
                    <a:pt x="0" y="962165"/>
                  </a:lnTo>
                  <a:lnTo>
                    <a:pt x="0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3DC96A7-9321-4641-875D-95D07165759E}"/>
                </a:ext>
              </a:extLst>
            </p:cNvPr>
            <p:cNvSpPr/>
            <p:nvPr/>
          </p:nvSpPr>
          <p:spPr>
            <a:xfrm>
              <a:off x="2050181" y="2889261"/>
              <a:ext cx="3769494" cy="11837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69494" y="0"/>
                  </a:moveTo>
                  <a:lnTo>
                    <a:pt x="3769494" y="962165"/>
                  </a:lnTo>
                  <a:lnTo>
                    <a:pt x="0" y="962165"/>
                  </a:lnTo>
                  <a:lnTo>
                    <a:pt x="0" y="1183775"/>
                  </a:lnTo>
                </a:path>
              </a:pathLst>
            </a:custGeom>
            <a:noFill/>
            <a:ln>
              <a:solidFill>
                <a:srgbClr val="009688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8B057D8-503F-499B-AAD6-1A8CCF9A4A43}"/>
                </a:ext>
              </a:extLst>
            </p:cNvPr>
            <p:cNvSpPr/>
            <p:nvPr/>
          </p:nvSpPr>
          <p:spPr>
            <a:xfrm>
              <a:off x="4764392" y="1833978"/>
              <a:ext cx="2110567" cy="1055283"/>
            </a:xfrm>
            <a:custGeom>
              <a:avLst/>
              <a:gdLst>
                <a:gd name="connsiteX0" fmla="*/ 0 w 2110567"/>
                <a:gd name="connsiteY0" fmla="*/ 0 h 1055283"/>
                <a:gd name="connsiteX1" fmla="*/ 2110567 w 2110567"/>
                <a:gd name="connsiteY1" fmla="*/ 0 h 1055283"/>
                <a:gd name="connsiteX2" fmla="*/ 2110567 w 2110567"/>
                <a:gd name="connsiteY2" fmla="*/ 1055283 h 1055283"/>
                <a:gd name="connsiteX3" fmla="*/ 0 w 2110567"/>
                <a:gd name="connsiteY3" fmla="*/ 1055283 h 1055283"/>
                <a:gd name="connsiteX4" fmla="*/ 0 w 2110567"/>
                <a:gd name="connsiteY4" fmla="*/ 0 h 105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55283">
                  <a:moveTo>
                    <a:pt x="0" y="0"/>
                  </a:moveTo>
                  <a:lnTo>
                    <a:pt x="2110567" y="0"/>
                  </a:lnTo>
                  <a:lnTo>
                    <a:pt x="2110567" y="1055283"/>
                  </a:lnTo>
                  <a:lnTo>
                    <a:pt x="0" y="105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Java</a:t>
              </a:r>
              <a:r>
                <a:rPr lang="zh-CN" altLang="en-US" sz="3200" kern="1200" dirty="0"/>
                <a:t>学习辅助系统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F722644-FC18-4151-9F3B-58E6274F7A8A}"/>
                </a:ext>
              </a:extLst>
            </p:cNvPr>
            <p:cNvSpPr/>
            <p:nvPr/>
          </p:nvSpPr>
          <p:spPr>
            <a:xfrm>
              <a:off x="994897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建立知识图谱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3F061D0-BE93-48AA-9931-0C2960CDD824}"/>
                </a:ext>
              </a:extLst>
            </p:cNvPr>
            <p:cNvSpPr/>
            <p:nvPr/>
          </p:nvSpPr>
          <p:spPr>
            <a:xfrm>
              <a:off x="3548684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dirty="0"/>
                <a:t>在线学习交流</a:t>
              </a:r>
              <a:endParaRPr lang="zh-CN" altLang="en-US" sz="2000" kern="1200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40F1C18-A30F-4A8E-90DF-5FA4A21C425C}"/>
                </a:ext>
              </a:extLst>
            </p:cNvPr>
            <p:cNvSpPr/>
            <p:nvPr/>
          </p:nvSpPr>
          <p:spPr>
            <a:xfrm>
              <a:off x="6102471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提供题库管理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D206612-E714-418E-934A-571C14EB9F3D}"/>
                </a:ext>
              </a:extLst>
            </p:cNvPr>
            <p:cNvSpPr/>
            <p:nvPr/>
          </p:nvSpPr>
          <p:spPr>
            <a:xfrm>
              <a:off x="8656258" y="4073037"/>
              <a:ext cx="2110567" cy="1039823"/>
            </a:xfrm>
            <a:custGeom>
              <a:avLst/>
              <a:gdLst>
                <a:gd name="connsiteX0" fmla="*/ 0 w 2110567"/>
                <a:gd name="connsiteY0" fmla="*/ 0 h 1039823"/>
                <a:gd name="connsiteX1" fmla="*/ 2110567 w 2110567"/>
                <a:gd name="connsiteY1" fmla="*/ 0 h 1039823"/>
                <a:gd name="connsiteX2" fmla="*/ 2110567 w 2110567"/>
                <a:gd name="connsiteY2" fmla="*/ 1039823 h 1039823"/>
                <a:gd name="connsiteX3" fmla="*/ 0 w 2110567"/>
                <a:gd name="connsiteY3" fmla="*/ 1039823 h 1039823"/>
                <a:gd name="connsiteX4" fmla="*/ 0 w 2110567"/>
                <a:gd name="connsiteY4" fmla="*/ 0 h 10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567" h="1039823">
                  <a:moveTo>
                    <a:pt x="0" y="0"/>
                  </a:moveTo>
                  <a:lnTo>
                    <a:pt x="2110567" y="0"/>
                  </a:lnTo>
                  <a:lnTo>
                    <a:pt x="2110567" y="1039823"/>
                  </a:lnTo>
                  <a:lnTo>
                    <a:pt x="0" y="1039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8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在线编程训练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36E1B7-C1E5-4CE0-820B-769E0D5C4454}"/>
              </a:ext>
            </a:extLst>
          </p:cNvPr>
          <p:cNvGrpSpPr/>
          <p:nvPr/>
        </p:nvGrpSpPr>
        <p:grpSpPr>
          <a:xfrm>
            <a:off x="0" y="0"/>
            <a:ext cx="1939347" cy="1121636"/>
            <a:chOff x="-9963" y="-8288"/>
            <a:chExt cx="1939347" cy="11216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C11E73-C973-446E-861D-1CE1C97DACAD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DEB9BE-B45B-46E5-9DD6-106B0D38C5E0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概要设计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7139641-55C1-40AB-8417-E926DF018EAF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CD55632-2250-4DCD-B351-4035CB9F61E7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628480-E48A-4158-9EA6-A05B2C1F4771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4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9688"/>
                    </a:solidFill>
                  </a:rPr>
                  <a:t>初步功能设计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D6FD3269-8CA2-4EE5-9B6F-F43B5B46C590}"/>
              </a:ext>
            </a:extLst>
          </p:cNvPr>
          <p:cNvGrpSpPr/>
          <p:nvPr/>
        </p:nvGrpSpPr>
        <p:grpSpPr>
          <a:xfrm>
            <a:off x="0" y="1875481"/>
            <a:ext cx="11627453" cy="4292863"/>
            <a:chOff x="63154" y="2430531"/>
            <a:chExt cx="11627453" cy="4292863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AA4859F-9992-4B2D-A538-19EE585E0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4" y="4576963"/>
              <a:ext cx="888676" cy="1047012"/>
            </a:xfrm>
            <a:prstGeom prst="rect">
              <a:avLst/>
            </a:prstGeom>
          </p:spPr>
        </p:pic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DE1FA94-6E2F-4AF4-8144-7D4E3C4354DB}"/>
                </a:ext>
              </a:extLst>
            </p:cNvPr>
            <p:cNvGrpSpPr/>
            <p:nvPr/>
          </p:nvGrpSpPr>
          <p:grpSpPr>
            <a:xfrm>
              <a:off x="507492" y="2430531"/>
              <a:ext cx="11183115" cy="4292863"/>
              <a:chOff x="504442" y="2492708"/>
              <a:chExt cx="11183115" cy="4292863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8C34657-A400-4E33-A37D-B502B115E98C}"/>
                  </a:ext>
                </a:extLst>
              </p:cNvPr>
              <p:cNvGrpSpPr/>
              <p:nvPr/>
            </p:nvGrpSpPr>
            <p:grpSpPr>
              <a:xfrm>
                <a:off x="1915668" y="3971781"/>
                <a:ext cx="2592324" cy="2166128"/>
                <a:chOff x="1129284" y="2652260"/>
                <a:chExt cx="2592324" cy="2166128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3D9546C2-9D5E-412E-8D95-207527D3B33A}"/>
                    </a:ext>
                  </a:extLst>
                </p:cNvPr>
                <p:cNvSpPr/>
                <p:nvPr/>
              </p:nvSpPr>
              <p:spPr>
                <a:xfrm>
                  <a:off x="1129284" y="2652260"/>
                  <a:ext cx="2592324" cy="2166128"/>
                </a:xfrm>
                <a:prstGeom prst="rect">
                  <a:avLst/>
                </a:prstGeom>
                <a:noFill/>
                <a:ln w="19050">
                  <a:solidFill>
                    <a:srgbClr val="0096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8BF3DF3B-7595-4A26-885C-4AC1F88251D8}"/>
                    </a:ext>
                  </a:extLst>
                </p:cNvPr>
                <p:cNvSpPr/>
                <p:nvPr/>
              </p:nvSpPr>
              <p:spPr>
                <a:xfrm>
                  <a:off x="1353312" y="3429000"/>
                  <a:ext cx="758952" cy="703896"/>
                </a:xfrm>
                <a:prstGeom prst="ellipse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UI</a:t>
                  </a:r>
                  <a:endParaRPr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1C9CB82-B419-4A62-9C10-74D4EA0B122C}"/>
                    </a:ext>
                  </a:extLst>
                </p:cNvPr>
                <p:cNvSpPr/>
                <p:nvPr/>
              </p:nvSpPr>
              <p:spPr>
                <a:xfrm>
                  <a:off x="2770632" y="2880360"/>
                  <a:ext cx="512064" cy="1709928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通讯端</a:t>
                  </a:r>
                </a:p>
              </p:txBody>
            </p: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584DB8E9-73A6-47D5-BF32-3D059323380C}"/>
                  </a:ext>
                </a:extLst>
              </p:cNvPr>
              <p:cNvSpPr/>
              <p:nvPr/>
            </p:nvSpPr>
            <p:spPr>
              <a:xfrm>
                <a:off x="1054700" y="5029320"/>
                <a:ext cx="748954" cy="146264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箭头: 右 39">
                <a:extLst>
                  <a:ext uri="{FF2B5EF4-FFF2-40B4-BE49-F238E27FC236}">
                    <a16:creationId xmlns:a16="http://schemas.microsoft.com/office/drawing/2014/main" id="{E5A05FBB-FB9B-4E76-81A9-F635CC16C436}"/>
                  </a:ext>
                </a:extLst>
              </p:cNvPr>
              <p:cNvSpPr/>
              <p:nvPr/>
            </p:nvSpPr>
            <p:spPr>
              <a:xfrm rot="20339018">
                <a:off x="2902477" y="4679091"/>
                <a:ext cx="593933" cy="131509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3D65D28-AEDA-4413-9493-74EED7FE7213}"/>
                  </a:ext>
                </a:extLst>
              </p:cNvPr>
              <p:cNvGrpSpPr/>
              <p:nvPr/>
            </p:nvGrpSpPr>
            <p:grpSpPr>
              <a:xfrm>
                <a:off x="6652293" y="3457006"/>
                <a:ext cx="3526468" cy="2911445"/>
                <a:chOff x="7274085" y="3419171"/>
                <a:chExt cx="3526468" cy="2911445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DD4EC7-076B-40CA-8FA1-693F304B6284}"/>
                    </a:ext>
                  </a:extLst>
                </p:cNvPr>
                <p:cNvSpPr/>
                <p:nvPr/>
              </p:nvSpPr>
              <p:spPr>
                <a:xfrm>
                  <a:off x="7274085" y="3419171"/>
                  <a:ext cx="3526468" cy="2911445"/>
                </a:xfrm>
                <a:prstGeom prst="rect">
                  <a:avLst/>
                </a:prstGeom>
                <a:noFill/>
                <a:ln w="19050">
                  <a:solidFill>
                    <a:srgbClr val="0096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6AF7A64-8C98-4858-94EA-6D5E6653E4F0}"/>
                    </a:ext>
                  </a:extLst>
                </p:cNvPr>
                <p:cNvSpPr/>
                <p:nvPr/>
              </p:nvSpPr>
              <p:spPr>
                <a:xfrm>
                  <a:off x="7696200" y="4057765"/>
                  <a:ext cx="512064" cy="1709928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通讯端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D8E9C40A-D98A-4A01-982C-16DC4DE5D757}"/>
                    </a:ext>
                  </a:extLst>
                </p:cNvPr>
                <p:cNvSpPr/>
                <p:nvPr/>
              </p:nvSpPr>
              <p:spPr>
                <a:xfrm>
                  <a:off x="8856742" y="3611878"/>
                  <a:ext cx="512064" cy="2526029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逻辑层</a:t>
                  </a: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E6C75C6-381D-41FD-8E88-99E87EEDB04B}"/>
                    </a:ext>
                  </a:extLst>
                </p:cNvPr>
                <p:cNvSpPr/>
                <p:nvPr/>
              </p:nvSpPr>
              <p:spPr>
                <a:xfrm>
                  <a:off x="9987617" y="4056853"/>
                  <a:ext cx="512064" cy="1709928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数据层</a:t>
                  </a:r>
                </a:p>
              </p:txBody>
            </p:sp>
          </p:grp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DD84192-619B-4FDA-963A-12BD2C500D0D}"/>
                  </a:ext>
                </a:extLst>
              </p:cNvPr>
              <p:cNvSpPr/>
              <p:nvPr/>
            </p:nvSpPr>
            <p:spPr>
              <a:xfrm>
                <a:off x="11049000" y="4174356"/>
                <a:ext cx="512064" cy="1709928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数据库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B9625A1-9630-436D-B78F-2A42DD84B514}"/>
                  </a:ext>
                </a:extLst>
              </p:cNvPr>
              <p:cNvSpPr txBox="1"/>
              <p:nvPr/>
            </p:nvSpPr>
            <p:spPr>
              <a:xfrm>
                <a:off x="1101687" y="4708413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交互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9FD87E1-183D-4CE3-865B-0A0B0390F91D}"/>
                  </a:ext>
                </a:extLst>
              </p:cNvPr>
              <p:cNvSpPr txBox="1"/>
              <p:nvPr/>
            </p:nvSpPr>
            <p:spPr>
              <a:xfrm rot="20174514">
                <a:off x="2802607" y="4338777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请求</a:t>
                </a:r>
              </a:p>
            </p:txBody>
          </p:sp>
          <p:sp>
            <p:nvSpPr>
              <p:cNvPr id="58" name="箭头: 右 57">
                <a:extLst>
                  <a:ext uri="{FF2B5EF4-FFF2-40B4-BE49-F238E27FC236}">
                    <a16:creationId xmlns:a16="http://schemas.microsoft.com/office/drawing/2014/main" id="{DB707724-F004-4B9E-9D41-751F39DD41BC}"/>
                  </a:ext>
                </a:extLst>
              </p:cNvPr>
              <p:cNvSpPr/>
              <p:nvPr/>
            </p:nvSpPr>
            <p:spPr>
              <a:xfrm>
                <a:off x="4198056" y="4462272"/>
                <a:ext cx="2687375" cy="232671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859C4B2D-505F-4CA3-88E3-B0CCF3EBB09E}"/>
                  </a:ext>
                </a:extLst>
              </p:cNvPr>
              <p:cNvSpPr/>
              <p:nvPr/>
            </p:nvSpPr>
            <p:spPr>
              <a:xfrm rot="10800000">
                <a:off x="4198055" y="5299023"/>
                <a:ext cx="2687375" cy="232671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FE0DBD4-D2D7-4814-BFE5-1A169AF22861}"/>
                  </a:ext>
                </a:extLst>
              </p:cNvPr>
              <p:cNvSpPr txBox="1"/>
              <p:nvPr/>
            </p:nvSpPr>
            <p:spPr>
              <a:xfrm>
                <a:off x="5206686" y="4806252"/>
                <a:ext cx="92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HTTP</a:t>
                </a:r>
                <a:endParaRPr lang="zh-CN" altLang="en-US" dirty="0"/>
              </a:p>
            </p:txBody>
          </p:sp>
          <p:sp>
            <p:nvSpPr>
              <p:cNvPr id="62" name="箭头: 右 61">
                <a:extLst>
                  <a:ext uri="{FF2B5EF4-FFF2-40B4-BE49-F238E27FC236}">
                    <a16:creationId xmlns:a16="http://schemas.microsoft.com/office/drawing/2014/main" id="{4006B080-4B8A-489E-9C05-7A25AC70986C}"/>
                  </a:ext>
                </a:extLst>
              </p:cNvPr>
              <p:cNvSpPr/>
              <p:nvPr/>
            </p:nvSpPr>
            <p:spPr>
              <a:xfrm rot="950186">
                <a:off x="7636642" y="4493275"/>
                <a:ext cx="529797" cy="145613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31EBAD0-8145-4A24-AD4A-E76407C7EE5A}"/>
                  </a:ext>
                </a:extLst>
              </p:cNvPr>
              <p:cNvSpPr txBox="1"/>
              <p:nvPr/>
            </p:nvSpPr>
            <p:spPr>
              <a:xfrm rot="1041089">
                <a:off x="7608738" y="4190386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解析</a:t>
                </a: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C49F01A0-47FB-4037-8FAD-AFFA73E64B84}"/>
                  </a:ext>
                </a:extLst>
              </p:cNvPr>
              <p:cNvSpPr/>
              <p:nvPr/>
            </p:nvSpPr>
            <p:spPr>
              <a:xfrm rot="11755418">
                <a:off x="2891950" y="5281060"/>
                <a:ext cx="593933" cy="131509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BD9FE10-7E6B-4D8B-A189-E7DF3CFDE86F}"/>
                  </a:ext>
                </a:extLst>
              </p:cNvPr>
              <p:cNvSpPr txBox="1"/>
              <p:nvPr/>
            </p:nvSpPr>
            <p:spPr>
              <a:xfrm rot="972760">
                <a:off x="2823496" y="5362414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响应</a:t>
                </a: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21DFA2CF-71FD-42A2-B910-EE8CF5BB17E2}"/>
                  </a:ext>
                </a:extLst>
              </p:cNvPr>
              <p:cNvSpPr/>
              <p:nvPr/>
            </p:nvSpPr>
            <p:spPr>
              <a:xfrm rot="9089351">
                <a:off x="7630971" y="5268469"/>
                <a:ext cx="529797" cy="145613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1A8F252-04E4-4CAA-974C-61688DF26FCF}"/>
                  </a:ext>
                </a:extLst>
              </p:cNvPr>
              <p:cNvSpPr txBox="1"/>
              <p:nvPr/>
            </p:nvSpPr>
            <p:spPr>
              <a:xfrm rot="19582011">
                <a:off x="7672403" y="5299856"/>
                <a:ext cx="69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结果</a:t>
                </a:r>
              </a:p>
            </p:txBody>
          </p: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AC81E7B1-27FF-48A7-94CB-DC2F0E83292E}"/>
                  </a:ext>
                </a:extLst>
              </p:cNvPr>
              <p:cNvSpPr/>
              <p:nvPr/>
            </p:nvSpPr>
            <p:spPr>
              <a:xfrm>
                <a:off x="8818568" y="4636049"/>
                <a:ext cx="469264" cy="108796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箭头: 右 69">
                <a:extLst>
                  <a:ext uri="{FF2B5EF4-FFF2-40B4-BE49-F238E27FC236}">
                    <a16:creationId xmlns:a16="http://schemas.microsoft.com/office/drawing/2014/main" id="{AA451D8B-6899-4E06-94E0-F86A41449876}"/>
                  </a:ext>
                </a:extLst>
              </p:cNvPr>
              <p:cNvSpPr/>
              <p:nvPr/>
            </p:nvSpPr>
            <p:spPr>
              <a:xfrm rot="10800000">
                <a:off x="8831679" y="5170008"/>
                <a:ext cx="469264" cy="108796"/>
              </a:xfrm>
              <a:prstGeom prst="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1BE5976-FDBA-47D3-A9F9-32E1EA8906A9}"/>
                  </a:ext>
                </a:extLst>
              </p:cNvPr>
              <p:cNvSpPr txBox="1"/>
              <p:nvPr/>
            </p:nvSpPr>
            <p:spPr>
              <a:xfrm>
                <a:off x="8656277" y="4401196"/>
                <a:ext cx="105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请求数据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D5F14A3-16F0-40CF-9B08-B5BF765952DD}"/>
                  </a:ext>
                </a:extLst>
              </p:cNvPr>
              <p:cNvSpPr txBox="1"/>
              <p:nvPr/>
            </p:nvSpPr>
            <p:spPr>
              <a:xfrm>
                <a:off x="8679305" y="5283723"/>
                <a:ext cx="1051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返回数据</a:t>
                </a:r>
              </a:p>
            </p:txBody>
          </p:sp>
          <p:sp>
            <p:nvSpPr>
              <p:cNvPr id="27" name="箭头: 左右 26">
                <a:extLst>
                  <a:ext uri="{FF2B5EF4-FFF2-40B4-BE49-F238E27FC236}">
                    <a16:creationId xmlns:a16="http://schemas.microsoft.com/office/drawing/2014/main" id="{881BBC3D-2B98-4848-9298-8EB8D1AE7F2D}"/>
                  </a:ext>
                </a:extLst>
              </p:cNvPr>
              <p:cNvSpPr/>
              <p:nvPr/>
            </p:nvSpPr>
            <p:spPr>
              <a:xfrm>
                <a:off x="10236974" y="4949652"/>
                <a:ext cx="688848" cy="172788"/>
              </a:xfrm>
              <a:prstGeom prst="leftRightArrow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13F4699-1652-49E5-B1C3-711FD4EC2F28}"/>
                  </a:ext>
                </a:extLst>
              </p:cNvPr>
              <p:cNvSpPr txBox="1"/>
              <p:nvPr/>
            </p:nvSpPr>
            <p:spPr>
              <a:xfrm>
                <a:off x="10276332" y="4561192"/>
                <a:ext cx="692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数据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传输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38375E-7DBD-4654-A3CB-8E4698D7F968}"/>
                  </a:ext>
                </a:extLst>
              </p:cNvPr>
              <p:cNvSpPr txBox="1"/>
              <p:nvPr/>
            </p:nvSpPr>
            <p:spPr>
              <a:xfrm>
                <a:off x="2236668" y="6280061"/>
                <a:ext cx="2134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前端</a:t>
                </a:r>
                <a:r>
                  <a:rPr lang="en-US" altLang="zh-CN" dirty="0"/>
                  <a:t>(Vue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react)</a:t>
                </a:r>
                <a:endParaRPr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8AFC9F8-1ADB-4EC1-B636-CCE7AFDB2CCD}"/>
                  </a:ext>
                </a:extLst>
              </p:cNvPr>
              <p:cNvSpPr txBox="1"/>
              <p:nvPr/>
            </p:nvSpPr>
            <p:spPr>
              <a:xfrm>
                <a:off x="7574332" y="6416239"/>
                <a:ext cx="2134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后端</a:t>
                </a:r>
                <a:r>
                  <a:rPr lang="en-US" altLang="zh-CN" dirty="0"/>
                  <a:t>(SpringMVC)</a:t>
                </a:r>
                <a:endParaRPr lang="zh-CN" altLang="en-US" dirty="0"/>
              </a:p>
            </p:txBody>
          </p:sp>
          <p:sp>
            <p:nvSpPr>
              <p:cNvPr id="28" name="左大括号 27">
                <a:extLst>
                  <a:ext uri="{FF2B5EF4-FFF2-40B4-BE49-F238E27FC236}">
                    <a16:creationId xmlns:a16="http://schemas.microsoft.com/office/drawing/2014/main" id="{8B878903-A747-4F62-9BF6-39BAEB3A87A9}"/>
                  </a:ext>
                </a:extLst>
              </p:cNvPr>
              <p:cNvSpPr/>
              <p:nvPr/>
            </p:nvSpPr>
            <p:spPr>
              <a:xfrm rot="5400000">
                <a:off x="5840321" y="-2441418"/>
                <a:ext cx="511358" cy="11183115"/>
              </a:xfrm>
              <a:prstGeom prst="leftBrace">
                <a:avLst/>
              </a:prstGeom>
              <a:ln>
                <a:solidFill>
                  <a:srgbClr val="0096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4B317E4-643B-41AA-9120-178C9B790906}"/>
                  </a:ext>
                </a:extLst>
              </p:cNvPr>
              <p:cNvSpPr txBox="1"/>
              <p:nvPr/>
            </p:nvSpPr>
            <p:spPr>
              <a:xfrm>
                <a:off x="5573779" y="2492708"/>
                <a:ext cx="132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B/S</a:t>
                </a:r>
                <a:r>
                  <a:rPr lang="zh-CN" altLang="en-US" sz="2400" dirty="0"/>
                  <a:t>架构</a:t>
                </a: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概要设计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4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9688"/>
                    </a:solidFill>
                  </a:rPr>
                  <a:t>初步架构设计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001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</a:rPr>
                <a:t>选题依据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4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9688"/>
                    </a:solidFill>
                  </a:rPr>
                  <a:t>选题背景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3E2ACFF-C694-4584-B342-4EAD0BC4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70" y="415498"/>
            <a:ext cx="7956077" cy="6485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7E3C0D-DECF-4AB5-82AB-CB4FE6A47642}"/>
              </a:ext>
            </a:extLst>
          </p:cNvPr>
          <p:cNvSpPr txBox="1"/>
          <p:nvPr/>
        </p:nvSpPr>
        <p:spPr>
          <a:xfrm>
            <a:off x="6784438" y="46166"/>
            <a:ext cx="37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TIOBE Index for November 2018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077AC1-DB33-4262-A787-E408824156D8}"/>
              </a:ext>
            </a:extLst>
          </p:cNvPr>
          <p:cNvGrpSpPr/>
          <p:nvPr/>
        </p:nvGrpSpPr>
        <p:grpSpPr>
          <a:xfrm>
            <a:off x="635508" y="1635126"/>
            <a:ext cx="2587752" cy="4045877"/>
            <a:chOff x="635508" y="1635126"/>
            <a:chExt cx="2587752" cy="40458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DE56EA-4A93-4664-83D3-E3560B6A82CA}"/>
                </a:ext>
              </a:extLst>
            </p:cNvPr>
            <p:cNvSpPr/>
            <p:nvPr/>
          </p:nvSpPr>
          <p:spPr>
            <a:xfrm>
              <a:off x="635508" y="1635126"/>
              <a:ext cx="2587752" cy="4045877"/>
            </a:xfrm>
            <a:prstGeom prst="rect">
              <a:avLst/>
            </a:prstGeom>
            <a:solidFill>
              <a:srgbClr val="009688">
                <a:alpha val="7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05165D-5A09-4244-A591-906D39BC54F8}"/>
                </a:ext>
              </a:extLst>
            </p:cNvPr>
            <p:cNvSpPr txBox="1"/>
            <p:nvPr/>
          </p:nvSpPr>
          <p:spPr>
            <a:xfrm>
              <a:off x="959711" y="1949905"/>
              <a:ext cx="207731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bg1"/>
                  </a:solidFill>
                </a:rPr>
                <a:t>Java是一种广泛使用的计算机编程语言，拥有跨平台、面向对象、泛型编程的特性，广泛应用于企业级Web应用开发和移动应用开发。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zh-CN" dirty="0">
                  <a:solidFill>
                    <a:schemeClr val="bg1"/>
                  </a:solidFill>
                </a:rPr>
                <a:t>截止到2018年11月，Java以16.746%的比率占据编程语言流行度第一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85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</a:rPr>
                <a:t>选题依据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4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9688"/>
                    </a:solidFill>
                  </a:rPr>
                  <a:t>选题意义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F729F2-E9A1-4EF5-95A2-E026F5C5D2CC}"/>
              </a:ext>
            </a:extLst>
          </p:cNvPr>
          <p:cNvGrpSpPr/>
          <p:nvPr/>
        </p:nvGrpSpPr>
        <p:grpSpPr>
          <a:xfrm>
            <a:off x="5138211" y="1455128"/>
            <a:ext cx="2046732" cy="831103"/>
            <a:chOff x="575710" y="2580047"/>
            <a:chExt cx="2046732" cy="83110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6885DF-6D47-489B-BE0C-67FD001B0DC0}"/>
                </a:ext>
              </a:extLst>
            </p:cNvPr>
            <p:cNvSpPr txBox="1"/>
            <p:nvPr/>
          </p:nvSpPr>
          <p:spPr>
            <a:xfrm>
              <a:off x="575710" y="3041818"/>
              <a:ext cx="2046732" cy="369332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bg1"/>
                  </a:solidFill>
                  <a:latin typeface="Roboto Lt" pitchFamily="2" charset="0"/>
                </a:rPr>
                <a:t>Java语言程序设计</a:t>
              </a:r>
              <a:endParaRPr lang="zh-CN" altLang="en-US" sz="3600" dirty="0">
                <a:solidFill>
                  <a:schemeClr val="bg1"/>
                </a:solidFill>
                <a:latin typeface="Roboto Lt" pitchFamily="2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87F5FDD-3549-4AFA-84D7-D24BD86FC9CA}"/>
                </a:ext>
              </a:extLst>
            </p:cNvPr>
            <p:cNvSpPr txBox="1"/>
            <p:nvPr/>
          </p:nvSpPr>
          <p:spPr>
            <a:xfrm>
              <a:off x="1232765" y="2627996"/>
              <a:ext cx="89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9688"/>
                  </a:solidFill>
                </a:rPr>
                <a:t>必修课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C486EDD-5104-4EE2-AEFA-A40579359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25" y="2580047"/>
              <a:ext cx="449580" cy="44958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49BB93C-D501-44A5-93CA-6500ADD04C69}"/>
              </a:ext>
            </a:extLst>
          </p:cNvPr>
          <p:cNvGrpSpPr/>
          <p:nvPr/>
        </p:nvGrpSpPr>
        <p:grpSpPr>
          <a:xfrm>
            <a:off x="573047" y="4079681"/>
            <a:ext cx="11045906" cy="589445"/>
            <a:chOff x="605835" y="4064339"/>
            <a:chExt cx="11045906" cy="58944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4169E1-4EE1-4182-90DC-23567A01A798}"/>
                </a:ext>
              </a:extLst>
            </p:cNvPr>
            <p:cNvSpPr txBox="1"/>
            <p:nvPr/>
          </p:nvSpPr>
          <p:spPr>
            <a:xfrm>
              <a:off x="3002187" y="4064339"/>
              <a:ext cx="1460499" cy="584199"/>
            </a:xfrm>
            <a:prstGeom prst="rect">
              <a:avLst/>
            </a:prstGeom>
            <a:solidFill>
              <a:srgbClr val="009688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/>
                <a:t>概念复杂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4B0D8CF-22DE-41B3-AF69-C5EF9BFBDEDF}"/>
                </a:ext>
              </a:extLst>
            </p:cNvPr>
            <p:cNvSpPr txBox="1"/>
            <p:nvPr/>
          </p:nvSpPr>
          <p:spPr>
            <a:xfrm>
              <a:off x="5398539" y="4069585"/>
              <a:ext cx="1460499" cy="584199"/>
            </a:xfrm>
            <a:prstGeom prst="rect">
              <a:avLst/>
            </a:prstGeom>
            <a:solidFill>
              <a:srgbClr val="009688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dirty="0"/>
                <a:t>偏重实践</a:t>
              </a:r>
              <a:endParaRPr lang="zh-CN" altLang="en-US" sz="2000" kern="12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127AE97-3765-4088-AC1D-4DE0740B44F7}"/>
                </a:ext>
              </a:extLst>
            </p:cNvPr>
            <p:cNvSpPr txBox="1"/>
            <p:nvPr/>
          </p:nvSpPr>
          <p:spPr>
            <a:xfrm>
              <a:off x="7794890" y="4069585"/>
              <a:ext cx="1460499" cy="584199"/>
            </a:xfrm>
            <a:prstGeom prst="rect">
              <a:avLst/>
            </a:prstGeom>
            <a:solidFill>
              <a:srgbClr val="009688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学时有限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9D65DE5-1F36-4250-AC34-71129FA0F637}"/>
                </a:ext>
              </a:extLst>
            </p:cNvPr>
            <p:cNvSpPr txBox="1"/>
            <p:nvPr/>
          </p:nvSpPr>
          <p:spPr>
            <a:xfrm>
              <a:off x="10191242" y="4069585"/>
              <a:ext cx="1460499" cy="584199"/>
            </a:xfrm>
            <a:prstGeom prst="rect">
              <a:avLst/>
            </a:prstGeom>
            <a:solidFill>
              <a:srgbClr val="009688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dirty="0"/>
                <a:t>缺乏练习</a:t>
              </a:r>
              <a:endParaRPr lang="zh-CN" altLang="en-US" sz="2000" kern="1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4D474B7-6F57-403D-9E26-EBC21C22E4CC}"/>
                </a:ext>
              </a:extLst>
            </p:cNvPr>
            <p:cNvSpPr txBox="1"/>
            <p:nvPr/>
          </p:nvSpPr>
          <p:spPr>
            <a:xfrm>
              <a:off x="605835" y="4064339"/>
              <a:ext cx="1460499" cy="584199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kern="1200" dirty="0"/>
                <a:t>知识抽象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2381C65-7071-4CEC-AA89-B055204118C2}"/>
              </a:ext>
            </a:extLst>
          </p:cNvPr>
          <p:cNvCxnSpPr>
            <a:cxnSpLocks/>
          </p:cNvCxnSpPr>
          <p:nvPr/>
        </p:nvCxnSpPr>
        <p:spPr>
          <a:xfrm>
            <a:off x="6096000" y="2286231"/>
            <a:ext cx="0" cy="1718841"/>
          </a:xfrm>
          <a:prstGeom prst="straightConnector1">
            <a:avLst/>
          </a:prstGeom>
          <a:ln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D791C19-A67C-412F-BA77-5CE7EDA824F8}"/>
              </a:ext>
            </a:extLst>
          </p:cNvPr>
          <p:cNvCxnSpPr>
            <a:cxnSpLocks/>
          </p:cNvCxnSpPr>
          <p:nvPr/>
        </p:nvCxnSpPr>
        <p:spPr>
          <a:xfrm>
            <a:off x="6096000" y="3145651"/>
            <a:ext cx="4792703" cy="859421"/>
          </a:xfrm>
          <a:prstGeom prst="bentConnector3">
            <a:avLst>
              <a:gd name="adj1" fmla="val 99987"/>
            </a:avLst>
          </a:prstGeom>
          <a:ln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B2580B5-2500-4DEC-9217-7AE0E85A56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6152" y="3145648"/>
            <a:ext cx="4879848" cy="859424"/>
          </a:xfrm>
          <a:prstGeom prst="bentConnector3">
            <a:avLst>
              <a:gd name="adj1" fmla="val 100031"/>
            </a:avLst>
          </a:prstGeom>
          <a:ln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6D2940-3F59-477E-81FF-017F5EAF099C}"/>
              </a:ext>
            </a:extLst>
          </p:cNvPr>
          <p:cNvCxnSpPr/>
          <p:nvPr/>
        </p:nvCxnSpPr>
        <p:spPr>
          <a:xfrm>
            <a:off x="3699648" y="3145650"/>
            <a:ext cx="0" cy="859422"/>
          </a:xfrm>
          <a:prstGeom prst="straightConnector1">
            <a:avLst/>
          </a:prstGeom>
          <a:ln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25E90EC-071E-483F-98D5-F09B50FBC252}"/>
              </a:ext>
            </a:extLst>
          </p:cNvPr>
          <p:cNvCxnSpPr/>
          <p:nvPr/>
        </p:nvCxnSpPr>
        <p:spPr>
          <a:xfrm>
            <a:off x="8510639" y="3145648"/>
            <a:ext cx="0" cy="859424"/>
          </a:xfrm>
          <a:prstGeom prst="straightConnector1">
            <a:avLst/>
          </a:prstGeom>
          <a:ln>
            <a:solidFill>
              <a:srgbClr val="0096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107874" y="-8288"/>
            <a:ext cx="2037258" cy="1121636"/>
            <a:chOff x="-107874" y="-8288"/>
            <a:chExt cx="2037258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</a:rPr>
                <a:t>选题依据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107874" y="432554"/>
              <a:ext cx="1890362" cy="428791"/>
              <a:chOff x="309044" y="490717"/>
              <a:chExt cx="126843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309044" y="534982"/>
                <a:ext cx="1268435" cy="225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009688"/>
                    </a:solidFill>
                  </a:rPr>
                  <a:t>应用现状与发展趋势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6445F0-9B48-4E21-AAE0-7375A45541A4}"/>
              </a:ext>
            </a:extLst>
          </p:cNvPr>
          <p:cNvGrpSpPr/>
          <p:nvPr/>
        </p:nvGrpSpPr>
        <p:grpSpPr>
          <a:xfrm>
            <a:off x="765279" y="2234950"/>
            <a:ext cx="2793812" cy="3374842"/>
            <a:chOff x="765279" y="2234950"/>
            <a:chExt cx="2793812" cy="337484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4B3F1A1-EB81-4E8D-85C4-8E8A4CABE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65" y="3480943"/>
              <a:ext cx="458955" cy="458955"/>
            </a:xfrm>
            <a:prstGeom prst="rect">
              <a:avLst/>
            </a:prstGeom>
          </p:spPr>
        </p:pic>
        <p:pic>
          <p:nvPicPr>
            <p:cNvPr id="2050" name="Picture 2" descr="https://timgsa.baidu.com/timg?image&amp;quality=80&amp;size=b9999_10000&amp;sec=1543150308375&amp;di=10b5f14bb1f19d1fd3b06a58fd421377&amp;imgtype=0&amp;src=http%3A%2F%2Fimg.pconline.com.cn%2Fimages%2Fnospd%2Fupload%2Fupc%2Ftx%2Fpcdlc%2F1804%2F01%2Fc0%2F80376291_1522517296625.jpg">
              <a:extLst>
                <a:ext uri="{FF2B5EF4-FFF2-40B4-BE49-F238E27FC236}">
                  <a16:creationId xmlns:a16="http://schemas.microsoft.com/office/drawing/2014/main" id="{D9818CD6-CB2E-4719-A3B7-472A9C454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02" y="4198119"/>
              <a:ext cx="588016" cy="588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4B5284C-7065-48D0-A5E0-D7FCE1E8A5D0}"/>
                </a:ext>
              </a:extLst>
            </p:cNvPr>
            <p:cNvGrpSpPr/>
            <p:nvPr/>
          </p:nvGrpSpPr>
          <p:grpSpPr>
            <a:xfrm>
              <a:off x="878765" y="2234950"/>
              <a:ext cx="2680192" cy="979200"/>
              <a:chOff x="798283" y="1471737"/>
              <a:chExt cx="2680192" cy="97920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CEDC6FA-0B73-4F8A-9F32-1899D392F70D}"/>
                  </a:ext>
                </a:extLst>
              </p:cNvPr>
              <p:cNvSpPr/>
              <p:nvPr/>
            </p:nvSpPr>
            <p:spPr>
              <a:xfrm>
                <a:off x="798283" y="1471737"/>
                <a:ext cx="2680192" cy="9792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25BCFF-B7F3-4EFB-9313-91A8A5CB1B3E}"/>
                  </a:ext>
                </a:extLst>
              </p:cNvPr>
              <p:cNvSpPr txBox="1"/>
              <p:nvPr/>
            </p:nvSpPr>
            <p:spPr>
              <a:xfrm>
                <a:off x="798283" y="1471737"/>
                <a:ext cx="2680192" cy="9792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6464" tIns="89408" rIns="156464" bIns="89408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400" kern="1200" dirty="0"/>
                  <a:t>通用类应用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849F61D-0739-4F3C-B2B2-D279E85B8A44}"/>
                </a:ext>
              </a:extLst>
            </p:cNvPr>
            <p:cNvGrpSpPr/>
            <p:nvPr/>
          </p:nvGrpSpPr>
          <p:grpSpPr>
            <a:xfrm>
              <a:off x="1465818" y="3560295"/>
              <a:ext cx="2093139" cy="646396"/>
              <a:chOff x="1684579" y="4316033"/>
              <a:chExt cx="2093139" cy="646396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A5833E4-9944-48E2-80AA-148BDFE37884}"/>
                  </a:ext>
                </a:extLst>
              </p:cNvPr>
              <p:cNvSpPr/>
              <p:nvPr/>
            </p:nvSpPr>
            <p:spPr>
              <a:xfrm>
                <a:off x="1684579" y="4316033"/>
                <a:ext cx="2093139" cy="369332"/>
              </a:xfrm>
              <a:prstGeom prst="rect">
                <a:avLst/>
              </a:prstGeom>
              <a:solidFill>
                <a:srgbClr val="E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21DCB1C-4DEA-4F8C-9787-D1C56ADBF19B}"/>
                  </a:ext>
                </a:extLst>
              </p:cNvPr>
              <p:cNvSpPr txBox="1"/>
              <p:nvPr/>
            </p:nvSpPr>
            <p:spPr>
              <a:xfrm>
                <a:off x="1733588" y="4316098"/>
                <a:ext cx="204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dirty="0"/>
                  <a:t>sololearn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FBD3FF8-F4DC-4179-AD8A-D0F6D1EF8BC6}"/>
                </a:ext>
              </a:extLst>
            </p:cNvPr>
            <p:cNvGrpSpPr/>
            <p:nvPr/>
          </p:nvGrpSpPr>
          <p:grpSpPr>
            <a:xfrm>
              <a:off x="1465817" y="4299584"/>
              <a:ext cx="2093139" cy="369397"/>
              <a:chOff x="1585363" y="4299584"/>
              <a:chExt cx="2093139" cy="36939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E399CDC-45BA-49D5-A35B-A225467F3F1A}"/>
                  </a:ext>
                </a:extLst>
              </p:cNvPr>
              <p:cNvSpPr/>
              <p:nvPr/>
            </p:nvSpPr>
            <p:spPr>
              <a:xfrm>
                <a:off x="1585363" y="4299584"/>
                <a:ext cx="2093139" cy="369332"/>
              </a:xfrm>
              <a:prstGeom prst="rect">
                <a:avLst/>
              </a:prstGeom>
              <a:solidFill>
                <a:srgbClr val="E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FA85E0A-1627-4977-9DF4-F631291BB51C}"/>
                  </a:ext>
                </a:extLst>
              </p:cNvPr>
              <p:cNvSpPr txBox="1"/>
              <p:nvPr/>
            </p:nvSpPr>
            <p:spPr>
              <a:xfrm>
                <a:off x="1619109" y="4299649"/>
                <a:ext cx="205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网易云课堂</a:t>
                </a:r>
              </a:p>
            </p:txBody>
          </p:sp>
        </p:grpSp>
        <p:pic>
          <p:nvPicPr>
            <p:cNvPr id="2052" name="Picture 4" descr="https://timgsa.baidu.com/timg?image&amp;quality=80&amp;size=b9999_10000&amp;sec=1543152465476&amp;di=fbf2863c982da9619ec4c349ed50034f&amp;imgtype=0&amp;src=http%3A%2F%2Fcdnimg103.lizhi.fm%2Faudio_cover%2F2015%2F06%2F08%2F20606943141113351_580x580.jpg">
              <a:extLst>
                <a:ext uri="{FF2B5EF4-FFF2-40B4-BE49-F238E27FC236}">
                  <a16:creationId xmlns:a16="http://schemas.microsoft.com/office/drawing/2014/main" id="{1CA4B694-0294-44EE-8B42-B0CCCF41F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79" y="4923867"/>
              <a:ext cx="685925" cy="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826D564-C577-4902-8947-545E7A53D2CF}"/>
                </a:ext>
              </a:extLst>
            </p:cNvPr>
            <p:cNvGrpSpPr/>
            <p:nvPr/>
          </p:nvGrpSpPr>
          <p:grpSpPr>
            <a:xfrm>
              <a:off x="1465952" y="5107426"/>
              <a:ext cx="2093139" cy="369397"/>
              <a:chOff x="1585363" y="4299584"/>
              <a:chExt cx="2093139" cy="369397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796EB35-7DA1-4583-A261-780E71AE6027}"/>
                  </a:ext>
                </a:extLst>
              </p:cNvPr>
              <p:cNvSpPr/>
              <p:nvPr/>
            </p:nvSpPr>
            <p:spPr>
              <a:xfrm>
                <a:off x="1585363" y="4299584"/>
                <a:ext cx="2093139" cy="369332"/>
              </a:xfrm>
              <a:prstGeom prst="rect">
                <a:avLst/>
              </a:prstGeom>
              <a:solidFill>
                <a:srgbClr val="E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9E11484-F782-49E9-B44C-D955EA3E8AD8}"/>
                  </a:ext>
                </a:extLst>
              </p:cNvPr>
              <p:cNvSpPr txBox="1"/>
              <p:nvPr/>
            </p:nvSpPr>
            <p:spPr>
              <a:xfrm>
                <a:off x="1619109" y="4299649"/>
                <a:ext cx="2059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慕课网</a:t>
                </a: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7DD4037-08AA-4604-9519-45A5289AD1E1}"/>
              </a:ext>
            </a:extLst>
          </p:cNvPr>
          <p:cNvGrpSpPr/>
          <p:nvPr/>
        </p:nvGrpSpPr>
        <p:grpSpPr>
          <a:xfrm>
            <a:off x="4866988" y="2234950"/>
            <a:ext cx="2680326" cy="3241873"/>
            <a:chOff x="998311" y="2234950"/>
            <a:chExt cx="2680326" cy="3241873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E785EA5-AD0A-4472-A348-848D94B9BC89}"/>
                </a:ext>
              </a:extLst>
            </p:cNvPr>
            <p:cNvGrpSpPr/>
            <p:nvPr/>
          </p:nvGrpSpPr>
          <p:grpSpPr>
            <a:xfrm>
              <a:off x="998311" y="2234950"/>
              <a:ext cx="2680192" cy="979200"/>
              <a:chOff x="798283" y="1471737"/>
              <a:chExt cx="2680192" cy="97920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4D7046F-8A94-40C8-B525-5C66F854A728}"/>
                  </a:ext>
                </a:extLst>
              </p:cNvPr>
              <p:cNvSpPr/>
              <p:nvPr/>
            </p:nvSpPr>
            <p:spPr>
              <a:xfrm>
                <a:off x="798283" y="1471737"/>
                <a:ext cx="2680192" cy="9792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985A67B-F8AF-4EC3-9E72-4730821ACA4C}"/>
                  </a:ext>
                </a:extLst>
              </p:cNvPr>
              <p:cNvSpPr txBox="1"/>
              <p:nvPr/>
            </p:nvSpPr>
            <p:spPr>
              <a:xfrm>
                <a:off x="798283" y="1471737"/>
                <a:ext cx="2680192" cy="9792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6464" tIns="89408" rIns="156464" bIns="89408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400" dirty="0"/>
                  <a:t>题库</a:t>
                </a:r>
                <a:r>
                  <a:rPr lang="zh-CN" altLang="en-US" sz="2400" kern="1200" dirty="0"/>
                  <a:t>类应用</a:t>
                </a: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BAA224FE-ADF1-4CBC-8A98-8620530AF8E9}"/>
                </a:ext>
              </a:extLst>
            </p:cNvPr>
            <p:cNvGrpSpPr/>
            <p:nvPr/>
          </p:nvGrpSpPr>
          <p:grpSpPr>
            <a:xfrm>
              <a:off x="1585364" y="3560295"/>
              <a:ext cx="2093139" cy="646396"/>
              <a:chOff x="1684579" y="4316033"/>
              <a:chExt cx="2093139" cy="646396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DCA62B8-CC2C-48C4-A754-3296A9494886}"/>
                  </a:ext>
                </a:extLst>
              </p:cNvPr>
              <p:cNvSpPr/>
              <p:nvPr/>
            </p:nvSpPr>
            <p:spPr>
              <a:xfrm>
                <a:off x="1684579" y="4316033"/>
                <a:ext cx="2093139" cy="369332"/>
              </a:xfrm>
              <a:prstGeom prst="rect">
                <a:avLst/>
              </a:prstGeom>
              <a:solidFill>
                <a:srgbClr val="E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074EA08-6D36-4ACD-9D30-ABADB8EF2852}"/>
                  </a:ext>
                </a:extLst>
              </p:cNvPr>
              <p:cNvSpPr txBox="1"/>
              <p:nvPr/>
            </p:nvSpPr>
            <p:spPr>
              <a:xfrm>
                <a:off x="1733588" y="4316098"/>
                <a:ext cx="2044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猿题库</a:t>
                </a:r>
              </a:p>
              <a:p>
                <a:endParaRPr lang="zh-CN" altLang="en-US" dirty="0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7E8289D-65F1-4A80-97B5-AF62ABD82CF9}"/>
                </a:ext>
              </a:extLst>
            </p:cNvPr>
            <p:cNvGrpSpPr/>
            <p:nvPr/>
          </p:nvGrpSpPr>
          <p:grpSpPr>
            <a:xfrm>
              <a:off x="1585363" y="4299584"/>
              <a:ext cx="2093139" cy="369397"/>
              <a:chOff x="1585363" y="4299584"/>
              <a:chExt cx="2093139" cy="369397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56B7256-DC76-47D4-A740-EB533A31339C}"/>
                  </a:ext>
                </a:extLst>
              </p:cNvPr>
              <p:cNvSpPr/>
              <p:nvPr/>
            </p:nvSpPr>
            <p:spPr>
              <a:xfrm>
                <a:off x="1585363" y="4299584"/>
                <a:ext cx="2093139" cy="369332"/>
              </a:xfrm>
              <a:prstGeom prst="rect">
                <a:avLst/>
              </a:prstGeom>
              <a:solidFill>
                <a:srgbClr val="E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6BDEAA9-40F8-463E-8EBE-57E6BB8195DA}"/>
                  </a:ext>
                </a:extLst>
              </p:cNvPr>
              <p:cNvSpPr txBox="1"/>
              <p:nvPr/>
            </p:nvSpPr>
            <p:spPr>
              <a:xfrm>
                <a:off x="1619109" y="4299649"/>
                <a:ext cx="2059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leetcode</a:t>
                </a:r>
                <a:endParaRPr lang="zh-CN" altLang="en-US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13C6FB2-9915-4592-A579-BE67CA79A432}"/>
                </a:ext>
              </a:extLst>
            </p:cNvPr>
            <p:cNvGrpSpPr/>
            <p:nvPr/>
          </p:nvGrpSpPr>
          <p:grpSpPr>
            <a:xfrm>
              <a:off x="1585498" y="5107426"/>
              <a:ext cx="2093139" cy="369397"/>
              <a:chOff x="1585363" y="4299584"/>
              <a:chExt cx="2093139" cy="369397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85A358D-4410-4CAB-AA72-8D0F9546B45D}"/>
                  </a:ext>
                </a:extLst>
              </p:cNvPr>
              <p:cNvSpPr/>
              <p:nvPr/>
            </p:nvSpPr>
            <p:spPr>
              <a:xfrm>
                <a:off x="1585363" y="4299584"/>
                <a:ext cx="2093139" cy="369332"/>
              </a:xfrm>
              <a:prstGeom prst="rect">
                <a:avLst/>
              </a:prstGeom>
              <a:solidFill>
                <a:srgbClr val="E0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43189E0-95B3-44A5-B36D-5894BEF319C2}"/>
                  </a:ext>
                </a:extLst>
              </p:cNvPr>
              <p:cNvSpPr txBox="1"/>
              <p:nvPr/>
            </p:nvSpPr>
            <p:spPr>
              <a:xfrm>
                <a:off x="1619109" y="4299649"/>
                <a:ext cx="2059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牛客网</a:t>
                </a: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D7EFC11-6E3C-4C2A-BEA3-0E6C68EDC76B}"/>
              </a:ext>
            </a:extLst>
          </p:cNvPr>
          <p:cNvGrpSpPr/>
          <p:nvPr/>
        </p:nvGrpSpPr>
        <p:grpSpPr>
          <a:xfrm>
            <a:off x="8934409" y="2234950"/>
            <a:ext cx="2736966" cy="2543308"/>
            <a:chOff x="4660097" y="2234950"/>
            <a:chExt cx="2736966" cy="2543308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70B0FE8-2F37-4017-A7C6-21A3BE1BC2F2}"/>
                </a:ext>
              </a:extLst>
            </p:cNvPr>
            <p:cNvGrpSpPr/>
            <p:nvPr/>
          </p:nvGrpSpPr>
          <p:grpSpPr>
            <a:xfrm>
              <a:off x="4716871" y="2234950"/>
              <a:ext cx="2680192" cy="2434031"/>
              <a:chOff x="998311" y="2234950"/>
              <a:chExt cx="2680192" cy="2434031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5B273321-0CD9-4392-B5F7-39564C4D778C}"/>
                  </a:ext>
                </a:extLst>
              </p:cNvPr>
              <p:cNvGrpSpPr/>
              <p:nvPr/>
            </p:nvGrpSpPr>
            <p:grpSpPr>
              <a:xfrm>
                <a:off x="998311" y="2234950"/>
                <a:ext cx="2680192" cy="979200"/>
                <a:chOff x="798283" y="1471737"/>
                <a:chExt cx="2680192" cy="97920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0B09B410-01B6-4993-8EB4-7A422F3B70C5}"/>
                    </a:ext>
                  </a:extLst>
                </p:cNvPr>
                <p:cNvSpPr/>
                <p:nvPr/>
              </p:nvSpPr>
              <p:spPr>
                <a:xfrm>
                  <a:off x="798283" y="1471737"/>
                  <a:ext cx="2680192" cy="979200"/>
                </a:xfrm>
                <a:prstGeom prst="rect">
                  <a:avLst/>
                </a:prstGeom>
                <a:solidFill>
                  <a:srgbClr val="009688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54558BD-5FF6-412F-90EA-FC2DC7B490E6}"/>
                    </a:ext>
                  </a:extLst>
                </p:cNvPr>
                <p:cNvSpPr txBox="1"/>
                <p:nvPr/>
              </p:nvSpPr>
              <p:spPr>
                <a:xfrm>
                  <a:off x="798283" y="1471737"/>
                  <a:ext cx="2680192" cy="9792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6464" tIns="89408" rIns="156464" bIns="89408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400" dirty="0"/>
                    <a:t>教辅系统</a:t>
                  </a:r>
                  <a:endParaRPr lang="zh-CN" altLang="en-US" sz="2400" kern="1200" dirty="0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80FD1CA7-0F6B-4710-B38A-1A29F0A813D4}"/>
                  </a:ext>
                </a:extLst>
              </p:cNvPr>
              <p:cNvGrpSpPr/>
              <p:nvPr/>
            </p:nvGrpSpPr>
            <p:grpSpPr>
              <a:xfrm>
                <a:off x="1585364" y="3560295"/>
                <a:ext cx="2093139" cy="646396"/>
                <a:chOff x="1684579" y="4316033"/>
                <a:chExt cx="2093139" cy="646396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96D8F312-2AD2-41CA-8AA7-4B4E6A16C517}"/>
                    </a:ext>
                  </a:extLst>
                </p:cNvPr>
                <p:cNvSpPr/>
                <p:nvPr/>
              </p:nvSpPr>
              <p:spPr>
                <a:xfrm>
                  <a:off x="1684579" y="4316033"/>
                  <a:ext cx="2093139" cy="369332"/>
                </a:xfrm>
                <a:prstGeom prst="rect">
                  <a:avLst/>
                </a:prstGeom>
                <a:solidFill>
                  <a:srgbClr val="E0F2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D86AC31-E8D7-4036-A8A5-C14A46617E06}"/>
                    </a:ext>
                  </a:extLst>
                </p:cNvPr>
                <p:cNvSpPr txBox="1"/>
                <p:nvPr/>
              </p:nvSpPr>
              <p:spPr>
                <a:xfrm>
                  <a:off x="1733588" y="4316098"/>
                  <a:ext cx="20441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信息化平台</a:t>
                  </a:r>
                </a:p>
                <a:p>
                  <a:endParaRPr lang="zh-CN" altLang="en-US" dirty="0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D7EF4D8-36E0-4FE6-87F7-5E6493BF596A}"/>
                  </a:ext>
                </a:extLst>
              </p:cNvPr>
              <p:cNvGrpSpPr/>
              <p:nvPr/>
            </p:nvGrpSpPr>
            <p:grpSpPr>
              <a:xfrm>
                <a:off x="1585363" y="4299584"/>
                <a:ext cx="2093139" cy="369397"/>
                <a:chOff x="1585363" y="4299584"/>
                <a:chExt cx="2093139" cy="369397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BC1AE76-57D9-4B43-B651-E37B1D77766D}"/>
                    </a:ext>
                  </a:extLst>
                </p:cNvPr>
                <p:cNvSpPr/>
                <p:nvPr/>
              </p:nvSpPr>
              <p:spPr>
                <a:xfrm>
                  <a:off x="1585363" y="4299584"/>
                  <a:ext cx="2093139" cy="369332"/>
                </a:xfrm>
                <a:prstGeom prst="rect">
                  <a:avLst/>
                </a:prstGeom>
                <a:solidFill>
                  <a:srgbClr val="E0F2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C0AD7EE-EF99-40AE-AFA7-D95D79FC3BD8}"/>
                    </a:ext>
                  </a:extLst>
                </p:cNvPr>
                <p:cNvSpPr txBox="1"/>
                <p:nvPr/>
              </p:nvSpPr>
              <p:spPr>
                <a:xfrm>
                  <a:off x="1619109" y="4299649"/>
                  <a:ext cx="20593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教学辅助系统</a:t>
                  </a:r>
                </a:p>
              </p:txBody>
            </p:sp>
          </p:grp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594BD4A-C90D-4662-BD8D-95A3380BC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6834" y="3542581"/>
              <a:ext cx="548363" cy="42857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1EF61F8-08C4-4A01-9C06-DA3A7639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097" y="4190242"/>
              <a:ext cx="588016" cy="588016"/>
            </a:xfrm>
            <a:prstGeom prst="rect">
              <a:avLst/>
            </a:prstGeom>
          </p:spPr>
        </p:pic>
      </p:grpSp>
      <p:pic>
        <p:nvPicPr>
          <p:cNvPr id="2054" name="Picture 6" descr="https://timgsa.baidu.com/timg?image&amp;quality=80&amp;size=b9999_10000&amp;sec=1543153339554&amp;di=396d5d062f511874b270d8f4a6d90970&amp;imgtype=0&amp;src=http%3A%2F%2Fstatic.lagou.com%2Fthumbnail_600x360%2Fi%2Fimage%2FM00%2F17%2FAD%2FCgp3O1byPAaADtmyAAAcYeIXXhE025.png">
            <a:extLst>
              <a:ext uri="{FF2B5EF4-FFF2-40B4-BE49-F238E27FC236}">
                <a16:creationId xmlns:a16="http://schemas.microsoft.com/office/drawing/2014/main" id="{F1EBC752-AA8B-424B-A0B4-F72C98ED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02" y="3511396"/>
            <a:ext cx="685926" cy="4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A6496025-3FA2-40ED-8149-F4302F2F2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2283" y="4225686"/>
            <a:ext cx="548362" cy="458955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4B0C2B49-D18D-4CB8-9167-D71789DBF0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6988" y="5080420"/>
            <a:ext cx="405092" cy="3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3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需求分析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9688"/>
                    </a:solidFill>
                  </a:rPr>
                  <a:t>用户用例图</a:t>
                </a:r>
              </a:p>
            </p:txBody>
          </p:sp>
        </p:grpSp>
      </p:grp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120A3FD5-EB4D-492F-831D-85D71FF694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480403"/>
            <a:ext cx="7598663" cy="602989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5AF3FB-885F-4482-B61A-01C31734F55F}"/>
              </a:ext>
            </a:extLst>
          </p:cNvPr>
          <p:cNvGrpSpPr/>
          <p:nvPr/>
        </p:nvGrpSpPr>
        <p:grpSpPr>
          <a:xfrm>
            <a:off x="635508" y="2464423"/>
            <a:ext cx="2587752" cy="4045877"/>
            <a:chOff x="635508" y="1635126"/>
            <a:chExt cx="2587752" cy="40458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056D0D-6FC3-43AD-9D69-7AC24B453463}"/>
                </a:ext>
              </a:extLst>
            </p:cNvPr>
            <p:cNvSpPr/>
            <p:nvPr/>
          </p:nvSpPr>
          <p:spPr>
            <a:xfrm>
              <a:off x="635508" y="1635126"/>
              <a:ext cx="2587752" cy="4045877"/>
            </a:xfrm>
            <a:prstGeom prst="rect">
              <a:avLst/>
            </a:prstGeom>
            <a:solidFill>
              <a:srgbClr val="009688">
                <a:alpha val="7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A64BD6-6027-4FC5-B654-DF179728C87C}"/>
                </a:ext>
              </a:extLst>
            </p:cNvPr>
            <p:cNvSpPr txBox="1"/>
            <p:nvPr/>
          </p:nvSpPr>
          <p:spPr>
            <a:xfrm>
              <a:off x="731520" y="1710685"/>
              <a:ext cx="249174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①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用户需要管理自己的学习资源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</a:endParaRPr>
            </a:p>
            <a:p>
              <a:pPr lvl="0"/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②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用户需要与其他用户交流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</a:endParaRPr>
            </a:p>
            <a:p>
              <a:pPr lvl="0"/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③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用户需要定制化的学习方案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</a:endParaRPr>
            </a:p>
            <a:p>
              <a:pPr lvl="0"/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④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用户需要获取自己的学习情况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</a:endParaRPr>
            </a:p>
            <a:p>
              <a:pPr lvl="0"/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⑤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用户能够管理自己的相关数据</a:t>
              </a:r>
              <a:endParaRPr lang="zh-CN" altLang="zh-CN" dirty="0">
                <a:solidFill>
                  <a:schemeClr val="bg1"/>
                </a:solidFill>
                <a:latin typeface="Roboto Lt" pitchFamily="2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7AC103-F519-4527-BD2E-E5E46BBCCD2D}"/>
              </a:ext>
            </a:extLst>
          </p:cNvPr>
          <p:cNvSpPr txBox="1"/>
          <p:nvPr/>
        </p:nvSpPr>
        <p:spPr>
          <a:xfrm>
            <a:off x="635508" y="1780312"/>
            <a:ext cx="170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9688"/>
                </a:solidFill>
              </a:rPr>
              <a:t>站在用户的角度做需求分析</a:t>
            </a:r>
            <a:endParaRPr lang="zh-CN" altLang="en-US" dirty="0">
              <a:solidFill>
                <a:srgbClr val="0096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3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6EE590D-03FB-4648-958C-099748EE94BB}"/>
              </a:ext>
            </a:extLst>
          </p:cNvPr>
          <p:cNvGrpSpPr/>
          <p:nvPr/>
        </p:nvGrpSpPr>
        <p:grpSpPr>
          <a:xfrm>
            <a:off x="-9963" y="-8288"/>
            <a:ext cx="1939347" cy="1121636"/>
            <a:chOff x="-9963" y="-8288"/>
            <a:chExt cx="1939347" cy="112163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9AF1D07-CDC3-406F-A44A-6764D3DA3DD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70C565-8E53-4072-A7C9-2943E39AF373}"/>
                </a:ext>
              </a:extLst>
            </p:cNvPr>
            <p:cNvSpPr txBox="1"/>
            <p:nvPr/>
          </p:nvSpPr>
          <p:spPr>
            <a:xfrm>
              <a:off x="-9961" y="0"/>
              <a:ext cx="1743550" cy="461665"/>
            </a:xfrm>
            <a:prstGeom prst="rect">
              <a:avLst/>
            </a:prstGeom>
            <a:solidFill>
              <a:srgbClr val="00968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需求分析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B8E462-89C6-49B7-937C-EDE7A6CF286A}"/>
                </a:ext>
              </a:extLst>
            </p:cNvPr>
            <p:cNvGrpSpPr/>
            <p:nvPr/>
          </p:nvGrpSpPr>
          <p:grpSpPr>
            <a:xfrm>
              <a:off x="-9963" y="432554"/>
              <a:ext cx="1743552" cy="428791"/>
              <a:chOff x="374742" y="490717"/>
              <a:chExt cx="1169925" cy="3136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19E95D-A701-4DB3-91FF-63B28A43B1BD}"/>
                  </a:ext>
                </a:extLst>
              </p:cNvPr>
              <p:cNvSpPr/>
              <p:nvPr/>
            </p:nvSpPr>
            <p:spPr>
              <a:xfrm>
                <a:off x="374742" y="490717"/>
                <a:ext cx="1137040" cy="3136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C767C68-18C1-4A61-830A-1EFC8AC5A040}"/>
                  </a:ext>
                </a:extLst>
              </p:cNvPr>
              <p:cNvSpPr txBox="1"/>
              <p:nvPr/>
            </p:nvSpPr>
            <p:spPr>
              <a:xfrm>
                <a:off x="407610" y="525722"/>
                <a:ext cx="1137057" cy="27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9688"/>
                    </a:solidFill>
                  </a:rPr>
                  <a:t>管理员用例图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AF3FB-885F-4482-B61A-01C31734F55F}"/>
              </a:ext>
            </a:extLst>
          </p:cNvPr>
          <p:cNvGrpSpPr/>
          <p:nvPr/>
        </p:nvGrpSpPr>
        <p:grpSpPr>
          <a:xfrm>
            <a:off x="635508" y="2464423"/>
            <a:ext cx="2587752" cy="4045877"/>
            <a:chOff x="635508" y="1635126"/>
            <a:chExt cx="2587752" cy="40458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056D0D-6FC3-43AD-9D69-7AC24B453463}"/>
                </a:ext>
              </a:extLst>
            </p:cNvPr>
            <p:cNvSpPr/>
            <p:nvPr/>
          </p:nvSpPr>
          <p:spPr>
            <a:xfrm>
              <a:off x="635508" y="1635126"/>
              <a:ext cx="2587752" cy="4045877"/>
            </a:xfrm>
            <a:prstGeom prst="rect">
              <a:avLst/>
            </a:prstGeom>
            <a:solidFill>
              <a:srgbClr val="009688">
                <a:alpha val="7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A64BD6-6027-4FC5-B654-DF179728C87C}"/>
                </a:ext>
              </a:extLst>
            </p:cNvPr>
            <p:cNvSpPr txBox="1"/>
            <p:nvPr/>
          </p:nvSpPr>
          <p:spPr>
            <a:xfrm>
              <a:off x="731520" y="2503902"/>
              <a:ext cx="24917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①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管理用户的后台数据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②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管理整个系统所用到的所有资源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  <a:p>
              <a:pPr lvl="0"/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</a:rPr>
                <a:t>③</a:t>
              </a:r>
              <a:r>
                <a:rPr lang="en-US" altLang="zh-CN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.</a:t>
              </a:r>
              <a:r>
                <a:rPr lang="zh-CN" altLang="en-US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对论坛进行有效的组织管理</a:t>
              </a:r>
              <a:endParaRPr lang="en-US" altLang="zh-CN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7AC103-F519-4527-BD2E-E5E46BBCCD2D}"/>
              </a:ext>
            </a:extLst>
          </p:cNvPr>
          <p:cNvSpPr txBox="1"/>
          <p:nvPr/>
        </p:nvSpPr>
        <p:spPr>
          <a:xfrm>
            <a:off x="635508" y="1780312"/>
            <a:ext cx="207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9688"/>
                </a:solidFill>
              </a:rPr>
              <a:t>站在</a:t>
            </a:r>
            <a:r>
              <a:rPr lang="zh-CN" altLang="en-US" dirty="0">
                <a:solidFill>
                  <a:srgbClr val="009688"/>
                </a:solidFill>
              </a:rPr>
              <a:t>后台管理员</a:t>
            </a:r>
            <a:r>
              <a:rPr lang="zh-CN" altLang="zh-CN" dirty="0">
                <a:solidFill>
                  <a:srgbClr val="009688"/>
                </a:solidFill>
              </a:rPr>
              <a:t>的角度做需求分析</a:t>
            </a:r>
            <a:endParaRPr lang="zh-CN" altLang="en-US" dirty="0">
              <a:solidFill>
                <a:srgbClr val="009688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28C34B-4BD8-4A14-9F0C-62DDEF397D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96" y="461665"/>
            <a:ext cx="7251191" cy="60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509</Words>
  <Application>Microsoft Office PowerPoint</Application>
  <PresentationFormat>宽屏</PresentationFormat>
  <Paragraphs>175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Roboto Lt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AloneStar</dc:creator>
  <cp:lastModifiedBy>AloneStar</cp:lastModifiedBy>
  <cp:revision>36</cp:revision>
  <dcterms:created xsi:type="dcterms:W3CDTF">2018-11-25T06:51:34Z</dcterms:created>
  <dcterms:modified xsi:type="dcterms:W3CDTF">2018-11-27T12:32:39Z</dcterms:modified>
</cp:coreProperties>
</file>