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0"/>
  </p:notesMasterIdLst>
  <p:sldIdLst>
    <p:sldId id="256" r:id="rId2"/>
    <p:sldId id="332" r:id="rId3"/>
    <p:sldId id="428" r:id="rId4"/>
    <p:sldId id="388" r:id="rId5"/>
    <p:sldId id="333" r:id="rId6"/>
    <p:sldId id="390" r:id="rId7"/>
    <p:sldId id="330" r:id="rId8"/>
    <p:sldId id="389" r:id="rId9"/>
    <p:sldId id="391" r:id="rId10"/>
    <p:sldId id="392" r:id="rId11"/>
    <p:sldId id="412" r:id="rId12"/>
    <p:sldId id="410" r:id="rId13"/>
    <p:sldId id="329" r:id="rId14"/>
    <p:sldId id="415" r:id="rId15"/>
    <p:sldId id="414" r:id="rId16"/>
    <p:sldId id="334" r:id="rId17"/>
    <p:sldId id="336" r:id="rId18"/>
    <p:sldId id="337" r:id="rId19"/>
    <p:sldId id="404" r:id="rId20"/>
    <p:sldId id="339" r:id="rId21"/>
    <p:sldId id="340" r:id="rId22"/>
    <p:sldId id="341" r:id="rId23"/>
    <p:sldId id="342" r:id="rId24"/>
    <p:sldId id="403" r:id="rId25"/>
    <p:sldId id="361" r:id="rId26"/>
    <p:sldId id="366" r:id="rId27"/>
    <p:sldId id="367" r:id="rId28"/>
    <p:sldId id="416" r:id="rId29"/>
    <p:sldId id="427" r:id="rId30"/>
    <p:sldId id="364" r:id="rId31"/>
    <p:sldId id="399" r:id="rId32"/>
    <p:sldId id="368" r:id="rId33"/>
    <p:sldId id="375" r:id="rId34"/>
    <p:sldId id="429" r:id="rId35"/>
    <p:sldId id="379" r:id="rId36"/>
    <p:sldId id="398" r:id="rId37"/>
    <p:sldId id="417" r:id="rId38"/>
    <p:sldId id="386" r:id="rId39"/>
    <p:sldId id="380" r:id="rId40"/>
    <p:sldId id="381" r:id="rId41"/>
    <p:sldId id="382" r:id="rId42"/>
    <p:sldId id="387" r:id="rId43"/>
    <p:sldId id="405" r:id="rId44"/>
    <p:sldId id="406" r:id="rId45"/>
    <p:sldId id="407" r:id="rId46"/>
    <p:sldId id="408" r:id="rId47"/>
    <p:sldId id="409" r:id="rId48"/>
    <p:sldId id="418" r:id="rId49"/>
    <p:sldId id="419" r:id="rId50"/>
    <p:sldId id="420" r:id="rId51"/>
    <p:sldId id="421" r:id="rId52"/>
    <p:sldId id="422" r:id="rId53"/>
    <p:sldId id="423" r:id="rId54"/>
    <p:sldId id="426" r:id="rId55"/>
    <p:sldId id="424" r:id="rId56"/>
    <p:sldId id="411" r:id="rId57"/>
    <p:sldId id="384" r:id="rId58"/>
    <p:sldId id="42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0" autoAdjust="0"/>
    <p:restoredTop sz="96187" autoAdjust="0"/>
  </p:normalViewPr>
  <p:slideViewPr>
    <p:cSldViewPr snapToGrid="0">
      <p:cViewPr>
        <p:scale>
          <a:sx n="100" d="100"/>
          <a:sy n="100" d="100"/>
        </p:scale>
        <p:origin x="16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E7BD8-874C-4E86-8B11-71B5538DAB6E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AD7FA-3F93-42BF-B0A7-32487F63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在这一页就应该给一个例子，对每个定义进行说明。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在这时，应该再把前面讲过的几个相关工作，总结一遍。让你的听众再从整体角度回顾一下。</a:t>
            </a:r>
            <a:endParaRPr lang="en-US" altLang="zh-CN" dirty="0" smtClean="0"/>
          </a:p>
          <a:p>
            <a:r>
              <a:rPr lang="en-US" altLang="zh-CN" dirty="0" smtClean="0"/>
              <a:t>Discussion</a:t>
            </a:r>
            <a:r>
              <a:rPr lang="zh-CN" altLang="en-US" dirty="0" smtClean="0"/>
              <a:t>部分写的并不好，修改完这一版本，咱们再讨论一下。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</a:t>
            </a:r>
            <a:r>
              <a:rPr lang="en-US" baseline="0" dirty="0" smtClean="0"/>
              <a:t> Hong</a:t>
            </a:r>
            <a:r>
              <a:rPr lang="zh-CN" altLang="en-US" baseline="0" dirty="0" smtClean="0"/>
              <a:t>的工作可以放在</a:t>
            </a:r>
            <a:r>
              <a:rPr lang="en-US" altLang="zh-CN" baseline="0" dirty="0" smtClean="0"/>
              <a:t>backup slide</a:t>
            </a:r>
            <a:r>
              <a:rPr lang="zh-CN" altLang="en-US" baseline="0" dirty="0" smtClean="0"/>
              <a:t>部分。重点介绍其他工作。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在这一页就应该给一个例子，对每个定义进行说明。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红色部分是依存关系，在这里是不需要的，因为只是阐述问题定义。在这里加上还容易把人搞晕。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第六和第七页应该在第四页之前。这一页之后应该放第八页和第九页。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A8B4-A94C-4914-94B9-53D21781C388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Baskerville Old Face" panose="02020602080505020303" pitchFamily="18" charset="0"/>
                <a:cs typeface="Aharoni" panose="02010803020104030203" pitchFamily="2" charset="-79"/>
              </a:rPr>
              <a:t>Survey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askerville Old Face" panose="02020602080505020303" pitchFamily="18" charset="0"/>
                <a:ea typeface="+mj-ea"/>
                <a:cs typeface="Aharoni" panose="02010803020104030203" pitchFamily="2" charset="-79"/>
              </a:rPr>
              <a:t>mingxuan</a:t>
            </a:r>
            <a:endParaRPr lang="en-US" sz="32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10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" y="1588414"/>
            <a:ext cx="7143184" cy="49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83" y="27786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Current Methods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6722"/>
              </p:ext>
            </p:extLst>
          </p:nvPr>
        </p:nvGraphicFramePr>
        <p:xfrm>
          <a:off x="4679579" y="5767216"/>
          <a:ext cx="43815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0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>
                          <a:effectLst/>
                        </a:rPr>
                        <a:t>1  </a:t>
                      </a:r>
                      <a:r>
                        <a:rPr lang="en-US" sz="1100" u="none" strike="noStrike">
                          <a:effectLst/>
                        </a:rPr>
                        <a:t>One step: Identify and classify triggers and arguments in one step.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Joint: Extract triggers and arguments together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2" y="1819103"/>
            <a:ext cx="8940537" cy="35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43298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68.7         68.9         68.8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50.9         49.7         50.3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45.1         44.1         44.6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Jet</a:t>
            </a:r>
            <a:endParaRPr lang="en-US" sz="9600" dirty="0">
              <a:latin typeface="Baskerville Old Face" panose="02020602080505020303" pitchFamily="18" charset="0"/>
              <a:ea typeface="+mn-ea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6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43" y="1693959"/>
            <a:ext cx="4035046" cy="41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132" y="1607541"/>
            <a:ext cx="4349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system combines pattern </a:t>
            </a:r>
            <a:r>
              <a:rPr lang="en-US" dirty="0" smtClean="0">
                <a:latin typeface="TimesNewRomanPSMT"/>
              </a:rPr>
              <a:t>matching with </a:t>
            </a:r>
            <a:r>
              <a:rPr lang="en-US" dirty="0">
                <a:latin typeface="TimesNewRomanPSMT"/>
              </a:rPr>
              <a:t>statistical models.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5492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3132" y="2535850"/>
            <a:ext cx="4349368" cy="411489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NewRomanPSMT"/>
              </a:rPr>
              <a:t>Patterns for trigger identification: </a:t>
            </a:r>
            <a:r>
              <a:rPr lang="en-US" sz="1800" dirty="0">
                <a:latin typeface="TimesNewRomanPSMT"/>
              </a:rPr>
              <a:t>sequences of constituent heads separating the trigger and arguments.</a:t>
            </a:r>
          </a:p>
          <a:p>
            <a:r>
              <a:rPr lang="en-US" sz="1800" b="1" dirty="0">
                <a:latin typeface="TimesNewRomanPSMT"/>
              </a:rPr>
              <a:t>Argument Classifier: </a:t>
            </a:r>
            <a:r>
              <a:rPr lang="en-US" sz="1800" dirty="0">
                <a:latin typeface="TimesNewRomanPSMT"/>
              </a:rPr>
              <a:t>to distinguish arguments of a potential trigger from </a:t>
            </a:r>
            <a:r>
              <a:rPr lang="en-US" sz="1800" dirty="0" smtClean="0">
                <a:latin typeface="TimesNewRomanPSMT"/>
              </a:rPr>
              <a:t>non-arguments</a:t>
            </a:r>
            <a:r>
              <a:rPr lang="en-US" sz="1800" dirty="0">
                <a:latin typeface="TimesNewRomanPSMT"/>
              </a:rPr>
              <a:t>.</a:t>
            </a:r>
          </a:p>
          <a:p>
            <a:r>
              <a:rPr lang="en-US" sz="1800" b="1" dirty="0">
                <a:latin typeface="TimesNewRomanPSMT"/>
              </a:rPr>
              <a:t>Role Classifier: </a:t>
            </a:r>
            <a:r>
              <a:rPr lang="en-US" sz="1800" dirty="0">
                <a:latin typeface="TimesNewRomanPSMT"/>
              </a:rPr>
              <a:t>to classify arguments by argument role.</a:t>
            </a:r>
          </a:p>
          <a:p>
            <a:r>
              <a:rPr lang="en-US" sz="1800" b="1" dirty="0">
                <a:latin typeface="TimesNewRomanPSMT"/>
              </a:rPr>
              <a:t>Reportable-Event Classifier (Trigger Classifier): </a:t>
            </a:r>
            <a:r>
              <a:rPr lang="en-US" sz="1800" dirty="0">
                <a:latin typeface="TimesNewRomanPSMT"/>
              </a:rPr>
              <a:t>Given a potential trigger, an event type, and a set of arguments, to determine whether there is a reportable event mention.</a:t>
            </a:r>
          </a:p>
        </p:txBody>
      </p:sp>
    </p:spTree>
    <p:extLst>
      <p:ext uri="{BB962C8B-B14F-4D97-AF65-F5344CB8AC3E}">
        <p14:creationId xmlns:p14="http://schemas.microsoft.com/office/powerpoint/2010/main" val="8731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06" y="2585884"/>
            <a:ext cx="8831391" cy="164074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parajita" panose="020B0604020202020204" pitchFamily="34" charset="0"/>
                <a:cs typeface="Aparajita" panose="020B0604020202020204" pitchFamily="34" charset="0"/>
              </a:rPr>
              <a:t>Refining Event Extraction through Cross-document Inference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</a:t>
            </a:r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  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[Consistency Learning]</a:t>
            </a:r>
            <a:endParaRPr lang="en-US" sz="4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Trigger Sense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altLang="zh-CN" dirty="0" smtClean="0"/>
              <a:t>F</a:t>
            </a:r>
            <a:r>
              <a:rPr lang="en-US" dirty="0" smtClean="0"/>
              <a:t>or </a:t>
            </a:r>
            <a:r>
              <a:rPr lang="en-US" dirty="0"/>
              <a:t>a collection of topically-related </a:t>
            </a:r>
            <a:r>
              <a:rPr lang="en-US" dirty="0" smtClean="0"/>
              <a:t>documents, the </a:t>
            </a:r>
            <a:r>
              <a:rPr lang="en-US" dirty="0"/>
              <a:t>distribution </a:t>
            </a:r>
            <a:r>
              <a:rPr lang="en-US" dirty="0" smtClean="0"/>
              <a:t>of triggers may </a:t>
            </a:r>
            <a:r>
              <a:rPr lang="en-US" dirty="0"/>
              <a:t>be much </a:t>
            </a:r>
            <a:r>
              <a:rPr lang="en-US" dirty="0" smtClean="0"/>
              <a:t>more convergent.</a:t>
            </a:r>
          </a:p>
          <a:p>
            <a:pPr lvl="1"/>
            <a:endParaRPr lang="en-US" b="1" dirty="0" smtClean="0"/>
          </a:p>
          <a:p>
            <a:r>
              <a:rPr lang="en-US" b="1" dirty="0"/>
              <a:t>One Argument Role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other words</a:t>
            </a:r>
            <a:r>
              <a:rPr lang="en-US" dirty="0"/>
              <a:t>, each </a:t>
            </a:r>
            <a:r>
              <a:rPr lang="en-US" b="1" dirty="0"/>
              <a:t>entity </a:t>
            </a:r>
            <a:r>
              <a:rPr lang="en-US" dirty="0"/>
              <a:t>plays the same argument role, </a:t>
            </a:r>
            <a:r>
              <a:rPr lang="en-US" dirty="0" smtClean="0"/>
              <a:t>or no </a:t>
            </a:r>
            <a:r>
              <a:rPr lang="en-US" dirty="0"/>
              <a:t>role, for events with the </a:t>
            </a:r>
            <a:r>
              <a:rPr lang="en-US" b="1" dirty="0"/>
              <a:t>same type </a:t>
            </a:r>
            <a:r>
              <a:rPr lang="en-US" dirty="0"/>
              <a:t>in a </a:t>
            </a:r>
            <a:r>
              <a:rPr lang="en-US" dirty="0" smtClean="0"/>
              <a:t>collection of </a:t>
            </a:r>
            <a:r>
              <a:rPr lang="en-US" dirty="0"/>
              <a:t>related documents.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2065"/>
            <a:ext cx="3672762" cy="41148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Using document-wide consistency </a:t>
            </a:r>
            <a:r>
              <a:rPr lang="en-US" sz="2800" dirty="0" smtClean="0"/>
              <a:t>to remove or adjust triggers and arguments.</a:t>
            </a:r>
            <a:endParaRPr lang="en-US" b="1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Using </a:t>
            </a:r>
            <a:r>
              <a:rPr lang="en-US" sz="2800" dirty="0" smtClean="0"/>
              <a:t>cluster-wide </a:t>
            </a:r>
            <a:r>
              <a:rPr lang="en-US" sz="2800" dirty="0"/>
              <a:t>consistency to remove or adjust triggers and arguments.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8" y="1994918"/>
            <a:ext cx="3822052" cy="41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Pros</a:t>
            </a:r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Based </a:t>
            </a:r>
            <a:r>
              <a:rPr lang="en-US" altLang="zh-CN" dirty="0"/>
              <a:t>on the hypothesis of “</a:t>
            </a:r>
            <a:r>
              <a:rPr lang="en-US" altLang="zh-CN" b="1" dirty="0"/>
              <a:t>One Sense </a:t>
            </a:r>
            <a:r>
              <a:rPr lang="en-US" altLang="zh-CN" b="1" dirty="0" smtClean="0"/>
              <a:t>Per Discourse</a:t>
            </a:r>
            <a:r>
              <a:rPr lang="en-US" altLang="zh-CN" dirty="0" smtClean="0"/>
              <a:t>”, author extends the scope of “discourse” from one single document to a cluster of </a:t>
            </a:r>
            <a:r>
              <a:rPr lang="en-US" altLang="zh-CN" b="1" dirty="0" smtClean="0"/>
              <a:t>topically-related documents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dirty="0" smtClean="0"/>
              <a:t>Except for </a:t>
            </a:r>
            <a:r>
              <a:rPr lang="en-US" dirty="0"/>
              <a:t>cluster-wide </a:t>
            </a:r>
            <a:r>
              <a:rPr lang="en-US" dirty="0" smtClean="0"/>
              <a:t>consistency, author also utilizes </a:t>
            </a:r>
            <a:r>
              <a:rPr lang="en-US" dirty="0"/>
              <a:t>document-wide </a:t>
            </a:r>
            <a:r>
              <a:rPr lang="en-US" dirty="0" smtClean="0"/>
              <a:t>consistency.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specific cases will be removed or adjusted.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fine-grained </a:t>
            </a:r>
            <a:r>
              <a:rPr lang="en-US" dirty="0"/>
              <a:t>event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Some unlabeled triggers or arguments will be wrong labeled.  -- low precision</a:t>
            </a:r>
          </a:p>
          <a:p>
            <a:pPr marL="457200" lvl="1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Not just label all unlabeled mention.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56302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57" y="-13966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Some ACE terminology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48" y="1339723"/>
            <a:ext cx="7886700" cy="1349328"/>
          </a:xfrm>
        </p:spPr>
        <p:txBody>
          <a:bodyPr>
            <a:normAutofit/>
          </a:bodyPr>
          <a:lstStyle/>
          <a:p>
            <a:r>
              <a:rPr lang="en-US" b="1" dirty="0"/>
              <a:t>Entity: </a:t>
            </a:r>
            <a:r>
              <a:rPr lang="en-US" sz="2400" dirty="0" smtClean="0"/>
              <a:t>an </a:t>
            </a:r>
            <a:r>
              <a:rPr lang="en-US" sz="2400" dirty="0"/>
              <a:t>object or a set of objects in </a:t>
            </a:r>
            <a:r>
              <a:rPr lang="en-US" sz="2400" dirty="0" smtClean="0"/>
              <a:t>one of </a:t>
            </a:r>
            <a:r>
              <a:rPr lang="en-US" sz="2400" dirty="0"/>
              <a:t>the semantic </a:t>
            </a:r>
            <a:r>
              <a:rPr lang="en-US" sz="2400" dirty="0" smtClean="0"/>
              <a:t>categories.</a:t>
            </a:r>
          </a:p>
          <a:p>
            <a:r>
              <a:rPr lang="en-US" b="1" dirty="0"/>
              <a:t>Entity mention: </a:t>
            </a:r>
            <a:r>
              <a:rPr lang="en-US" dirty="0"/>
              <a:t>a reference to an </a:t>
            </a:r>
            <a:r>
              <a:rPr lang="en-US" dirty="0" smtClean="0"/>
              <a:t>entity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62457" y="3025519"/>
            <a:ext cx="8720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NewRomanPS-ItalicMT"/>
              </a:rPr>
              <a:t>Three </a:t>
            </a:r>
            <a:r>
              <a:rPr lang="en-US" b="1" i="1" dirty="0">
                <a:latin typeface="TimesNewRomanPS-BoldItalicMT"/>
              </a:rPr>
              <a:t>murders </a:t>
            </a:r>
            <a:r>
              <a:rPr lang="en-US" i="1" dirty="0">
                <a:latin typeface="TimesNewRomanPS-ItalicMT"/>
              </a:rPr>
              <a:t>occurred in </a:t>
            </a:r>
            <a:r>
              <a:rPr lang="en-US" b="1" i="1" dirty="0" smtClean="0">
                <a:latin typeface="TimesNewRomanPS-BoldItalicMT"/>
              </a:rPr>
              <a:t>France today</a:t>
            </a:r>
            <a:r>
              <a:rPr lang="en-US" i="1" dirty="0">
                <a:latin typeface="TimesNewRomanPS-ItalicMT"/>
              </a:rPr>
              <a:t>, including the senseless </a:t>
            </a:r>
            <a:r>
              <a:rPr lang="en-US" b="1" i="1" dirty="0">
                <a:latin typeface="TimesNewRomanPS-BoldItalicMT"/>
              </a:rPr>
              <a:t>slaying </a:t>
            </a:r>
            <a:r>
              <a:rPr lang="en-US" i="1" dirty="0" smtClean="0">
                <a:latin typeface="TimesNewRomanPS-ItalicMT"/>
              </a:rPr>
              <a:t>of </a:t>
            </a:r>
            <a:r>
              <a:rPr lang="en-US" b="1" i="1" dirty="0" smtClean="0">
                <a:latin typeface="TimesNewRomanPS-BoldItalicMT"/>
              </a:rPr>
              <a:t>Bob </a:t>
            </a:r>
            <a:r>
              <a:rPr lang="en-US" b="1" i="1" dirty="0">
                <a:latin typeface="TimesNewRomanPS-BoldItalicMT"/>
              </a:rPr>
              <a:t>Cole </a:t>
            </a:r>
            <a:r>
              <a:rPr lang="en-US" i="1" dirty="0">
                <a:latin typeface="TimesNewRomanPS-ItalicMT"/>
              </a:rPr>
              <a:t>and the </a:t>
            </a:r>
            <a:r>
              <a:rPr lang="en-US" b="1" i="1" dirty="0">
                <a:latin typeface="TimesNewRomanPS-BoldItalicMT"/>
              </a:rPr>
              <a:t>assassination </a:t>
            </a:r>
            <a:r>
              <a:rPr lang="en-US" i="1" dirty="0">
                <a:latin typeface="TimesNewRomanPS-ItalicMT"/>
              </a:rPr>
              <a:t>of </a:t>
            </a:r>
            <a:r>
              <a:rPr lang="en-US" b="1" i="1" dirty="0" smtClean="0">
                <a:latin typeface="TimesNewRomanPS-BoldItalicMT"/>
              </a:rPr>
              <a:t>Joe Westbrook</a:t>
            </a:r>
            <a:r>
              <a:rPr lang="en-US" i="1" dirty="0">
                <a:latin typeface="TimesNewRomanPS-ItalicMT"/>
              </a:rPr>
              <a:t>. </a:t>
            </a:r>
            <a:r>
              <a:rPr lang="en-US" b="1" i="1" dirty="0">
                <a:latin typeface="TimesNewRomanPS-BoldItalicMT"/>
              </a:rPr>
              <a:t>Bob </a:t>
            </a:r>
            <a:r>
              <a:rPr lang="en-US" i="1" dirty="0">
                <a:latin typeface="TimesNewRomanPS-ItalicMT"/>
              </a:rPr>
              <a:t>was on his way home </a:t>
            </a:r>
            <a:r>
              <a:rPr lang="en-US" i="1" dirty="0" smtClean="0">
                <a:latin typeface="TimesNewRomanPS-ItalicMT"/>
              </a:rPr>
              <a:t>when </a:t>
            </a:r>
            <a:r>
              <a:rPr lang="en-US" b="1" i="1" dirty="0" smtClean="0">
                <a:latin typeface="TimesNewRomanPS-BoldItalicMT"/>
              </a:rPr>
              <a:t>he </a:t>
            </a:r>
            <a:r>
              <a:rPr lang="en-US" i="1" dirty="0">
                <a:latin typeface="TimesNewRomanPS-ItalicMT"/>
              </a:rPr>
              <a:t>was </a:t>
            </a:r>
            <a:r>
              <a:rPr lang="en-US" b="1" i="1" dirty="0">
                <a:latin typeface="TimesNewRomanPS-BoldItalicMT"/>
              </a:rPr>
              <a:t>attacked</a:t>
            </a:r>
            <a:r>
              <a:rPr lang="en-US" i="1" dirty="0">
                <a:latin typeface="TimesNewRomanPS-ItalicMT"/>
              </a:rPr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8" y="4102674"/>
            <a:ext cx="4343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" y="2320413"/>
            <a:ext cx="8229600" cy="1750142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Using Document Level Cross-Event Inference to Improve Event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Extraction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12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   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[Collective Learning]</a:t>
            </a:r>
            <a:endParaRPr lang="en-US" sz="4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Strong Consistency</a:t>
            </a:r>
          </a:p>
          <a:p>
            <a:pPr lvl="1"/>
            <a:r>
              <a:rPr lang="en-US" altLang="zh-CN" b="1" dirty="0"/>
              <a:t>Within a document</a:t>
            </a:r>
            <a:r>
              <a:rPr lang="en-US" altLang="zh-CN" dirty="0"/>
              <a:t>, if one instance of a word triggers an event, other instances of the same word will trigger events of the </a:t>
            </a:r>
            <a:r>
              <a:rPr lang="en-US" altLang="zh-CN" b="1" dirty="0"/>
              <a:t>same type</a:t>
            </a:r>
            <a:r>
              <a:rPr lang="en-US" altLang="zh-CN" dirty="0"/>
              <a:t>.  99.4%</a:t>
            </a:r>
          </a:p>
          <a:p>
            <a:pPr lvl="1"/>
            <a:r>
              <a:rPr lang="en-US" dirty="0"/>
              <a:t>Normally one entity, if it appears as an </a:t>
            </a:r>
            <a:r>
              <a:rPr lang="en-US" b="1" dirty="0"/>
              <a:t>argument </a:t>
            </a:r>
            <a:r>
              <a:rPr lang="en-US" dirty="0"/>
              <a:t>of multiple </a:t>
            </a:r>
            <a:r>
              <a:rPr lang="en-US" b="1" dirty="0"/>
              <a:t>events of the same type</a:t>
            </a:r>
            <a:r>
              <a:rPr lang="en-US" dirty="0"/>
              <a:t> in a single document, is assigned the </a:t>
            </a:r>
            <a:r>
              <a:rPr lang="en-US" b="1" dirty="0"/>
              <a:t>same role </a:t>
            </a:r>
            <a:r>
              <a:rPr lang="en-US" dirty="0"/>
              <a:t>each time</a:t>
            </a:r>
            <a:r>
              <a:rPr lang="en-US" dirty="0" smtClean="0"/>
              <a:t>. 97</a:t>
            </a:r>
            <a:r>
              <a:rPr lang="en-US" altLang="zh-CN" dirty="0" smtClean="0"/>
              <a:t>%</a:t>
            </a:r>
            <a:endParaRPr lang="en-US" b="1" dirty="0" smtClean="0"/>
          </a:p>
          <a:p>
            <a:r>
              <a:rPr lang="en-US" b="1" dirty="0" smtClean="0"/>
              <a:t>Strong Relationship </a:t>
            </a:r>
          </a:p>
          <a:p>
            <a:pPr lvl="1"/>
            <a:r>
              <a:rPr lang="en-US" dirty="0" smtClean="0"/>
              <a:t>When a event </a:t>
            </a:r>
            <a:r>
              <a:rPr lang="en-US" dirty="0"/>
              <a:t>type </a:t>
            </a:r>
            <a:r>
              <a:rPr lang="en-US" dirty="0" smtClean="0"/>
              <a:t>appears in a document, some other certain event types appear in the same document.</a:t>
            </a:r>
          </a:p>
          <a:p>
            <a:pPr lvl="1"/>
            <a:r>
              <a:rPr lang="en-US" dirty="0" smtClean="0"/>
              <a:t>When entities participate in event of certain type with a certain role, they will play limited role in limited event.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360" y="1466757"/>
            <a:ext cx="7955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NewRomanPSMT"/>
              </a:rPr>
              <a:t>If we first tag the easier cases, and use such knowledge to help tag the harder cases, </a:t>
            </a:r>
            <a:r>
              <a:rPr lang="en-US" b="1" dirty="0" smtClean="0"/>
              <a:t>we might </a:t>
            </a:r>
            <a:r>
              <a:rPr lang="en-US" b="1" dirty="0"/>
              <a:t>get better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243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53" y="2370804"/>
            <a:ext cx="3504812" cy="39896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sz="1200" dirty="0" smtClean="0"/>
          </a:p>
          <a:p>
            <a:pPr marL="228600" lvl="1">
              <a:spcBef>
                <a:spcPts val="1000"/>
              </a:spcBef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1 &amp; 2 </a:t>
            </a:r>
            <a:r>
              <a:rPr lang="en-US" sz="1400" dirty="0"/>
              <a:t>reflect</a:t>
            </a:r>
            <a:r>
              <a:rPr lang="en-US" sz="1400" dirty="0" smtClean="0"/>
              <a:t> strong consistency of trigger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</a:t>
            </a:r>
            <a:r>
              <a:rPr lang="en-US" sz="1400" dirty="0" smtClean="0"/>
              <a:t>3 reflect strong relationship of trigger</a:t>
            </a:r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1 &amp; 2 reflect strong consistency of </a:t>
            </a:r>
            <a:r>
              <a:rPr lang="en-US" sz="1400" dirty="0" smtClean="0"/>
              <a:t>role</a:t>
            </a: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3 reflect strong relationship of </a:t>
            </a:r>
            <a:r>
              <a:rPr lang="en-US" sz="1400" dirty="0" smtClean="0"/>
              <a:t>role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41" y="2853653"/>
            <a:ext cx="3412187" cy="863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52" y="4308691"/>
            <a:ext cx="3374864" cy="14379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9834" y="1229907"/>
            <a:ext cx="80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take advantage of cross-event </a:t>
            </a:r>
            <a:r>
              <a:rPr lang="en-US" sz="2000" dirty="0" smtClean="0"/>
              <a:t>relationships, author trains </a:t>
            </a:r>
            <a:r>
              <a:rPr lang="en-US" sz="2000" dirty="0"/>
              <a:t>two additional </a:t>
            </a:r>
            <a:r>
              <a:rPr lang="en-US" sz="2000" dirty="0" err="1"/>
              <a:t>MaxEnt</a:t>
            </a:r>
            <a:r>
              <a:rPr lang="en-US" sz="2000" dirty="0"/>
              <a:t> </a:t>
            </a:r>
            <a:r>
              <a:rPr lang="en-US" sz="2000" dirty="0" smtClean="0"/>
              <a:t>classifiers, </a:t>
            </a:r>
            <a:r>
              <a:rPr lang="en-US" sz="2000" dirty="0"/>
              <a:t>then use these classifiers to infer </a:t>
            </a:r>
            <a:r>
              <a:rPr lang="en-US" sz="2000" dirty="0" smtClean="0"/>
              <a:t>additional events </a:t>
            </a:r>
            <a:r>
              <a:rPr lang="en-US" sz="2000" dirty="0"/>
              <a:t>and event </a:t>
            </a:r>
            <a:r>
              <a:rPr lang="en-US" sz="2000" dirty="0" smtClean="0"/>
              <a:t>arguments</a:t>
            </a:r>
            <a:r>
              <a:rPr lang="en-US" sz="2000" dirty="0"/>
              <a:t>.</a:t>
            </a:r>
            <a:r>
              <a:rPr lang="en-US" altLang="zh-CN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81241" y="2370804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 smtClean="0">
                <a:latin typeface="TimesNewRomanPS-BoldMT"/>
              </a:rPr>
              <a:t>Trigger Classifier: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1241" y="3828321"/>
            <a:ext cx="424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/>
              <a:t>Argument (Role)</a:t>
            </a:r>
            <a:r>
              <a:rPr lang="en-US" b="1" dirty="0" smtClean="0">
                <a:latin typeface="TimesNewRomanPS-BoldMT"/>
              </a:rPr>
              <a:t> </a:t>
            </a:r>
            <a:r>
              <a:rPr lang="en-US" b="1" dirty="0">
                <a:latin typeface="TimesNewRomanPS-BoldMT"/>
              </a:rPr>
              <a:t>Classifier: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Author utilizes </a:t>
            </a:r>
            <a:r>
              <a:rPr lang="en-US" altLang="zh-CN" dirty="0"/>
              <a:t>document level information and </a:t>
            </a:r>
            <a:r>
              <a:rPr lang="en-US" altLang="zh-CN" dirty="0" smtClean="0"/>
              <a:t>does </a:t>
            </a:r>
            <a:r>
              <a:rPr lang="en-US" altLang="zh-CN" dirty="0"/>
              <a:t>not limit </a:t>
            </a:r>
            <a:r>
              <a:rPr lang="en-US" altLang="zh-CN" dirty="0" smtClean="0"/>
              <a:t>themselves </a:t>
            </a:r>
            <a:r>
              <a:rPr lang="en-US" altLang="zh-CN" dirty="0"/>
              <a:t>to information </a:t>
            </a:r>
            <a:r>
              <a:rPr lang="en-US" altLang="zh-CN" dirty="0" smtClean="0"/>
              <a:t>about events </a:t>
            </a:r>
            <a:r>
              <a:rPr lang="en-US" altLang="zh-CN" dirty="0"/>
              <a:t>of the same </a:t>
            </a:r>
            <a:r>
              <a:rPr lang="en-US" altLang="zh-CN" dirty="0" smtClean="0"/>
              <a:t>type. (compared with </a:t>
            </a:r>
            <a:r>
              <a:rPr lang="en-US" altLang="zh-CN" dirty="0" err="1" smtClean="0"/>
              <a:t>ji’s</a:t>
            </a:r>
            <a:r>
              <a:rPr lang="en-US" altLang="zh-CN" dirty="0" smtClean="0"/>
              <a:t> work)</a:t>
            </a:r>
            <a:endParaRPr lang="en-US" altLang="zh-CN" dirty="0"/>
          </a:p>
          <a:p>
            <a:pPr lvl="1"/>
            <a:r>
              <a:rPr lang="en-US" dirty="0" smtClean="0"/>
              <a:t>Do not use external resources.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/>
              <a:t>Some specific cases </a:t>
            </a:r>
            <a:r>
              <a:rPr lang="en-US" dirty="0" smtClean="0"/>
              <a:t>violate the strong consistency and relationship.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0355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10-Liao's Cross-event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68.7         68.9         68.8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50.9         49.7         50.3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45.1         44.1         44.6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41" y="2330246"/>
            <a:ext cx="8978875" cy="176856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Event Extraction via Dynamic Multi-Pooling Convolutional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Neural Network</a:t>
            </a:r>
            <a:endParaRPr lang="en-US" sz="4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   </a:t>
            </a:r>
            <a:r>
              <a:rPr lang="en-US" altLang="zh-CN" sz="4000" dirty="0"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Traditional Methods </a:t>
            </a:r>
            <a:r>
              <a:rPr lang="en-US" dirty="0" smtClean="0"/>
              <a:t>utilize </a:t>
            </a:r>
            <a:r>
              <a:rPr lang="en-US" dirty="0"/>
              <a:t>a set of elaborately designed </a:t>
            </a:r>
            <a:r>
              <a:rPr lang="en-US" dirty="0" smtClean="0"/>
              <a:t>features which lack generalization and take </a:t>
            </a:r>
            <a:r>
              <a:rPr lang="en-US" dirty="0"/>
              <a:t>a large amount of </a:t>
            </a:r>
            <a:r>
              <a:rPr lang="en-US" dirty="0" smtClean="0"/>
              <a:t>human effort.</a:t>
            </a:r>
            <a:endParaRPr lang="en-US" dirty="0"/>
          </a:p>
          <a:p>
            <a:r>
              <a:rPr lang="en-US" dirty="0" smtClean="0"/>
              <a:t>This paper introduces </a:t>
            </a:r>
            <a:r>
              <a:rPr lang="en-US" dirty="0"/>
              <a:t>a </a:t>
            </a:r>
            <a:r>
              <a:rPr lang="en-US" dirty="0" smtClean="0"/>
              <a:t>word-representation model </a:t>
            </a:r>
            <a:r>
              <a:rPr lang="en-US" dirty="0"/>
              <a:t>to capture meaningful semantic </a:t>
            </a:r>
            <a:r>
              <a:rPr lang="en-US" dirty="0" smtClean="0"/>
              <a:t>regularities for </a:t>
            </a:r>
            <a:r>
              <a:rPr lang="en-US" dirty="0"/>
              <a:t>words </a:t>
            </a:r>
            <a:r>
              <a:rPr lang="en-US" dirty="0" smtClean="0"/>
              <a:t>(lexical features) and </a:t>
            </a:r>
            <a:r>
              <a:rPr lang="en-US" dirty="0"/>
              <a:t>adopt a </a:t>
            </a:r>
            <a:r>
              <a:rPr lang="en-US" dirty="0" smtClean="0"/>
              <a:t>framework based </a:t>
            </a:r>
            <a:r>
              <a:rPr lang="en-US" dirty="0"/>
              <a:t>on a convolutional neural </a:t>
            </a:r>
            <a:r>
              <a:rPr lang="en-US" dirty="0" smtClean="0"/>
              <a:t>network (CNN</a:t>
            </a:r>
            <a:r>
              <a:rPr lang="en-US" dirty="0"/>
              <a:t>) to capture sentence-level </a:t>
            </a:r>
            <a:r>
              <a:rPr lang="en-US" dirty="0" smtClean="0"/>
              <a:t>clues (</a:t>
            </a:r>
            <a:r>
              <a:rPr lang="en-US" dirty="0"/>
              <a:t>Contextual </a:t>
            </a:r>
            <a:r>
              <a:rPr lang="en-US" dirty="0" smtClean="0"/>
              <a:t>features).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61" y="256973"/>
            <a:ext cx="8279376" cy="1463672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Architecture of argument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1" y="2145672"/>
            <a:ext cx="8094478" cy="32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16" y="0"/>
            <a:ext cx="4107702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6414" y="455721"/>
            <a:ext cx="3825535" cy="651594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NLP </a:t>
            </a:r>
            <a:r>
              <a:rPr lang="en-US" altLang="zh-CN" sz="6000" dirty="0">
                <a:latin typeface="Aldhabi" panose="01000000000000000000" pitchFamily="2" charset="-78"/>
                <a:cs typeface="Aldhabi" panose="01000000000000000000" pitchFamily="2" charset="-78"/>
              </a:rPr>
              <a:t>from Scratch</a:t>
            </a:r>
            <a:endParaRPr 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81" y="2189166"/>
            <a:ext cx="4060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unified neural network architecture and learning algorithm that can be </a:t>
            </a:r>
            <a:r>
              <a:rPr lang="en-US" sz="2800" dirty="0" smtClean="0"/>
              <a:t>applied to </a:t>
            </a:r>
            <a:r>
              <a:rPr lang="en-US" sz="2800" dirty="0"/>
              <a:t>various natural language processing tasks including: part-of-speech tagging, </a:t>
            </a:r>
            <a:r>
              <a:rPr lang="en-US" sz="2800" dirty="0" smtClean="0"/>
              <a:t>chunking, named </a:t>
            </a:r>
            <a:r>
              <a:rPr lang="en-US" sz="2800" dirty="0"/>
              <a:t>entity recognition, and semantic role </a:t>
            </a:r>
            <a:r>
              <a:rPr lang="en-US" sz="2800" dirty="0" smtClean="0"/>
              <a:t>labeling.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615681" y="1347274"/>
            <a:ext cx="4212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Ronan </a:t>
            </a:r>
            <a:r>
              <a:rPr lang="en-US" dirty="0" err="1" smtClean="0"/>
              <a:t>Collobert</a:t>
            </a:r>
            <a:r>
              <a:rPr lang="en-US" dirty="0" smtClean="0">
                <a:latin typeface="CMBX10"/>
              </a:rPr>
              <a:t> </a:t>
            </a:r>
            <a:r>
              <a:rPr lang="en-US" dirty="0"/>
              <a:t>et al</a:t>
            </a:r>
            <a:r>
              <a:rPr lang="en-US" dirty="0" smtClean="0"/>
              <a:t>.,</a:t>
            </a:r>
            <a:r>
              <a:rPr lang="en-US" dirty="0" smtClean="0">
                <a:latin typeface="CMBX10"/>
              </a:rPr>
              <a:t> ICML 08, JMLR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498" y="151709"/>
            <a:ext cx="8756132" cy="933607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A CNN </a:t>
            </a:r>
            <a:r>
              <a:rPr lang="en-US" sz="4800" dirty="0"/>
              <a:t>for Modelling Sentences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0788" y="2274623"/>
            <a:ext cx="41824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network uses Dynamic k-Max </a:t>
            </a:r>
            <a:r>
              <a:rPr lang="en-US" sz="2800" dirty="0" smtClean="0"/>
              <a:t>Pooling, a </a:t>
            </a:r>
            <a:r>
              <a:rPr lang="en-US" sz="2800" dirty="0"/>
              <a:t>global pooling operation </a:t>
            </a:r>
            <a:r>
              <a:rPr lang="en-US" sz="2800" dirty="0" smtClean="0"/>
              <a:t>over linear sequences</a:t>
            </a:r>
            <a:r>
              <a:rPr lang="en-US" sz="28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8" y="1162229"/>
            <a:ext cx="4273662" cy="54126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2644" y="1179321"/>
            <a:ext cx="343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NimbusRomNo9L-Medi"/>
              </a:rPr>
              <a:t>Nal</a:t>
            </a:r>
            <a:r>
              <a:rPr lang="en-US" dirty="0">
                <a:latin typeface="NimbusRomNo9L-Medi"/>
              </a:rPr>
              <a:t> </a:t>
            </a:r>
            <a:r>
              <a:rPr lang="en-US" dirty="0" err="1" smtClean="0">
                <a:latin typeface="NimbusRomNo9L-Medi"/>
              </a:rPr>
              <a:t>Kalchbrenner</a:t>
            </a:r>
            <a:r>
              <a:rPr lang="en-US" dirty="0" smtClean="0">
                <a:latin typeface="NimbusRomNo9L-Medi"/>
              </a:rPr>
              <a:t> </a:t>
            </a:r>
            <a:r>
              <a:rPr lang="en-US" dirty="0"/>
              <a:t>et al.,</a:t>
            </a:r>
            <a:r>
              <a:rPr lang="en-US" dirty="0">
                <a:latin typeface="CMBX10"/>
              </a:rPr>
              <a:t> </a:t>
            </a:r>
            <a:r>
              <a:rPr lang="en-US" dirty="0" smtClean="0">
                <a:latin typeface="CMBX10"/>
              </a:rPr>
              <a:t> ACL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44" y="-24788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Some ACE terminology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49" y="1077678"/>
            <a:ext cx="7886700" cy="22295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Event </a:t>
            </a:r>
            <a:r>
              <a:rPr lang="en-US" b="1" dirty="0"/>
              <a:t>mention:</a:t>
            </a:r>
            <a:r>
              <a:rPr lang="en-US" dirty="0"/>
              <a:t> a phrase or sentence </a:t>
            </a:r>
            <a:r>
              <a:rPr lang="en-US" dirty="0" smtClean="0"/>
              <a:t>within which </a:t>
            </a:r>
            <a:r>
              <a:rPr lang="en-US" dirty="0"/>
              <a:t>an event is </a:t>
            </a:r>
            <a:r>
              <a:rPr lang="en-US" dirty="0" smtClean="0"/>
              <a:t>described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/>
              <a:t>Event trigger: </a:t>
            </a:r>
            <a:r>
              <a:rPr lang="en-US" dirty="0"/>
              <a:t>the main word that </a:t>
            </a:r>
            <a:r>
              <a:rPr lang="en-US" dirty="0" smtClean="0"/>
              <a:t>most clearly </a:t>
            </a:r>
            <a:r>
              <a:rPr lang="en-US" dirty="0"/>
              <a:t>expresses an event occurrence</a:t>
            </a:r>
            <a:r>
              <a:rPr lang="en-US" dirty="0" smtClean="0"/>
              <a:t>.</a:t>
            </a:r>
          </a:p>
          <a:p>
            <a:r>
              <a:rPr lang="en-US" b="1" dirty="0"/>
              <a:t>Event mention arguments (roles): </a:t>
            </a:r>
            <a:r>
              <a:rPr lang="en-US" dirty="0" smtClean="0"/>
              <a:t>the entity </a:t>
            </a:r>
            <a:r>
              <a:rPr lang="en-US" dirty="0"/>
              <a:t>mentions that are involved in </a:t>
            </a:r>
            <a:r>
              <a:rPr lang="en-US" dirty="0" smtClean="0"/>
              <a:t>an event </a:t>
            </a:r>
            <a:r>
              <a:rPr lang="en-US" dirty="0"/>
              <a:t>mention, and their relation to </a:t>
            </a:r>
            <a:r>
              <a:rPr lang="en-US" dirty="0" smtClean="0"/>
              <a:t>the event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457" y="3307222"/>
            <a:ext cx="8720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NewRomanPS-ItalicMT"/>
              </a:rPr>
              <a:t>Three </a:t>
            </a:r>
            <a:r>
              <a:rPr lang="en-US" b="1" i="1" dirty="0">
                <a:latin typeface="TimesNewRomanPS-BoldItalicMT"/>
              </a:rPr>
              <a:t>murders </a:t>
            </a:r>
            <a:r>
              <a:rPr lang="en-US" i="1" dirty="0">
                <a:latin typeface="TimesNewRomanPS-ItalicMT"/>
              </a:rPr>
              <a:t>occurred in </a:t>
            </a:r>
            <a:r>
              <a:rPr lang="en-US" b="1" i="1" dirty="0" smtClean="0">
                <a:latin typeface="TimesNewRomanPS-BoldItalicMT"/>
              </a:rPr>
              <a:t>France today</a:t>
            </a:r>
            <a:r>
              <a:rPr lang="en-US" i="1" dirty="0">
                <a:latin typeface="TimesNewRomanPS-ItalicMT"/>
              </a:rPr>
              <a:t>, including the senseless </a:t>
            </a:r>
            <a:r>
              <a:rPr lang="en-US" b="1" i="1" dirty="0">
                <a:latin typeface="TimesNewRomanPS-BoldItalicMT"/>
              </a:rPr>
              <a:t>slaying </a:t>
            </a:r>
            <a:r>
              <a:rPr lang="en-US" i="1" dirty="0" smtClean="0">
                <a:latin typeface="TimesNewRomanPS-ItalicMT"/>
              </a:rPr>
              <a:t>of </a:t>
            </a:r>
            <a:r>
              <a:rPr lang="en-US" b="1" i="1" dirty="0" smtClean="0">
                <a:latin typeface="TimesNewRomanPS-BoldItalicMT"/>
              </a:rPr>
              <a:t>Bob </a:t>
            </a:r>
            <a:r>
              <a:rPr lang="en-US" b="1" i="1" dirty="0">
                <a:latin typeface="TimesNewRomanPS-BoldItalicMT"/>
              </a:rPr>
              <a:t>Cole </a:t>
            </a:r>
            <a:r>
              <a:rPr lang="en-US" i="1" dirty="0">
                <a:latin typeface="TimesNewRomanPS-ItalicMT"/>
              </a:rPr>
              <a:t>and the </a:t>
            </a:r>
            <a:r>
              <a:rPr lang="en-US" b="1" i="1" dirty="0">
                <a:latin typeface="TimesNewRomanPS-BoldItalicMT"/>
              </a:rPr>
              <a:t>assassination </a:t>
            </a:r>
            <a:r>
              <a:rPr lang="en-US" i="1" dirty="0">
                <a:latin typeface="TimesNewRomanPS-ItalicMT"/>
              </a:rPr>
              <a:t>of </a:t>
            </a:r>
            <a:r>
              <a:rPr lang="en-US" b="1" i="1" dirty="0" smtClean="0">
                <a:latin typeface="TimesNewRomanPS-BoldItalicMT"/>
              </a:rPr>
              <a:t>Joe Westbrook</a:t>
            </a:r>
            <a:r>
              <a:rPr lang="en-US" i="1" dirty="0">
                <a:latin typeface="TimesNewRomanPS-ItalicMT"/>
              </a:rPr>
              <a:t>. </a:t>
            </a:r>
            <a:r>
              <a:rPr lang="en-US" b="1" i="1" dirty="0">
                <a:latin typeface="TimesNewRomanPS-BoldItalicMT"/>
              </a:rPr>
              <a:t>Bob </a:t>
            </a:r>
            <a:r>
              <a:rPr lang="en-US" i="1" dirty="0">
                <a:latin typeface="TimesNewRomanPS-ItalicMT"/>
              </a:rPr>
              <a:t>was on his way home </a:t>
            </a:r>
            <a:r>
              <a:rPr lang="en-US" i="1" dirty="0" smtClean="0">
                <a:latin typeface="TimesNewRomanPS-ItalicMT"/>
              </a:rPr>
              <a:t>when </a:t>
            </a:r>
            <a:r>
              <a:rPr lang="en-US" b="1" i="1" dirty="0" smtClean="0">
                <a:latin typeface="TimesNewRomanPS-BoldItalicMT"/>
              </a:rPr>
              <a:t>he </a:t>
            </a:r>
            <a:r>
              <a:rPr lang="en-US" i="1" dirty="0">
                <a:latin typeface="TimesNewRomanPS-ItalicMT"/>
              </a:rPr>
              <a:t>was </a:t>
            </a:r>
            <a:r>
              <a:rPr lang="en-US" b="1" i="1" dirty="0">
                <a:latin typeface="TimesNewRomanPS-BoldItalicMT"/>
              </a:rPr>
              <a:t>attacked</a:t>
            </a:r>
            <a:r>
              <a:rPr lang="en-US" i="1" dirty="0">
                <a:latin typeface="TimesNewRomanPS-ItalicMT"/>
              </a:rPr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87" y="4134824"/>
            <a:ext cx="4113822" cy="25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utilizes new method to generate useful features which are simple and intuitive. </a:t>
            </a:r>
          </a:p>
          <a:p>
            <a:pPr lvl="1"/>
            <a:r>
              <a:rPr lang="en-US" dirty="0" smtClean="0"/>
              <a:t>This paper can identify </a:t>
            </a:r>
            <a:r>
              <a:rPr lang="en-US" dirty="0"/>
              <a:t>and classify triggers and arguments in one step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consistency and relationship can be used to improve the system performance.</a:t>
            </a:r>
          </a:p>
          <a:p>
            <a:pPr lvl="1"/>
            <a:r>
              <a:rPr lang="en-US" dirty="0" smtClean="0"/>
              <a:t>New features may be used to improve the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54580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15-Chen's DMCNN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80.4         67.7        73.5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75.6         63.6         69.1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68.8         51.9         59.1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62.2         46.9         53.5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Seed-Based Event Trigger Labeling:</a:t>
            </a:r>
            <a:b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How far can event descriptions get us?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84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    </a:t>
            </a:r>
            <a:r>
              <a:rPr lang="en-US" altLang="zh-CN" sz="8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4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guideline for a new event </a:t>
            </a:r>
            <a:r>
              <a:rPr lang="en-US" dirty="0" smtClean="0"/>
              <a:t>type, this method collects </a:t>
            </a:r>
            <a:r>
              <a:rPr lang="en-US" dirty="0"/>
              <a:t>these triggers into a list of </a:t>
            </a:r>
            <a:r>
              <a:rPr lang="en-US" dirty="0" smtClean="0"/>
              <a:t>seeds</a:t>
            </a:r>
            <a:r>
              <a:rPr lang="en-US" dirty="0"/>
              <a:t>. </a:t>
            </a:r>
            <a:r>
              <a:rPr lang="en-US" dirty="0" smtClean="0"/>
              <a:t>(Per </a:t>
            </a:r>
            <a:r>
              <a:rPr lang="en-US" dirty="0"/>
              <a:t>event type </a:t>
            </a:r>
            <a:r>
              <a:rPr lang="en-US" dirty="0" smtClean="0"/>
              <a:t>has 4.2 </a:t>
            </a:r>
            <a:r>
              <a:rPr lang="en-US" dirty="0"/>
              <a:t>seeds </a:t>
            </a:r>
            <a:r>
              <a:rPr lang="en-US" dirty="0" smtClean="0"/>
              <a:t>in list on average, compared to </a:t>
            </a:r>
            <a:r>
              <a:rPr lang="en-US" dirty="0"/>
              <a:t>46 distinct trigger terms in the training </a:t>
            </a:r>
            <a:r>
              <a:rPr lang="en-US" dirty="0" smtClean="0"/>
              <a:t>corpus)</a:t>
            </a:r>
          </a:p>
          <a:p>
            <a:r>
              <a:rPr lang="en-US" dirty="0" smtClean="0"/>
              <a:t>Then, this method assesses </a:t>
            </a:r>
            <a:r>
              <a:rPr lang="en-US" dirty="0"/>
              <a:t>each </a:t>
            </a:r>
            <a:r>
              <a:rPr lang="en-US" dirty="0" smtClean="0"/>
              <a:t>test text </a:t>
            </a:r>
            <a:r>
              <a:rPr lang="en-US" dirty="0"/>
              <a:t>token</a:t>
            </a:r>
            <a:r>
              <a:rPr lang="en-US" dirty="0" smtClean="0"/>
              <a:t> similarity to </a:t>
            </a:r>
            <a:r>
              <a:rPr lang="en-US" dirty="0"/>
              <a:t>the seed </a:t>
            </a:r>
            <a:r>
              <a:rPr lang="en-US" dirty="0" smtClean="0"/>
              <a:t>in list based on WordNet and lemma.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-50639"/>
            <a:ext cx="7886700" cy="1060482"/>
          </a:xfrm>
        </p:spPr>
        <p:txBody>
          <a:bodyPr>
            <a:normAutofit fontScale="90000"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Seed Lists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89" y="875098"/>
            <a:ext cx="5650019" cy="59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81" y="2506662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method are highly dependent on </a:t>
            </a:r>
            <a:r>
              <a:rPr lang="en-US" dirty="0" smtClean="0"/>
              <a:t>WordNet.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arger </a:t>
            </a:r>
            <a:r>
              <a:rPr lang="en-US" dirty="0"/>
              <a:t>training didn’t improve </a:t>
            </a:r>
            <a:r>
              <a:rPr lang="en-US" dirty="0" smtClean="0"/>
              <a:t>results, possibly </a:t>
            </a:r>
            <a:r>
              <a:rPr lang="en-US" dirty="0"/>
              <a:t>due to the small number of </a:t>
            </a:r>
            <a:r>
              <a:rPr lang="en-US" dirty="0" smtClean="0"/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26335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06937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15-Bronstein's Seed-based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80.6          67.1         73.2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 </a:t>
            </a:r>
            <a:r>
              <a:rPr lang="en-US" dirty="0" smtClean="0"/>
              <a:t> </a:t>
            </a:r>
            <a:r>
              <a:rPr lang="en-US" b="1" dirty="0" smtClean="0"/>
              <a:t>[</a:t>
            </a:r>
            <a:r>
              <a:rPr lang="en-US" b="1" dirty="0"/>
              <a:t>Consistency Learning]</a:t>
            </a:r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performance. </a:t>
            </a:r>
            <a:r>
              <a:rPr lang="en-US" b="1" dirty="0"/>
              <a:t>[Collective Learning]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 </a:t>
            </a:r>
            <a:r>
              <a:rPr lang="en-US" b="1" dirty="0" smtClean="0"/>
              <a:t>[</a:t>
            </a:r>
            <a:r>
              <a:rPr lang="en-US" b="1" dirty="0"/>
              <a:t>semi-supervised Learning]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annotation guidelines </a:t>
            </a:r>
            <a:r>
              <a:rPr lang="en-US" dirty="0"/>
              <a:t>and WordNet to construct </a:t>
            </a:r>
            <a:r>
              <a:rPr lang="en-US" dirty="0" smtClean="0"/>
              <a:t>similarity-based classifier </a:t>
            </a:r>
            <a:r>
              <a:rPr lang="en-US" dirty="0"/>
              <a:t>which is used to identify and classify </a:t>
            </a:r>
            <a:r>
              <a:rPr lang="en-US" dirty="0" smtClean="0"/>
              <a:t>trigger</a:t>
            </a:r>
            <a:r>
              <a:rPr lang="en-US" dirty="0"/>
              <a:t>. </a:t>
            </a:r>
            <a:r>
              <a:rPr lang="en-US" b="1" dirty="0"/>
              <a:t>[semi-supervised Learning]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007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Discussion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183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ldhabi" panose="01000000000000000000" pitchFamily="2" charset="-78"/>
                <a:cs typeface="Aldhabi" panose="01000000000000000000" pitchFamily="2" charset="-78"/>
              </a:rPr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Training data is insufficient and heterogeneous. </a:t>
            </a:r>
            <a:endParaRPr lang="en-US" sz="2800" dirty="0" smtClean="0"/>
          </a:p>
          <a:p>
            <a:pPr lvl="1"/>
            <a:r>
              <a:rPr lang="en-US" dirty="0"/>
              <a:t>Insufficient data cannot provide ample evidence to handle all cases in test set. e.g., Hong’s trigger F-score is low.</a:t>
            </a:r>
          </a:p>
          <a:p>
            <a:pPr lvl="1"/>
            <a:r>
              <a:rPr lang="en-US" dirty="0"/>
              <a:t>Across a heterogeneous document corpus, a </a:t>
            </a:r>
            <a:r>
              <a:rPr lang="en-US" dirty="0" smtClean="0"/>
              <a:t>particular verb </a:t>
            </a:r>
            <a:r>
              <a:rPr lang="en-US" dirty="0"/>
              <a:t>can sometimes be trigger and </a:t>
            </a:r>
            <a:r>
              <a:rPr lang="en-US" dirty="0" smtClean="0"/>
              <a:t>sometimes not</a:t>
            </a:r>
            <a:r>
              <a:rPr lang="en-US" dirty="0"/>
              <a:t>, and can represent different event types</a:t>
            </a:r>
            <a:r>
              <a:rPr lang="en-US" dirty="0" smtClean="0"/>
              <a:t>. e.g., </a:t>
            </a:r>
            <a:r>
              <a:rPr lang="en-US" dirty="0"/>
              <a:t>c</a:t>
            </a:r>
            <a:r>
              <a:rPr lang="en-US" dirty="0" smtClean="0"/>
              <a:t>onflict </a:t>
            </a:r>
            <a:r>
              <a:rPr lang="en-US" dirty="0"/>
              <a:t>table in Liao’s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Good features are difficult to find</a:t>
            </a:r>
          </a:p>
          <a:p>
            <a:pPr lvl="1"/>
            <a:r>
              <a:rPr lang="en-US" dirty="0" smtClean="0"/>
              <a:t>E.g., entity subtype consistency is useful </a:t>
            </a:r>
            <a:r>
              <a:rPr lang="en-US" dirty="0"/>
              <a:t>to </a:t>
            </a:r>
            <a:r>
              <a:rPr lang="en-US" dirty="0" smtClean="0"/>
              <a:t>distinguish role  of argument.</a:t>
            </a:r>
          </a:p>
        </p:txBody>
      </p:sp>
    </p:spTree>
    <p:extLst>
      <p:ext uri="{BB962C8B-B14F-4D97-AF65-F5344CB8AC3E}">
        <p14:creationId xmlns:p14="http://schemas.microsoft.com/office/powerpoint/2010/main" val="36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Definition of task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4694" cy="4351338"/>
          </a:xfrm>
        </p:spPr>
        <p:txBody>
          <a:bodyPr>
            <a:noAutofit/>
          </a:bodyPr>
          <a:lstStyle/>
          <a:p>
            <a:r>
              <a:rPr lang="en-US" altLang="zh-CN" b="1" dirty="0"/>
              <a:t>First</a:t>
            </a:r>
            <a:r>
              <a:rPr lang="en-US" b="1" dirty="0" smtClean="0"/>
              <a:t>:  </a:t>
            </a:r>
            <a:r>
              <a:rPr lang="en-US" dirty="0"/>
              <a:t>identify and classify </a:t>
            </a:r>
            <a:r>
              <a:rPr lang="en-US" b="1" i="1" dirty="0"/>
              <a:t>triggers</a:t>
            </a:r>
            <a:r>
              <a:rPr lang="en-US" dirty="0"/>
              <a:t> (instances) of a class </a:t>
            </a:r>
            <a:r>
              <a:rPr lang="en-US" dirty="0" smtClean="0"/>
              <a:t>of </a:t>
            </a:r>
            <a:r>
              <a:rPr lang="en-US" dirty="0"/>
              <a:t>events.</a:t>
            </a:r>
          </a:p>
          <a:p>
            <a:r>
              <a:rPr lang="en-US" altLang="zh-CN" b="1" dirty="0" smtClean="0"/>
              <a:t>Second</a:t>
            </a:r>
            <a:r>
              <a:rPr lang="en-US" b="1" dirty="0" smtClean="0"/>
              <a:t>: </a:t>
            </a:r>
            <a:r>
              <a:rPr lang="en-US" dirty="0"/>
              <a:t>identify and classify  </a:t>
            </a:r>
            <a:r>
              <a:rPr lang="en-US" b="1" i="1" dirty="0" smtClean="0"/>
              <a:t>arguments </a:t>
            </a:r>
            <a:r>
              <a:rPr lang="en-US" dirty="0" smtClean="0"/>
              <a:t>(participants </a:t>
            </a:r>
            <a:r>
              <a:rPr lang="en-US" dirty="0"/>
              <a:t>and attributes) of each event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" y="423497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Solution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71" y="1778972"/>
            <a:ext cx="7886700" cy="4351338"/>
          </a:xfrm>
        </p:spPr>
        <p:txBody>
          <a:bodyPr/>
          <a:lstStyle/>
          <a:p>
            <a:r>
              <a:rPr lang="en-US" dirty="0" smtClean="0"/>
              <a:t>For training data</a:t>
            </a:r>
          </a:p>
          <a:p>
            <a:pPr lvl="1"/>
            <a:r>
              <a:rPr lang="en-US" dirty="0" smtClean="0"/>
              <a:t>Using external resources: web and other corpus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ine-grained: more precise subtype of entity</a:t>
            </a:r>
          </a:p>
          <a:p>
            <a:pPr lvl="2"/>
            <a:r>
              <a:rPr lang="en-US" dirty="0" smtClean="0"/>
              <a:t>Related corpus (time</a:t>
            </a:r>
            <a:r>
              <a:rPr lang="en-US" dirty="0"/>
              <a:t>, source)</a:t>
            </a:r>
            <a:endParaRPr lang="en-US" dirty="0" smtClean="0"/>
          </a:p>
          <a:p>
            <a:pPr lvl="1"/>
            <a:r>
              <a:rPr lang="en-US" dirty="0" smtClean="0"/>
              <a:t>Using good representation: embedding</a:t>
            </a:r>
          </a:p>
          <a:p>
            <a:pPr lvl="2"/>
            <a:r>
              <a:rPr lang="en-US" dirty="0" smtClean="0"/>
              <a:t>Not sparsity</a:t>
            </a:r>
          </a:p>
          <a:p>
            <a:pPr lvl="2"/>
            <a:r>
              <a:rPr lang="en-US" dirty="0"/>
              <a:t>capture the </a:t>
            </a:r>
            <a:r>
              <a:rPr lang="en-US" dirty="0" smtClean="0"/>
              <a:t>semantics </a:t>
            </a:r>
            <a:r>
              <a:rPr lang="en-US" dirty="0"/>
              <a:t>and similarity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words</a:t>
            </a:r>
          </a:p>
          <a:p>
            <a:r>
              <a:rPr lang="en-US" i="1" dirty="0" smtClean="0"/>
              <a:t>For </a:t>
            </a:r>
            <a:r>
              <a:rPr lang="en-US" dirty="0" smtClean="0"/>
              <a:t>good </a:t>
            </a:r>
            <a:r>
              <a:rPr lang="en-US" dirty="0"/>
              <a:t>features </a:t>
            </a:r>
            <a:endParaRPr lang="en-US" dirty="0" smtClean="0"/>
          </a:p>
          <a:p>
            <a:pPr lvl="1"/>
            <a:r>
              <a:rPr lang="en-US" dirty="0" smtClean="0"/>
              <a:t>We can </a:t>
            </a:r>
            <a:r>
              <a:rPr lang="en-US" dirty="0" err="1" smtClean="0"/>
              <a:t>analyse</a:t>
            </a:r>
            <a:r>
              <a:rPr lang="en-US" dirty="0" smtClean="0"/>
              <a:t> dev set and find </a:t>
            </a:r>
            <a:r>
              <a:rPr lang="en-US" dirty="0"/>
              <a:t>new </a:t>
            </a:r>
            <a:r>
              <a:rPr lang="en-US" dirty="0" smtClean="0"/>
              <a:t>patterns.</a:t>
            </a:r>
          </a:p>
          <a:p>
            <a:pPr lvl="1"/>
            <a:r>
              <a:rPr lang="en-US" dirty="0" smtClean="0"/>
              <a:t>Using distributed representation to get task-related representation of features </a:t>
            </a:r>
          </a:p>
        </p:txBody>
      </p:sp>
    </p:spTree>
    <p:extLst>
      <p:ext uri="{BB962C8B-B14F-4D97-AF65-F5344CB8AC3E}">
        <p14:creationId xmlns:p14="http://schemas.microsoft.com/office/powerpoint/2010/main" val="3249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What we can 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seed-based method to improve trigger F1 </a:t>
            </a:r>
            <a:r>
              <a:rPr lang="en-US" dirty="0" smtClean="0"/>
              <a:t>score.</a:t>
            </a:r>
          </a:p>
          <a:p>
            <a:r>
              <a:rPr lang="en-US" dirty="0" smtClean="0"/>
              <a:t>We can use NER tagger to find effective argument candidates and utilize embedding to </a:t>
            </a:r>
            <a:r>
              <a:rPr lang="en-US" dirty="0"/>
              <a:t>generate </a:t>
            </a:r>
            <a:r>
              <a:rPr lang="en-US" dirty="0" smtClean="0"/>
              <a:t>more accurate and more fine-grained entity subtype.</a:t>
            </a:r>
          </a:p>
          <a:p>
            <a:r>
              <a:rPr lang="en-US" dirty="0" smtClean="0"/>
              <a:t>We </a:t>
            </a:r>
            <a:r>
              <a:rPr lang="en-US" dirty="0"/>
              <a:t>can add new features to DMCNN, e.g., subtype of entity, binary indicator of distribution of event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methods used in other DL architecture can be used in DMCNN. </a:t>
            </a:r>
            <a:endParaRPr lang="en-US" dirty="0"/>
          </a:p>
          <a:p>
            <a:r>
              <a:rPr lang="en-US" dirty="0" smtClean="0"/>
              <a:t>Inference method used in previous systems can also be used in new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602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Using Cross-Entity Inference to Improve Event Extraction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8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</a:t>
            </a:r>
            <a:r>
              <a:rPr lang="en-US" b="1" dirty="0" smtClean="0"/>
              <a:t>trong </a:t>
            </a:r>
            <a:r>
              <a:rPr lang="en-US" b="1" dirty="0"/>
              <a:t>E</a:t>
            </a:r>
            <a:r>
              <a:rPr lang="en-US" b="1" dirty="0" smtClean="0"/>
              <a:t>ntity Consistency: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</a:rPr>
              <a:t>one entity mention appears in a </a:t>
            </a:r>
            <a:r>
              <a:rPr lang="en-US" dirty="0" smtClean="0">
                <a:latin typeface="Times New Roman" panose="02020603050405020304" pitchFamily="18" charset="0"/>
              </a:rPr>
              <a:t>type</a:t>
            </a:r>
            <a:r>
              <a:rPr lang="en-US" dirty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event, other entity mentions of the same </a:t>
            </a:r>
            <a:r>
              <a:rPr lang="en-US" altLang="zh-CN" dirty="0" smtClean="0"/>
              <a:t>type will </a:t>
            </a:r>
            <a:r>
              <a:rPr lang="en-US" altLang="zh-CN" dirty="0"/>
              <a:t>appear in similar events, and even use </a:t>
            </a:r>
            <a:r>
              <a:rPr lang="en-US" altLang="zh-CN" dirty="0" smtClean="0"/>
              <a:t>the same </a:t>
            </a:r>
            <a:r>
              <a:rPr lang="en-US" altLang="zh-CN" dirty="0"/>
              <a:t>word to trigger the events</a:t>
            </a:r>
            <a:r>
              <a:rPr lang="en-US" altLang="zh-CN" dirty="0" smtClean="0"/>
              <a:t>.</a:t>
            </a:r>
          </a:p>
          <a:p>
            <a:r>
              <a:rPr lang="en-US" b="1" dirty="0" smtClean="0"/>
              <a:t>Strong </a:t>
            </a:r>
            <a:r>
              <a:rPr lang="en-US" b="1" dirty="0"/>
              <a:t>Role </a:t>
            </a:r>
            <a:r>
              <a:rPr lang="en-US" b="1" dirty="0" smtClean="0"/>
              <a:t>Consistency: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of the same type normally play </a:t>
            </a:r>
            <a:r>
              <a:rPr lang="en-US" dirty="0" smtClean="0"/>
              <a:t>the same </a:t>
            </a:r>
            <a:r>
              <a:rPr lang="en-US" dirty="0"/>
              <a:t>role, especially in the event mentions of </a:t>
            </a:r>
            <a:r>
              <a:rPr lang="en-US" dirty="0" smtClean="0"/>
              <a:t>the same </a:t>
            </a:r>
            <a:r>
              <a:rPr lang="en-US" dirty="0"/>
              <a:t>type.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0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71" y="1884782"/>
            <a:ext cx="4862590" cy="3834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183" y="1783862"/>
            <a:ext cx="3051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Divide the ACE </a:t>
            </a:r>
            <a:r>
              <a:rPr lang="en-US" dirty="0"/>
              <a:t>entity type into more cohesive </a:t>
            </a:r>
            <a:r>
              <a:rPr lang="en-US" dirty="0" smtClean="0"/>
              <a:t>subtype.</a:t>
            </a:r>
          </a:p>
          <a:p>
            <a:r>
              <a:rPr lang="en-US" dirty="0" smtClean="0"/>
              <a:t>2. Construct three SVM classifier based on entity subtype and event type.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3305273"/>
            <a:ext cx="3063638" cy="2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</a:t>
            </a:r>
            <a:r>
              <a:rPr lang="en-US" dirty="0"/>
              <a:t>found that the </a:t>
            </a:r>
            <a:r>
              <a:rPr lang="en-US" dirty="0" smtClean="0"/>
              <a:t>entities within </a:t>
            </a:r>
            <a:r>
              <a:rPr lang="en-US" dirty="0"/>
              <a:t>a sentence, as the most important local </a:t>
            </a:r>
            <a:r>
              <a:rPr lang="en-US" dirty="0" smtClean="0"/>
              <a:t>information, actually </a:t>
            </a:r>
            <a:r>
              <a:rPr lang="en-US" dirty="0"/>
              <a:t>contain sufficient clues </a:t>
            </a:r>
            <a:r>
              <a:rPr lang="en-US" dirty="0" smtClean="0"/>
              <a:t>for event </a:t>
            </a:r>
            <a:r>
              <a:rPr lang="en-US" dirty="0"/>
              <a:t>detection.</a:t>
            </a:r>
          </a:p>
          <a:p>
            <a:pPr lvl="1"/>
            <a:r>
              <a:rPr lang="en-US" dirty="0" smtClean="0"/>
              <a:t>The features of classifier </a:t>
            </a:r>
            <a:r>
              <a:rPr lang="en-US" dirty="0"/>
              <a:t>are simple and </a:t>
            </a:r>
            <a:r>
              <a:rPr lang="en-US" dirty="0" smtClean="0"/>
              <a:t>intuitive.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This paper instead </a:t>
            </a:r>
            <a:r>
              <a:rPr lang="en-US" dirty="0"/>
              <a:t>directly </a:t>
            </a: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entity labels </a:t>
            </a:r>
            <a:r>
              <a:rPr lang="en-US" dirty="0"/>
              <a:t>provided by ACE</a:t>
            </a:r>
            <a:r>
              <a:rPr lang="en-US" dirty="0" smtClean="0"/>
              <a:t>. The results </a:t>
            </a:r>
            <a:r>
              <a:rPr lang="en-US" dirty="0"/>
              <a:t>will </a:t>
            </a:r>
            <a:r>
              <a:rPr lang="en-US" dirty="0" smtClean="0"/>
              <a:t>decrease if uses entity labels extracted by </a:t>
            </a:r>
            <a:r>
              <a:rPr lang="en-US" altLang="zh-CN" dirty="0" smtClean="0"/>
              <a:t>jet system.</a:t>
            </a:r>
          </a:p>
          <a:p>
            <a:pPr lvl="1"/>
            <a:r>
              <a:rPr lang="en-US" dirty="0" smtClean="0"/>
              <a:t>Something can be done to improve the identification and classification of trigger,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11-Hong's Cross-entity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72.9*         64.3*         68.3*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53.4*         52.9*         53.1*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51.6*         45.5*         48.3*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Joint Event Extraction via Structured Prediction with Global Features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32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As a common </a:t>
            </a:r>
            <a:r>
              <a:rPr lang="en-US" dirty="0" smtClean="0"/>
              <a:t>drawback of </a:t>
            </a:r>
            <a:r>
              <a:rPr lang="en-US" dirty="0"/>
              <a:t>the staged architecture, errors in </a:t>
            </a:r>
            <a:r>
              <a:rPr lang="en-US" dirty="0" smtClean="0"/>
              <a:t>upstream component are often compounded and propagated to </a:t>
            </a:r>
            <a:r>
              <a:rPr lang="en-US" dirty="0"/>
              <a:t>the downstream classifiers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contrast</a:t>
            </a:r>
            <a:r>
              <a:rPr lang="en-US" dirty="0"/>
              <a:t>, </a:t>
            </a:r>
            <a:r>
              <a:rPr lang="en-US" dirty="0" smtClean="0"/>
              <a:t>this paper proposes </a:t>
            </a:r>
            <a:r>
              <a:rPr lang="en-US" dirty="0"/>
              <a:t>a joint </a:t>
            </a:r>
            <a:r>
              <a:rPr lang="en-US" dirty="0" smtClean="0"/>
              <a:t>framework based </a:t>
            </a:r>
            <a:r>
              <a:rPr lang="en-US" dirty="0"/>
              <a:t>on structured prediction which </a:t>
            </a:r>
            <a:r>
              <a:rPr lang="en-US" dirty="0" smtClean="0"/>
              <a:t>extracts triggers </a:t>
            </a:r>
            <a:r>
              <a:rPr lang="en-US" dirty="0"/>
              <a:t>and arguments together </a:t>
            </a:r>
            <a:r>
              <a:rPr lang="en-US" dirty="0" smtClean="0"/>
              <a:t>so that </a:t>
            </a:r>
            <a:r>
              <a:rPr lang="en-US" dirty="0"/>
              <a:t>the local predictions can be </a:t>
            </a:r>
            <a:r>
              <a:rPr lang="en-US" dirty="0" smtClean="0"/>
              <a:t>mutually improved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95" y="43044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Evaluation Metric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20" y="2142866"/>
            <a:ext cx="7886700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For trigger: </a:t>
            </a:r>
            <a:r>
              <a:rPr lang="en-US" dirty="0" smtClean="0"/>
              <a:t>event type, offsets match </a:t>
            </a:r>
            <a:r>
              <a:rPr lang="en-US" dirty="0"/>
              <a:t>a reference trigger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For argument: </a:t>
            </a:r>
            <a:r>
              <a:rPr lang="en-US" dirty="0" smtClean="0"/>
              <a:t>event type, offsets </a:t>
            </a:r>
            <a:r>
              <a:rPr lang="en-US" dirty="0"/>
              <a:t>match any of the reference </a:t>
            </a:r>
            <a:r>
              <a:rPr lang="en-US" dirty="0" smtClean="0"/>
              <a:t>argument mentions.</a:t>
            </a:r>
          </a:p>
          <a:p>
            <a:r>
              <a:rPr lang="en-US" b="1" i="1" dirty="0" smtClean="0"/>
              <a:t>For role: </a:t>
            </a:r>
            <a:r>
              <a:rPr lang="en-US" dirty="0" smtClean="0"/>
              <a:t>event </a:t>
            </a:r>
            <a:r>
              <a:rPr lang="en-US" dirty="0"/>
              <a:t>type, offsets, and role </a:t>
            </a:r>
            <a:r>
              <a:rPr lang="en-US" dirty="0" smtClean="0"/>
              <a:t>match any </a:t>
            </a:r>
            <a:r>
              <a:rPr lang="en-US" dirty="0"/>
              <a:t>of the reference argument mentions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4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Symbol Description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Instance:</a:t>
            </a:r>
          </a:p>
          <a:p>
            <a:endParaRPr lang="en-US" b="1" dirty="0"/>
          </a:p>
          <a:p>
            <a:r>
              <a:rPr lang="en-US" b="1" dirty="0" smtClean="0"/>
              <a:t>Configuration: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59" y="3369100"/>
            <a:ext cx="5250681" cy="532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63" y="2404741"/>
            <a:ext cx="2770472" cy="385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35" y="4480327"/>
            <a:ext cx="5449527" cy="14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9" y="-22538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Architecture of joint system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9" y="1388674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Goal function:</a:t>
            </a:r>
            <a:endParaRPr lang="en-US" b="1" dirty="0"/>
          </a:p>
          <a:p>
            <a:r>
              <a:rPr lang="en-US" b="1" dirty="0" smtClean="0"/>
              <a:t>Method:   </a:t>
            </a:r>
            <a:r>
              <a:rPr lang="en-US" sz="2000" dirty="0" smtClean="0"/>
              <a:t>Beam-search with early-update strategy</a:t>
            </a:r>
          </a:p>
          <a:p>
            <a:r>
              <a:rPr lang="en-US" b="1" dirty="0" smtClean="0"/>
              <a:t>Algorithm: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43" y="1388674"/>
            <a:ext cx="27813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45" y="2427766"/>
            <a:ext cx="4598309" cy="40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60" y="-115928"/>
            <a:ext cx="8514099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Process  of  Labeling </a:t>
            </a:r>
            <a:r>
              <a:rPr lang="en-US" sz="4900" dirty="0">
                <a:latin typeface="Angsana New" panose="02020603050405020304" pitchFamily="18" charset="-34"/>
                <a:cs typeface="Angsana New" panose="02020603050405020304" pitchFamily="18" charset="-34"/>
              </a:rPr>
              <a:t>--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7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eamSearch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48" y="973965"/>
            <a:ext cx="3554593" cy="56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02" y="-7007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13516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 in </a:t>
            </a:r>
            <a:r>
              <a:rPr lang="en-US" altLang="zh-CN" dirty="0"/>
              <a:t>Hong’s method, </a:t>
            </a:r>
            <a:r>
              <a:rPr lang="en-US" altLang="zh-CN" dirty="0" smtClean="0"/>
              <a:t>gold-standard argument candidates play a very important role in argument identification and classification.</a:t>
            </a:r>
          </a:p>
          <a:p>
            <a:r>
              <a:rPr lang="en-US" dirty="0" smtClean="0"/>
              <a:t>If previous method utilize </a:t>
            </a:r>
            <a:r>
              <a:rPr lang="en-US" altLang="zh-CN" dirty="0" smtClean="0"/>
              <a:t>gold-standard entities, they may have impressive results.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7" y="3310829"/>
            <a:ext cx="4400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Jet: </a:t>
            </a:r>
            <a:r>
              <a:rPr lang="en-US" sz="2700" dirty="0"/>
              <a:t>The system combines pattern matching with statistical models.</a:t>
            </a:r>
          </a:p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</a:t>
            </a:r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performance.</a:t>
            </a:r>
          </a:p>
          <a:p>
            <a:r>
              <a:rPr lang="en-US" sz="2900" b="1" i="1" dirty="0" smtClean="0"/>
              <a:t>Yu </a:t>
            </a:r>
            <a:r>
              <a:rPr lang="en-US" sz="2900" b="1" i="1" dirty="0"/>
              <a:t>Hong (ACL 11): </a:t>
            </a:r>
            <a:r>
              <a:rPr lang="en-US" dirty="0" smtClean="0"/>
              <a:t>This paper finds </a:t>
            </a:r>
            <a:r>
              <a:rPr lang="en-US" dirty="0"/>
              <a:t>the entity consistency in event type and role, so they regard entity subtype consistency as key feature to predict event mentions.</a:t>
            </a:r>
          </a:p>
          <a:p>
            <a:r>
              <a:rPr lang="en-US" sz="2900" b="1" i="1" dirty="0" smtClean="0"/>
              <a:t>Qi </a:t>
            </a:r>
            <a:r>
              <a:rPr lang="en-US" sz="2900" b="1" i="1" dirty="0"/>
              <a:t>Li (ACL 13): </a:t>
            </a:r>
            <a:r>
              <a:rPr lang="en-US" dirty="0" smtClean="0"/>
              <a:t>This paper proposes </a:t>
            </a:r>
            <a:r>
              <a:rPr lang="en-US" dirty="0"/>
              <a:t>a joint framework based on structured prediction which extracts triggers and arguments together so that the local predictions can be mutually improved.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</a:t>
            </a:r>
            <a:r>
              <a:rPr lang="en-US" dirty="0"/>
              <a:t>annotation guidelines and WordNet to construct similarity-based classifier which is used to identify and classify trigger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6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13-Li's Joint structure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76.9         65.0        70.4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 *        62.3*         67.5*/65.6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 *        47.9*         56.8*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 *       44.4*        52.7*/41.8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96" y="61031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Category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54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4325" y="2201519"/>
          <a:ext cx="8515350" cy="359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77"/>
                <a:gridCol w="1773716"/>
                <a:gridCol w="2478795"/>
                <a:gridCol w="2669566"/>
                <a:gridCol w="860996"/>
              </a:tblGrid>
              <a:tr h="416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Methods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Framework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Features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External Resources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40656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Ralph Grishman (ACE 05)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 Jet (Baseline)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Lexical Features, Contextual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Heng Ji (ACL 08)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Cross-document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(Rules) [Consistency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within-document confidence, cross-document confidence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English TDT5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Shasha Liao (ACL 10)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Cross-event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(Classifier) [Collective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event type, event type ditribution , role ditribution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 Hong (ACL 11)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Cross-entity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 with new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event type, entity subtype, relation of entity subtype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Yubo Chen (ACL 15)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Dynamic Multi-Pooling 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 (two stages)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 </a:t>
                      </a:r>
                      <a:r>
                        <a:rPr lang="en-US" sz="1000" u="none" strike="noStrike" dirty="0">
                          <a:effectLst/>
                        </a:rPr>
                        <a:t>[semi-supervised </a:t>
                      </a:r>
                      <a:r>
                        <a:rPr lang="en-US" sz="1000" u="none" strike="noStrike" dirty="0" smtClean="0">
                          <a:effectLst/>
                        </a:rPr>
                        <a:t>Learning]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local: candidate words, context tokens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global: context-word, position, event-type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NYT corpus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Ofer Bronstein (ACL 15)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Seed-Based Trigger Labeling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One step</a:t>
                      </a:r>
                      <a:r>
                        <a:rPr lang="en-US" sz="1000" u="none" strike="noStrike" baseline="30000">
                          <a:effectLst/>
                        </a:rPr>
                        <a:t>1</a:t>
                      </a:r>
                      <a:r>
                        <a:rPr lang="en-US" sz="1000" u="none" strike="noStrike">
                          <a:effectLst/>
                        </a:rPr>
                        <a:t> (Just for trigger)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binary features: Similarity with seeds in list.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WordNet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Joint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Qi Li (ACL 13) </a:t>
                      </a:r>
                      <a:br>
                        <a:rPr lang="fr-FR" sz="1000" u="none" strike="noStrike">
                          <a:effectLst/>
                        </a:rPr>
                      </a:br>
                      <a:r>
                        <a:rPr lang="fr-FR" sz="1000" u="none" strike="noStrike">
                          <a:effectLst/>
                        </a:rPr>
                        <a:t>Joint structure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Joint</a:t>
                      </a:r>
                      <a:r>
                        <a:rPr lang="en-US" sz="1000" u="none" strike="noStrike" baseline="30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25 local features, 8 global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New Features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2" y="1766598"/>
            <a:ext cx="4247970" cy="337583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19" y="2008873"/>
            <a:ext cx="2121566" cy="2891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7417" y="5345507"/>
            <a:ext cx="26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for </a:t>
            </a:r>
            <a:r>
              <a:rPr lang="en-US" dirty="0"/>
              <a:t>argument </a:t>
            </a:r>
            <a:r>
              <a:rPr lang="en-US" dirty="0" smtClean="0"/>
              <a:t>classification in DMCNN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996" y="5350639"/>
            <a:ext cx="41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in Yu Hong’s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3" y="3928867"/>
            <a:ext cx="7275871" cy="2517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2" y="985524"/>
            <a:ext cx="5329086" cy="192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8" y="131619"/>
            <a:ext cx="3158765" cy="35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ID: </a:t>
            </a:r>
            <a:r>
              <a:rPr lang="en-US" dirty="0"/>
              <a:t>LDC2006D06 </a:t>
            </a:r>
            <a:r>
              <a:rPr lang="en-US" altLang="zh-CN" dirty="0" smtClean="0"/>
              <a:t>--</a:t>
            </a:r>
            <a:r>
              <a:rPr lang="en-US" dirty="0" smtClean="0"/>
              <a:t> </a:t>
            </a:r>
            <a:r>
              <a:rPr lang="en-US" dirty="0"/>
              <a:t>timex2norm</a:t>
            </a:r>
            <a:endParaRPr lang="en-US" dirty="0" smtClean="0"/>
          </a:p>
          <a:p>
            <a:r>
              <a:rPr lang="en-US" dirty="0" smtClean="0"/>
              <a:t>Number of documents:  599</a:t>
            </a:r>
          </a:p>
          <a:p>
            <a:r>
              <a:rPr lang="en-US" dirty="0" smtClean="0"/>
              <a:t>Component: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Dev Set: </a:t>
            </a:r>
            <a:r>
              <a:rPr lang="en-US" dirty="0"/>
              <a:t>randomly </a:t>
            </a:r>
            <a:r>
              <a:rPr lang="en-US" dirty="0" smtClean="0"/>
              <a:t>selected, 10 or 30</a:t>
            </a:r>
          </a:p>
          <a:p>
            <a:r>
              <a:rPr lang="en-US" dirty="0" smtClean="0"/>
              <a:t>Test Set: same 40 newswire articles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74334"/>
              </p:ext>
            </p:extLst>
          </p:nvPr>
        </p:nvGraphicFramePr>
        <p:xfrm>
          <a:off x="1234910" y="3271100"/>
          <a:ext cx="5165888" cy="1607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049"/>
                <a:gridCol w="606380"/>
                <a:gridCol w="2507147"/>
                <a:gridCol w="746312"/>
              </a:tblGrid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Conversational Telephone Speech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Usenet Newsgroups/Discussion Forum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Newswire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Broadcast News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Weblog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Broadcast Conversation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Type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87" y="1899919"/>
            <a:ext cx="4166174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8" y="1899919"/>
            <a:ext cx="4035736" cy="34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Role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36" y="1825625"/>
            <a:ext cx="4443527" cy="4351338"/>
          </a:xfrm>
        </p:spPr>
      </p:pic>
    </p:spTree>
    <p:extLst>
      <p:ext uri="{BB962C8B-B14F-4D97-AF65-F5344CB8AC3E}">
        <p14:creationId xmlns:p14="http://schemas.microsoft.com/office/powerpoint/2010/main" val="22522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" y="1829548"/>
            <a:ext cx="6228408" cy="434895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2418"/>
              </p:ext>
            </p:extLst>
          </p:nvPr>
        </p:nvGraphicFramePr>
        <p:xfrm>
          <a:off x="5922128" y="2116951"/>
          <a:ext cx="2891933" cy="4156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738"/>
                <a:gridCol w="1042335"/>
                <a:gridCol w="711860"/>
              </a:tblGrid>
              <a:tr h="566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Number of event mentions in each sentence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Number of sentences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Percentage (%)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13945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80.310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13.413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4.175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1.169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0.403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 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17364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100.00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8086</TotalTime>
  <Words>3417</Words>
  <Application>Microsoft Office PowerPoint</Application>
  <PresentationFormat>On-screen Show (4:3)</PresentationFormat>
  <Paragraphs>654</Paragraphs>
  <Slides>58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6" baseType="lpstr">
      <vt:lpstr>CMBX10</vt:lpstr>
      <vt:lpstr>NimbusRomNo9L-Medi</vt:lpstr>
      <vt:lpstr>宋体</vt:lpstr>
      <vt:lpstr>TimesNewRomanPS-BoldItalicMT</vt:lpstr>
      <vt:lpstr>TimesNewRomanPS-BoldMT</vt:lpstr>
      <vt:lpstr>TimesNewRomanPS-ItalicMT</vt:lpstr>
      <vt:lpstr>TimesNewRomanPSMT</vt:lpstr>
      <vt:lpstr>Aharoni</vt:lpstr>
      <vt:lpstr>Aldhabi</vt:lpstr>
      <vt:lpstr>Angsana New</vt:lpstr>
      <vt:lpstr>Aparajita</vt:lpstr>
      <vt:lpstr>Arabic Typesetting</vt:lpstr>
      <vt:lpstr>Arial</vt:lpstr>
      <vt:lpstr>Baskerville Old Face</vt:lpstr>
      <vt:lpstr>Calibri</vt:lpstr>
      <vt:lpstr>Calibri Light</vt:lpstr>
      <vt:lpstr>Times New Roman</vt:lpstr>
      <vt:lpstr>Office Theme</vt:lpstr>
      <vt:lpstr>Survey Report</vt:lpstr>
      <vt:lpstr>Some ACE terminology</vt:lpstr>
      <vt:lpstr>Some ACE terminology</vt:lpstr>
      <vt:lpstr>Definition of task</vt:lpstr>
      <vt:lpstr>Evaluation Metric</vt:lpstr>
      <vt:lpstr>Data Set</vt:lpstr>
      <vt:lpstr>Definition of   Type</vt:lpstr>
      <vt:lpstr>Definition of   Role</vt:lpstr>
      <vt:lpstr>Analysis of Data Set</vt:lpstr>
      <vt:lpstr>Analysis of Data Set</vt:lpstr>
      <vt:lpstr>Current Methods</vt:lpstr>
      <vt:lpstr>Results</vt:lpstr>
      <vt:lpstr>Jet</vt:lpstr>
      <vt:lpstr>Framework</vt:lpstr>
      <vt:lpstr>Refining Event Extraction through Cross-document Inference </vt:lpstr>
      <vt:lpstr>Motivation    [Consistency Learning]</vt:lpstr>
      <vt:lpstr>How to use motivation</vt:lpstr>
      <vt:lpstr>Pros and Cons</vt:lpstr>
      <vt:lpstr>Results</vt:lpstr>
      <vt:lpstr>Using Document Level Cross-Event Inference to Improve Event Extraction</vt:lpstr>
      <vt:lpstr>Motivation    [Collective Learning]</vt:lpstr>
      <vt:lpstr>How to use motivation</vt:lpstr>
      <vt:lpstr>Pros and Cons</vt:lpstr>
      <vt:lpstr>Results</vt:lpstr>
      <vt:lpstr>Event Extraction via Dynamic Multi-Pooling Convolutional Neural Network</vt:lpstr>
      <vt:lpstr>Motivation    [semi-supervised Learning]</vt:lpstr>
      <vt:lpstr>Architecture of argument classification</vt:lpstr>
      <vt:lpstr>NLP from Scratch</vt:lpstr>
      <vt:lpstr>A CNN for Modelling Sentences</vt:lpstr>
      <vt:lpstr>Pros and Cons</vt:lpstr>
      <vt:lpstr>Results</vt:lpstr>
      <vt:lpstr>Seed-Based Event Trigger Labeling: How far can event descriptions get us?</vt:lpstr>
      <vt:lpstr>Framework     [semi-supervised Learning]</vt:lpstr>
      <vt:lpstr>Seed Lists</vt:lpstr>
      <vt:lpstr>Cons:</vt:lpstr>
      <vt:lpstr>Results</vt:lpstr>
      <vt:lpstr>Review</vt:lpstr>
      <vt:lpstr>Discussion</vt:lpstr>
      <vt:lpstr>Challenge</vt:lpstr>
      <vt:lpstr>Solution</vt:lpstr>
      <vt:lpstr>What we can do? </vt:lpstr>
      <vt:lpstr>End</vt:lpstr>
      <vt:lpstr>Using Cross-Entity Inference to Improve Event Extraction </vt:lpstr>
      <vt:lpstr>Motivation</vt:lpstr>
      <vt:lpstr>How to use motivation</vt:lpstr>
      <vt:lpstr>Pros and Cons</vt:lpstr>
      <vt:lpstr>Results</vt:lpstr>
      <vt:lpstr>Joint Event Extraction via Structured Prediction with Global Features </vt:lpstr>
      <vt:lpstr>Motivation</vt:lpstr>
      <vt:lpstr>Symbol Description</vt:lpstr>
      <vt:lpstr>Architecture of joint system</vt:lpstr>
      <vt:lpstr>Process  of  Labeling --   BeamSearch</vt:lpstr>
      <vt:lpstr>Cons:</vt:lpstr>
      <vt:lpstr>Review</vt:lpstr>
      <vt:lpstr>Results</vt:lpstr>
      <vt:lpstr>Algorithm Category</vt:lpstr>
      <vt:lpstr>New Features 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Report</dc:title>
  <dc:creator>Mingxuan Di (MSR Student-Person Consulting)</dc:creator>
  <cp:lastModifiedBy>Mingxuan Di (MSR Student-Person Consulting)</cp:lastModifiedBy>
  <cp:revision>184</cp:revision>
  <dcterms:created xsi:type="dcterms:W3CDTF">2015-08-17T02:09:15Z</dcterms:created>
  <dcterms:modified xsi:type="dcterms:W3CDTF">2015-09-23T02:39:36Z</dcterms:modified>
</cp:coreProperties>
</file>