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7"/>
  </p:notesMasterIdLst>
  <p:sldIdLst>
    <p:sldId id="256" r:id="rId2"/>
    <p:sldId id="332" r:id="rId3"/>
    <p:sldId id="388" r:id="rId4"/>
    <p:sldId id="333" r:id="rId5"/>
    <p:sldId id="390" r:id="rId6"/>
    <p:sldId id="330" r:id="rId7"/>
    <p:sldId id="389" r:id="rId8"/>
    <p:sldId id="391" r:id="rId9"/>
    <p:sldId id="392" r:id="rId10"/>
    <p:sldId id="327" r:id="rId11"/>
    <p:sldId id="412" r:id="rId12"/>
    <p:sldId id="413" r:id="rId13"/>
    <p:sldId id="410" r:id="rId14"/>
    <p:sldId id="329" r:id="rId15"/>
    <p:sldId id="415" r:id="rId16"/>
    <p:sldId id="414" r:id="rId17"/>
    <p:sldId id="334" r:id="rId18"/>
    <p:sldId id="336" r:id="rId19"/>
    <p:sldId id="337" r:id="rId20"/>
    <p:sldId id="404" r:id="rId21"/>
    <p:sldId id="339" r:id="rId22"/>
    <p:sldId id="340" r:id="rId23"/>
    <p:sldId id="341" r:id="rId24"/>
    <p:sldId id="342" r:id="rId25"/>
    <p:sldId id="403" r:id="rId26"/>
    <p:sldId id="356" r:id="rId27"/>
    <p:sldId id="357" r:id="rId28"/>
    <p:sldId id="418" r:id="rId29"/>
    <p:sldId id="419" r:id="rId30"/>
    <p:sldId id="420" r:id="rId31"/>
    <p:sldId id="359" r:id="rId32"/>
    <p:sldId id="401" r:id="rId33"/>
    <p:sldId id="361" r:id="rId34"/>
    <p:sldId id="366" r:id="rId35"/>
    <p:sldId id="367" r:id="rId36"/>
    <p:sldId id="416" r:id="rId37"/>
    <p:sldId id="364" r:id="rId38"/>
    <p:sldId id="399" r:id="rId39"/>
    <p:sldId id="368" r:id="rId40"/>
    <p:sldId id="375" r:id="rId41"/>
    <p:sldId id="379" r:id="rId42"/>
    <p:sldId id="398" r:id="rId43"/>
    <p:sldId id="417" r:id="rId44"/>
    <p:sldId id="386" r:id="rId45"/>
    <p:sldId id="380" r:id="rId46"/>
    <p:sldId id="381" r:id="rId47"/>
    <p:sldId id="382" r:id="rId48"/>
    <p:sldId id="387" r:id="rId49"/>
    <p:sldId id="405" r:id="rId50"/>
    <p:sldId id="406" r:id="rId51"/>
    <p:sldId id="407" r:id="rId52"/>
    <p:sldId id="408" r:id="rId53"/>
    <p:sldId id="409" r:id="rId54"/>
    <p:sldId id="411" r:id="rId55"/>
    <p:sldId id="38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" autoAdjust="0"/>
    <p:restoredTop sz="91299" autoAdjust="0"/>
  </p:normalViewPr>
  <p:slideViewPr>
    <p:cSldViewPr snapToGrid="0">
      <p:cViewPr varScale="1">
        <p:scale>
          <a:sx n="102" d="100"/>
          <a:sy n="102" d="100"/>
        </p:scale>
        <p:origin x="160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688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</a:t>
            </a:r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Category</a:t>
            </a:r>
            <a:r>
              <a:rPr lang="zh-CN" altLang="en-US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三选一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55094"/>
              </p:ext>
            </p:extLst>
          </p:nvPr>
        </p:nvGraphicFramePr>
        <p:xfrm>
          <a:off x="314325" y="1966051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Framework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Ralph </a:t>
                      </a:r>
                      <a:r>
                        <a:rPr lang="en-US" sz="1000" u="none" strike="noStrike" dirty="0" err="1">
                          <a:effectLst/>
                        </a:rPr>
                        <a:t>Grishman</a:t>
                      </a:r>
                      <a:r>
                        <a:rPr lang="en-US" sz="1000" u="none" strike="noStrike" dirty="0">
                          <a:effectLst/>
                        </a:rPr>
                        <a:t> (ACE 05)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 Jet (Baseline)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with new features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r>
                        <a:rPr lang="en-US" sz="1000" u="none" strike="noStrike" dirty="0">
                          <a:effectLst/>
                        </a:rPr>
                        <a:t> (Just for trigger)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04375"/>
              </p:ext>
            </p:extLst>
          </p:nvPr>
        </p:nvGraphicFramePr>
        <p:xfrm>
          <a:off x="4448175" y="6152807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29" y="29281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</a:t>
            </a:r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Category </a:t>
            </a:r>
            <a:r>
              <a:rPr lang="zh-CN" altLang="en-US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三选一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05016"/>
              </p:ext>
            </p:extLst>
          </p:nvPr>
        </p:nvGraphicFramePr>
        <p:xfrm>
          <a:off x="38905" y="2027105"/>
          <a:ext cx="9105095" cy="305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Worksheet" r:id="rId4" imgW="9201069" imgH="3086156" progId="Excel.Sheet.12">
                  <p:embed/>
                </p:oleObj>
              </mc:Choice>
              <mc:Fallback>
                <p:oleObj name="Worksheet" r:id="rId4" imgW="9201069" imgH="3086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05" y="2027105"/>
                        <a:ext cx="9105095" cy="305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</a:t>
            </a:r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Category</a:t>
            </a:r>
            <a:r>
              <a:rPr lang="zh-CN" altLang="en-US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三选一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9" y="2038120"/>
            <a:ext cx="8764678" cy="345705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10207"/>
              </p:ext>
            </p:extLst>
          </p:nvPr>
        </p:nvGraphicFramePr>
        <p:xfrm>
          <a:off x="4219396" y="5956950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1  </a:t>
                      </a:r>
                      <a:r>
                        <a:rPr lang="en-US" sz="1100" u="none" strike="noStrike" dirty="0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>
                <a:latin typeface="+mn-ea"/>
                <a:ea typeface="+mn-ea"/>
              </a:rPr>
              <a:t>Jet</a:t>
            </a:r>
            <a:endParaRPr lang="en-US" sz="6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NewRomanPSMT"/>
              </a:rPr>
              <a:t>Patterns: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" y="-1196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2058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  <a:p>
            <a:r>
              <a:rPr lang="en-US" b="1" dirty="0"/>
              <a:t>Event 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" y="519001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Document Level Cross-Event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Inference to 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Improve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 of different role.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G</a:t>
            </a:r>
            <a:r>
              <a:rPr lang="en-US" b="1" dirty="0"/>
              <a:t>oal: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b="1" dirty="0"/>
              <a:t>Other work: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</a:t>
            </a:r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2744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Event Extraction via Dynamic Multi-Pooling Convolutional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Neural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argument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539" y="160256"/>
            <a:ext cx="3825535" cy="164241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Architecture of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NLP 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subtype of entity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esolve ambiguities</a:t>
            </a:r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score in previous method.</a:t>
            </a:r>
          </a:p>
          <a:p>
            <a:r>
              <a:rPr lang="en-US" dirty="0"/>
              <a:t>We can add new features to DMCNN, e.g., subtype of entity, binary indicator of distribution of event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ID: LDC2006D06</a:t>
            </a:r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marL="457200" lvl="1" indent="0">
              <a:buNone/>
            </a:pPr>
            <a:r>
              <a:rPr lang="en-US" dirty="0"/>
              <a:t>Newswire (106)	 Broadcast News (226)</a:t>
            </a:r>
          </a:p>
          <a:p>
            <a:pPr marL="457200" lvl="1" indent="0">
              <a:buNone/>
            </a:pPr>
            <a:r>
              <a:rPr lang="en-US" dirty="0"/>
              <a:t>Weblog (119) 	 Broadcast Conversation (60)</a:t>
            </a:r>
          </a:p>
          <a:p>
            <a:pPr marL="457200" lvl="1" indent="0">
              <a:buNone/>
            </a:pPr>
            <a:r>
              <a:rPr lang="en-US" dirty="0"/>
              <a:t>Usenet Newsgroups/Discussion Forum (49)</a:t>
            </a:r>
          </a:p>
          <a:p>
            <a:pPr marL="457200" lvl="1" indent="0">
              <a:buNone/>
            </a:pPr>
            <a:r>
              <a:rPr lang="en-US" dirty="0"/>
              <a:t>Conversational Telephone Speech (39)</a:t>
            </a:r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8" y="1780357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2" y="1852785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810694"/>
            <a:ext cx="6228408" cy="4348958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51015"/>
              </p:ext>
            </p:extLst>
          </p:nvPr>
        </p:nvGraphicFramePr>
        <p:xfrm>
          <a:off x="6146360" y="2003079"/>
          <a:ext cx="2327683" cy="3964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50"/>
                <a:gridCol w="839233"/>
              </a:tblGrid>
              <a:tr h="68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sentences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17364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7175</TotalTime>
  <Words>3783</Words>
  <Application>Microsoft Office PowerPoint</Application>
  <PresentationFormat>On-screen Show (4:3)</PresentationFormat>
  <Paragraphs>658</Paragraphs>
  <Slides>55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SimSun</vt:lpstr>
      <vt:lpstr>TimesNewRomanPS-BoldMT</vt:lpstr>
      <vt:lpstr>TimesNewRomanPSMT</vt:lpstr>
      <vt:lpstr>Aharoni</vt:lpstr>
      <vt:lpstr>Aldhabi</vt:lpstr>
      <vt:lpstr>Angsana New</vt:lpstr>
      <vt:lpstr>Arial</vt:lpstr>
      <vt:lpstr>Baskerville Old Face</vt:lpstr>
      <vt:lpstr>Calibri</vt:lpstr>
      <vt:lpstr>Calibri Light</vt:lpstr>
      <vt:lpstr>Times New Roman</vt:lpstr>
      <vt:lpstr>Office Theme</vt:lpstr>
      <vt:lpstr>Worksheet</vt:lpstr>
      <vt:lpstr>Survey Report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Algorithm Category三选一</vt:lpstr>
      <vt:lpstr>Algorithm Category 三选一</vt:lpstr>
      <vt:lpstr>Algorithm Category三选一</vt:lpstr>
      <vt:lpstr>Results</vt:lpstr>
      <vt:lpstr>Jet</vt:lpstr>
      <vt:lpstr>Framework</vt:lpstr>
      <vt:lpstr>Refining Event Extraction through Cross-document Inference </vt:lpstr>
      <vt:lpstr>Motivation</vt:lpstr>
      <vt:lpstr>How to use motivation</vt:lpstr>
      <vt:lpstr>Pros and Cons</vt:lpstr>
      <vt:lpstr>Results</vt:lpstr>
      <vt:lpstr>Using Document Level Cross-Event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Results</vt:lpstr>
      <vt:lpstr>Event Extraction via Dynamic Multi-Pooling Convolutional Neural Network</vt:lpstr>
      <vt:lpstr>Motivation</vt:lpstr>
      <vt:lpstr>Architecture of argument classification</vt:lpstr>
      <vt:lpstr>Architecture of NLP from Scratch</vt:lpstr>
      <vt:lpstr>Pros and Cons</vt:lpstr>
      <vt:lpstr>Results</vt:lpstr>
      <vt:lpstr>Seed-Based Event Trigger Labeling: How far can event descriptions get us?</vt:lpstr>
      <vt:lpstr>Framework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Algorithm Category</vt:lpstr>
      <vt:lpstr>New Features 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161</cp:revision>
  <dcterms:created xsi:type="dcterms:W3CDTF">2015-08-17T02:09:15Z</dcterms:created>
  <dcterms:modified xsi:type="dcterms:W3CDTF">2015-09-07T08:06:37Z</dcterms:modified>
</cp:coreProperties>
</file>