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8"/>
  </p:notesMasterIdLst>
  <p:sldIdLst>
    <p:sldId id="256" r:id="rId2"/>
    <p:sldId id="332" r:id="rId3"/>
    <p:sldId id="388" r:id="rId4"/>
    <p:sldId id="333" r:id="rId5"/>
    <p:sldId id="390" r:id="rId6"/>
    <p:sldId id="330" r:id="rId7"/>
    <p:sldId id="389" r:id="rId8"/>
    <p:sldId id="391" r:id="rId9"/>
    <p:sldId id="392" r:id="rId10"/>
    <p:sldId id="412" r:id="rId11"/>
    <p:sldId id="410" r:id="rId12"/>
    <p:sldId id="329" r:id="rId13"/>
    <p:sldId id="415" r:id="rId14"/>
    <p:sldId id="414" r:id="rId15"/>
    <p:sldId id="334" r:id="rId16"/>
    <p:sldId id="336" r:id="rId17"/>
    <p:sldId id="337" r:id="rId18"/>
    <p:sldId id="404" r:id="rId19"/>
    <p:sldId id="339" r:id="rId20"/>
    <p:sldId id="340" r:id="rId21"/>
    <p:sldId id="341" r:id="rId22"/>
    <p:sldId id="342" r:id="rId23"/>
    <p:sldId id="403" r:id="rId24"/>
    <p:sldId id="361" r:id="rId25"/>
    <p:sldId id="366" r:id="rId26"/>
    <p:sldId id="367" r:id="rId27"/>
    <p:sldId id="416" r:id="rId28"/>
    <p:sldId id="427" r:id="rId29"/>
    <p:sldId id="364" r:id="rId30"/>
    <p:sldId id="399" r:id="rId31"/>
    <p:sldId id="368" r:id="rId32"/>
    <p:sldId id="375" r:id="rId33"/>
    <p:sldId id="379" r:id="rId34"/>
    <p:sldId id="398" r:id="rId35"/>
    <p:sldId id="417" r:id="rId36"/>
    <p:sldId id="386" r:id="rId37"/>
    <p:sldId id="380" r:id="rId38"/>
    <p:sldId id="381" r:id="rId39"/>
    <p:sldId id="382" r:id="rId40"/>
    <p:sldId id="387" r:id="rId41"/>
    <p:sldId id="405" r:id="rId42"/>
    <p:sldId id="406" r:id="rId43"/>
    <p:sldId id="407" r:id="rId44"/>
    <p:sldId id="408" r:id="rId45"/>
    <p:sldId id="409" r:id="rId46"/>
    <p:sldId id="418" r:id="rId47"/>
    <p:sldId id="419" r:id="rId48"/>
    <p:sldId id="420" r:id="rId49"/>
    <p:sldId id="421" r:id="rId50"/>
    <p:sldId id="422" r:id="rId51"/>
    <p:sldId id="423" r:id="rId52"/>
    <p:sldId id="426" r:id="rId53"/>
    <p:sldId id="424" r:id="rId54"/>
    <p:sldId id="411" r:id="rId55"/>
    <p:sldId id="384" r:id="rId56"/>
    <p:sldId id="4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0" autoAdjust="0"/>
    <p:restoredTop sz="96187" autoAdjust="0"/>
  </p:normalViewPr>
  <p:slideViewPr>
    <p:cSldViewPr snapToGrid="0">
      <p:cViewPr varScale="1">
        <p:scale>
          <a:sx n="112" d="100"/>
          <a:sy n="112" d="100"/>
        </p:scale>
        <p:origin x="13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3" y="27786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Current Methods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2" y="1819103"/>
            <a:ext cx="8940537" cy="35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Jet</a:t>
            </a:r>
            <a:endParaRPr lang="en-US" sz="9600" dirty="0">
              <a:latin typeface="Baskerville Old Face" panose="02020602080505020303" pitchFamily="18" charset="0"/>
              <a:ea typeface="+mn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NewRomanPSMT"/>
              </a:rPr>
              <a:t>Patterns for trigger identification: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6" y="2585884"/>
            <a:ext cx="8831391" cy="164074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Refining Event Extraction through Cross-document Inference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</a:t>
            </a:r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[Consistency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56302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" y="2320413"/>
            <a:ext cx="8229600" cy="175014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Using Document Level Cross-Event Inference to Improve Event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12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52" y="-1196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20586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entity.</a:t>
            </a:r>
          </a:p>
          <a:p>
            <a:r>
              <a:rPr lang="en-US" b="1" dirty="0"/>
              <a:t>Event 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1" y="519001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[Collective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event of different role.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243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0355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41" y="2330246"/>
            <a:ext cx="8978875" cy="17685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Event Extraction via Dynamic Multi-Pooling Convolutional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Neural Network</a:t>
            </a:r>
            <a:endParaRPr lang="en-US" sz="4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61" y="256973"/>
            <a:ext cx="8279376" cy="146367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Architecture of argument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0539" y="160256"/>
            <a:ext cx="3825535" cy="164241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Architecture of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NLP 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98" y="151709"/>
            <a:ext cx="8756132" cy="933607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A CNN </a:t>
            </a:r>
            <a:r>
              <a:rPr lang="en-US" sz="4800" dirty="0"/>
              <a:t>for </a:t>
            </a:r>
            <a:r>
              <a:rPr lang="en-US" sz="4800" dirty="0"/>
              <a:t>Modelling Sentences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6605" y="1659326"/>
            <a:ext cx="4182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network uses Dynamic k-Max </a:t>
            </a:r>
            <a:r>
              <a:rPr lang="en-US" sz="2800" dirty="0" smtClean="0"/>
              <a:t>Pooling, a </a:t>
            </a:r>
            <a:r>
              <a:rPr lang="en-US" sz="2800" dirty="0"/>
              <a:t>global pooling operation </a:t>
            </a:r>
            <a:r>
              <a:rPr lang="en-US" sz="2800" dirty="0" smtClean="0"/>
              <a:t>over linear sequences</a:t>
            </a:r>
            <a:r>
              <a:rPr lang="en-US" sz="2800" dirty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8" y="1162229"/>
            <a:ext cx="4273662" cy="54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G</a:t>
            </a:r>
            <a:r>
              <a:rPr lang="en-US" b="1" dirty="0"/>
              <a:t>oal: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b="1" dirty="0"/>
              <a:t>Other work: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Seed-Based Event Trigger Labeling: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How far can event descriptions get us?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    </a:t>
            </a:r>
            <a:r>
              <a:rPr lang="en-US" altLang="zh-CN" sz="8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4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 </a:t>
            </a:r>
            <a:r>
              <a:rPr lang="en-US" dirty="0" smtClean="0"/>
              <a:t> </a:t>
            </a:r>
            <a:r>
              <a:rPr lang="en-US" b="1" dirty="0" smtClean="0"/>
              <a:t>[</a:t>
            </a:r>
            <a:r>
              <a:rPr lang="en-US" b="1" dirty="0"/>
              <a:t>Consistency Learning]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 </a:t>
            </a:r>
            <a:r>
              <a:rPr lang="en-US" b="1" dirty="0"/>
              <a:t>[Collective Learning]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 </a:t>
            </a:r>
            <a:r>
              <a:rPr lang="en-US" b="1" dirty="0" smtClean="0"/>
              <a:t>[</a:t>
            </a:r>
            <a:r>
              <a:rPr lang="en-US" b="1" dirty="0"/>
              <a:t>semi-supervised Learning]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annotation guidelines </a:t>
            </a:r>
            <a:r>
              <a:rPr lang="en-US" dirty="0"/>
              <a:t>and WordNet to construct </a:t>
            </a:r>
            <a:r>
              <a:rPr lang="en-US" dirty="0" smtClean="0"/>
              <a:t>similarity-based classifier </a:t>
            </a:r>
            <a:r>
              <a:rPr lang="en-US" dirty="0"/>
              <a:t>which is used to identify and classify </a:t>
            </a:r>
            <a:r>
              <a:rPr lang="en-US" dirty="0" smtClean="0"/>
              <a:t>trigger</a:t>
            </a:r>
            <a:r>
              <a:rPr lang="en-US" dirty="0"/>
              <a:t>. </a:t>
            </a:r>
            <a:r>
              <a:rPr lang="en-US" b="1" dirty="0"/>
              <a:t>[semi-supervised Learning]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subtype of entity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esolve ambiguities</a:t>
            </a:r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i="1" dirty="0" smtClean="0"/>
              <a:t>For </a:t>
            </a:r>
            <a:r>
              <a:rPr lang="en-US" dirty="0" smtClean="0"/>
              <a:t>good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patterns.</a:t>
            </a:r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score in previous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cluster the </a:t>
            </a:r>
            <a:r>
              <a:rPr lang="en-US" dirty="0" err="1" smtClean="0"/>
              <a:t>embeddings</a:t>
            </a:r>
            <a:r>
              <a:rPr lang="en-US" dirty="0" smtClean="0"/>
              <a:t> and find  useful information.</a:t>
            </a:r>
            <a:endParaRPr lang="en-US" dirty="0"/>
          </a:p>
          <a:p>
            <a:r>
              <a:rPr lang="en-US" dirty="0"/>
              <a:t>We can add new features to DMCNN, e.g., subtype of entity, binary indicator of distribution of event 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ID: LDC2006D06</a:t>
            </a:r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Dev 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74334"/>
              </p:ext>
            </p:extLst>
          </p:nvPr>
        </p:nvGraphicFramePr>
        <p:xfrm>
          <a:off x="1234910" y="3271100"/>
          <a:ext cx="5165888" cy="1607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049"/>
                <a:gridCol w="606380"/>
                <a:gridCol w="2507147"/>
                <a:gridCol w="746312"/>
              </a:tblGrid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Conversational Telephone Speech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Usenet Newsgroups/Discussion Forum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Newswire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Broadcast News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Weblog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Broadcast Conversation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6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3" y="3928867"/>
            <a:ext cx="7275871" cy="251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2" y="985524"/>
            <a:ext cx="5329086" cy="192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8" y="131619"/>
            <a:ext cx="3158765" cy="35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7" y="1899919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" y="1899919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1829548"/>
            <a:ext cx="6228408" cy="434895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2418"/>
              </p:ext>
            </p:extLst>
          </p:nvPr>
        </p:nvGraphicFramePr>
        <p:xfrm>
          <a:off x="5922128" y="2116951"/>
          <a:ext cx="2891933" cy="4156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738"/>
                <a:gridCol w="1042335"/>
                <a:gridCol w="711860"/>
              </a:tblGrid>
              <a:tr h="566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Number of event mentions in each sentence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Number of sentences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Percentage (%)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13945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80.310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13.413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4.175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1.169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8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17364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7485</TotalTime>
  <Words>3258</Words>
  <Application>Microsoft Office PowerPoint</Application>
  <PresentationFormat>On-screen Show (4:3)</PresentationFormat>
  <Paragraphs>643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宋体</vt:lpstr>
      <vt:lpstr>TimesNewRomanPS-BoldMT</vt:lpstr>
      <vt:lpstr>TimesNewRomanPSMT</vt:lpstr>
      <vt:lpstr>Aharoni</vt:lpstr>
      <vt:lpstr>Aldhabi</vt:lpstr>
      <vt:lpstr>Angsana New</vt:lpstr>
      <vt:lpstr>Aparajita</vt:lpstr>
      <vt:lpstr>Arabic Typesetting</vt:lpstr>
      <vt:lpstr>Arial</vt:lpstr>
      <vt:lpstr>Baskerville Old Face</vt:lpstr>
      <vt:lpstr>Calibri</vt:lpstr>
      <vt:lpstr>Calibri Light</vt:lpstr>
      <vt:lpstr>Times New Roman</vt:lpstr>
      <vt:lpstr>Office Theme</vt:lpstr>
      <vt:lpstr>Survey Report</vt:lpstr>
      <vt:lpstr>Some ACE terminology</vt:lpstr>
      <vt:lpstr>Definition of task</vt:lpstr>
      <vt:lpstr>Evaluation Metric</vt:lpstr>
      <vt:lpstr>Data Set</vt:lpstr>
      <vt:lpstr>Definition of   Type</vt:lpstr>
      <vt:lpstr>Definition of   Role</vt:lpstr>
      <vt:lpstr>Analysis of Data Set</vt:lpstr>
      <vt:lpstr>Analysis of Data Set</vt:lpstr>
      <vt:lpstr>Current Methods</vt:lpstr>
      <vt:lpstr>Results</vt:lpstr>
      <vt:lpstr>Jet</vt:lpstr>
      <vt:lpstr>Framework</vt:lpstr>
      <vt:lpstr>Refining Event Extraction through Cross-document Inference </vt:lpstr>
      <vt:lpstr>Motivation    [Consistency Learning]</vt:lpstr>
      <vt:lpstr>How to use motivation</vt:lpstr>
      <vt:lpstr>Pros and Cons</vt:lpstr>
      <vt:lpstr>Results</vt:lpstr>
      <vt:lpstr>Using Document Level Cross-Event Inference to Improve Event Extraction</vt:lpstr>
      <vt:lpstr>Motivation    [Collective Learning]</vt:lpstr>
      <vt:lpstr>How to use motivation</vt:lpstr>
      <vt:lpstr>Pros and Cons</vt:lpstr>
      <vt:lpstr>Results</vt:lpstr>
      <vt:lpstr>Event Extraction via Dynamic Multi-Pooling Convolutional Neural Network</vt:lpstr>
      <vt:lpstr>Motivation    [semi-supervised Learning]</vt:lpstr>
      <vt:lpstr>Architecture of argument classification</vt:lpstr>
      <vt:lpstr>Architecture of NLP from Scratch</vt:lpstr>
      <vt:lpstr>A CNN for Modelling Sentences</vt:lpstr>
      <vt:lpstr>Pros and Cons</vt:lpstr>
      <vt:lpstr>Results</vt:lpstr>
      <vt:lpstr>Seed-Based Event Trigger Labeling: How far can event descriptions get us?</vt:lpstr>
      <vt:lpstr>Framework     [semi-supervised Learning]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Cross-Entity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Review</vt:lpstr>
      <vt:lpstr>Results</vt:lpstr>
      <vt:lpstr>Algorithm Category</vt:lpstr>
      <vt:lpstr>New Features 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174</cp:revision>
  <dcterms:created xsi:type="dcterms:W3CDTF">2015-08-17T02:09:15Z</dcterms:created>
  <dcterms:modified xsi:type="dcterms:W3CDTF">2015-09-21T13:14:45Z</dcterms:modified>
</cp:coreProperties>
</file>