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29"/>
  </p:notesMasterIdLst>
  <p:sldIdLst>
    <p:sldId id="256" r:id="rId3"/>
    <p:sldId id="295" r:id="rId4"/>
    <p:sldId id="297" r:id="rId5"/>
    <p:sldId id="298" r:id="rId6"/>
    <p:sldId id="320" r:id="rId7"/>
    <p:sldId id="299" r:id="rId8"/>
    <p:sldId id="321" r:id="rId9"/>
    <p:sldId id="300" r:id="rId10"/>
    <p:sldId id="323" r:id="rId11"/>
    <p:sldId id="301" r:id="rId12"/>
    <p:sldId id="303" r:id="rId13"/>
    <p:sldId id="305" r:id="rId14"/>
    <p:sldId id="306" r:id="rId15"/>
    <p:sldId id="307" r:id="rId16"/>
    <p:sldId id="308" r:id="rId17"/>
    <p:sldId id="310" r:id="rId18"/>
    <p:sldId id="309" r:id="rId19"/>
    <p:sldId id="311" r:id="rId20"/>
    <p:sldId id="313" r:id="rId21"/>
    <p:sldId id="314" r:id="rId22"/>
    <p:sldId id="315" r:id="rId23"/>
    <p:sldId id="318" r:id="rId24"/>
    <p:sldId id="317" r:id="rId25"/>
    <p:sldId id="319" r:id="rId26"/>
    <p:sldId id="296" r:id="rId27"/>
    <p:sldId id="2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70704" autoAdjust="0"/>
  </p:normalViewPr>
  <p:slideViewPr>
    <p:cSldViewPr snapToGrid="0">
      <p:cViewPr>
        <p:scale>
          <a:sx n="75" d="100"/>
          <a:sy n="75" d="100"/>
        </p:scale>
        <p:origin x="3584" y="9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74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39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11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36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15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1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38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76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19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54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6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news-events/news/2018/04/nists-new-quantum-method-generates-really-random-number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matlab/matlab_prog/operator-precedence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740" y="1521700"/>
            <a:ext cx="10286380" cy="1795540"/>
          </a:xfrm>
        </p:spPr>
        <p:txBody>
          <a:bodyPr/>
          <a:lstStyle/>
          <a:p>
            <a:r>
              <a:rPr lang="en-US" dirty="0" smtClean="0"/>
              <a:t>Basic MATLAB Programming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/>
          </a:bodyPr>
          <a:lstStyle/>
          <a:p>
            <a:r>
              <a:rPr lang="en-US" b="1" dirty="0" smtClean="0"/>
              <a:t>Chul Min Yeum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6096000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AE121</a:t>
            </a:r>
            <a:r>
              <a:rPr lang="en-US" b="1" dirty="0"/>
              <a:t>: Computational Method</a:t>
            </a:r>
            <a:endParaRPr lang="en-US" b="1" dirty="0" smtClean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Last updated: 2019-04-12</a:t>
            </a:r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Expressions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500" dirty="0"/>
              <a:t>Expressions can contain values, variables that have already been created, operators, built-in functions, and parentheses </a:t>
            </a:r>
          </a:p>
          <a:p>
            <a:pPr>
              <a:lnSpc>
                <a:spcPct val="80000"/>
              </a:lnSpc>
            </a:pPr>
            <a:r>
              <a:rPr lang="en-US" altLang="en-US" sz="2500" dirty="0"/>
              <a:t>Operators include: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/>
              <a:t>+	addition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/>
              <a:t>-	negation, subtraction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/>
              <a:t>*	multiplication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/>
              <a:t>/	division (divided by e.g. 10/5 is 2)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/>
              <a:t>\	division (divided into e.g. 5\10 is 2)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2500" dirty="0"/>
              <a:t>^	exponentiation (e.g. 5^2 is 25)</a:t>
            </a:r>
          </a:p>
          <a:p>
            <a:r>
              <a:rPr lang="en-US" altLang="en-US" sz="2500" dirty="0"/>
              <a:t>Scientific or exponential notation: use e for exponent of 10 raised to a power</a:t>
            </a:r>
          </a:p>
          <a:p>
            <a:pPr lvl="1"/>
            <a:r>
              <a:rPr lang="en-US" altLang="en-US" sz="2500" dirty="0"/>
              <a:t>e.g. 3e5 means 3 * </a:t>
            </a:r>
            <a:r>
              <a:rPr lang="en-US" altLang="en-US" sz="2500" dirty="0" smtClean="0"/>
              <a:t>10^5 (e becomes a operators). </a:t>
            </a:r>
          </a:p>
          <a:p>
            <a:pPr lvl="1"/>
            <a:r>
              <a:rPr lang="en-US" altLang="en-US" sz="2500" dirty="0" smtClean="0"/>
              <a:t>Not recommend to use </a:t>
            </a:r>
            <a:r>
              <a:rPr lang="en-US" altLang="en-US" sz="2500" i="1" dirty="0" smtClean="0"/>
              <a:t>e</a:t>
            </a:r>
            <a:r>
              <a:rPr lang="en-US" altLang="en-US" sz="2500" dirty="0" smtClean="0"/>
              <a:t>  because it is confused with exponential in your code. </a:t>
            </a:r>
            <a:endParaRPr lang="en-US" alt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183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Operator Precedence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Some operators have precedence over others</a:t>
            </a:r>
          </a:p>
          <a:p>
            <a:r>
              <a:rPr lang="en-US" altLang="en-US" dirty="0"/>
              <a:t>Precedence list (highest to lowest) so far: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dirty="0"/>
              <a:t>( )      parentheses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dirty="0"/>
              <a:t>^        exponentiation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dirty="0"/>
              <a:t>-        negation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dirty="0"/>
              <a:t>*, /, \  all multiplication and division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dirty="0"/>
              <a:t>+, -     addition and subtraction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Nested parentheses: expressions in inner parentheses are evaluated first</a:t>
            </a:r>
          </a:p>
        </p:txBody>
      </p:sp>
    </p:spTree>
    <p:extLst>
      <p:ext uri="{BB962C8B-B14F-4D97-AF65-F5344CB8AC3E}">
        <p14:creationId xmlns:p14="http://schemas.microsoft.com/office/powerpoint/2010/main" val="116475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Using Functions: Terminology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200" dirty="0"/>
              <a:t>To use a function, you </a:t>
            </a:r>
            <a:r>
              <a:rPr lang="en-US" altLang="en-US" sz="2200" i="1" dirty="0"/>
              <a:t>call</a:t>
            </a:r>
            <a:r>
              <a:rPr lang="en-US" altLang="en-US" sz="2200" dirty="0"/>
              <a:t> it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To call a function, give its name followed by the </a:t>
            </a:r>
            <a:r>
              <a:rPr lang="en-US" altLang="en-US" sz="2200" i="1" dirty="0"/>
              <a:t>argument(s)</a:t>
            </a:r>
            <a:r>
              <a:rPr lang="en-US" altLang="en-US" sz="2200" dirty="0"/>
              <a:t> that are </a:t>
            </a:r>
            <a:r>
              <a:rPr lang="en-US" altLang="en-US" sz="2200" i="1" dirty="0"/>
              <a:t>passed</a:t>
            </a:r>
            <a:r>
              <a:rPr lang="en-US" altLang="en-US" sz="2200" dirty="0"/>
              <a:t> to it in parentheses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Many functions calculate values and </a:t>
            </a:r>
            <a:r>
              <a:rPr lang="en-US" altLang="en-US" sz="2200" i="1" dirty="0"/>
              <a:t>return</a:t>
            </a:r>
            <a:r>
              <a:rPr lang="en-US" altLang="en-US" sz="2200" dirty="0"/>
              <a:t> the results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For example, to find the absolute value of -4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1900" dirty="0"/>
              <a:t>&gt;&gt; abs(-4)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1900" dirty="0" err="1"/>
              <a:t>ans</a:t>
            </a:r>
            <a:r>
              <a:rPr lang="en-US" altLang="en-US" sz="1900" dirty="0"/>
              <a:t> =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1900" dirty="0"/>
              <a:t>    4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The name of the function is </a:t>
            </a:r>
            <a:r>
              <a:rPr lang="ja-JP" altLang="en-US" sz="2200" dirty="0"/>
              <a:t>“</a:t>
            </a:r>
            <a:r>
              <a:rPr lang="en-US" altLang="ja-JP" sz="2200" dirty="0"/>
              <a:t>abs</a:t>
            </a:r>
            <a:r>
              <a:rPr lang="ja-JP" altLang="en-US" sz="2200" dirty="0"/>
              <a:t>”</a:t>
            </a:r>
            <a:endParaRPr lang="en-US" altLang="ja-JP" sz="2200" dirty="0"/>
          </a:p>
          <a:p>
            <a:pPr>
              <a:lnSpc>
                <a:spcPct val="90000"/>
              </a:lnSpc>
            </a:pPr>
            <a:r>
              <a:rPr lang="en-US" altLang="en-US" sz="2200" dirty="0"/>
              <a:t>One argument, -4, is passed to the </a:t>
            </a:r>
            <a:r>
              <a:rPr lang="en-US" altLang="en-US" sz="2200" b="1" dirty="0"/>
              <a:t>abs</a:t>
            </a:r>
            <a:r>
              <a:rPr lang="en-US" altLang="en-US" sz="2200" dirty="0"/>
              <a:t> function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The </a:t>
            </a:r>
            <a:r>
              <a:rPr lang="en-US" altLang="en-US" sz="2200" b="1" dirty="0"/>
              <a:t>abs</a:t>
            </a:r>
            <a:r>
              <a:rPr lang="en-US" altLang="en-US" sz="2200" dirty="0"/>
              <a:t> function finds the absolute value of -4 and returns the result, 4</a:t>
            </a:r>
          </a:p>
          <a:p>
            <a:pPr>
              <a:lnSpc>
                <a:spcPct val="90000"/>
              </a:lnSpc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0232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Functional form of operators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0"/>
              <a:buChar char=""/>
              <a:defRPr/>
            </a:pPr>
            <a:r>
              <a:rPr lang="en-US" dirty="0">
                <a:ea typeface="ＭＳ Ｐゴシック" charset="0"/>
              </a:rPr>
              <a:t>All operators have a functional form</a:t>
            </a:r>
          </a:p>
          <a:p>
            <a:pPr>
              <a:buFont typeface="Wingdings 2" charset="0"/>
              <a:buChar char=""/>
              <a:defRPr/>
            </a:pPr>
            <a:r>
              <a:rPr lang="en-US" dirty="0">
                <a:ea typeface="ＭＳ Ｐゴシック" charset="0"/>
              </a:rPr>
              <a:t>For example, an expression using the addition operator such as 2 + 5 can be written instead using the  function </a:t>
            </a:r>
            <a:r>
              <a:rPr lang="en-US" b="1" dirty="0">
                <a:ea typeface="ＭＳ Ｐゴシック" charset="0"/>
              </a:rPr>
              <a:t>plus</a:t>
            </a:r>
            <a:r>
              <a:rPr lang="en-US" dirty="0">
                <a:ea typeface="ＭＳ Ｐゴシック" charset="0"/>
              </a:rPr>
              <a:t>, and passing 2 and 5 as the arguments:</a:t>
            </a:r>
          </a:p>
          <a:p>
            <a:pPr marL="641350" lvl="2" indent="0">
              <a:buFont typeface="Wingdings 2" charset="0"/>
              <a:buNone/>
              <a:defRPr/>
            </a:pPr>
            <a:r>
              <a:rPr lang="en-US" i="1" dirty="0">
                <a:ea typeface="ＭＳ Ｐゴシック" charset="0"/>
              </a:rPr>
              <a:t>&gt;&gt; plus(2,5)</a:t>
            </a:r>
            <a:endParaRPr lang="en-US" dirty="0">
              <a:ea typeface="ＭＳ Ｐゴシック" charset="0"/>
            </a:endParaRPr>
          </a:p>
          <a:p>
            <a:pPr marL="641350" lvl="2" indent="0">
              <a:buFont typeface="Wingdings 2" charset="0"/>
              <a:buNone/>
              <a:defRPr/>
            </a:pPr>
            <a:r>
              <a:rPr lang="en-US" dirty="0" err="1">
                <a:ea typeface="ＭＳ Ｐゴシック" charset="0"/>
              </a:rPr>
              <a:t>ans</a:t>
            </a:r>
            <a:r>
              <a:rPr lang="en-US" dirty="0">
                <a:ea typeface="ＭＳ Ｐゴシック" charset="0"/>
              </a:rPr>
              <a:t> =</a:t>
            </a:r>
          </a:p>
          <a:p>
            <a:pPr marL="641350" lvl="2" indent="0">
              <a:buFont typeface="Wingdings 2" charset="0"/>
              <a:buNone/>
              <a:defRPr/>
            </a:pPr>
            <a:r>
              <a:rPr lang="en-US" dirty="0">
                <a:ea typeface="ＭＳ Ｐゴシック" charset="0"/>
              </a:rPr>
              <a:t>     7</a:t>
            </a:r>
          </a:p>
          <a:p>
            <a:pPr marL="0" indent="0">
              <a:buFont typeface="Wingdings 2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50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Constants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In programming, variables are used for values that could change, or are not known in advance</a:t>
            </a:r>
          </a:p>
          <a:p>
            <a:pPr>
              <a:lnSpc>
                <a:spcPct val="90000"/>
              </a:lnSpc>
            </a:pPr>
            <a:r>
              <a:rPr lang="en-US" altLang="en-US" i="1" dirty="0"/>
              <a:t>Constants</a:t>
            </a:r>
            <a:r>
              <a:rPr lang="en-US" altLang="en-US" dirty="0"/>
              <a:t> are used when the value is known and cannot change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Examples in MATLAB (these are actually functions that return constant values)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b="1" dirty="0"/>
              <a:t>pi</a:t>
            </a:r>
            <a:r>
              <a:rPr lang="en-US" altLang="en-US" dirty="0"/>
              <a:t>	    3.14159….</a:t>
            </a:r>
            <a:endParaRPr lang="en-US" altLang="en-US" b="1" dirty="0"/>
          </a:p>
          <a:p>
            <a:pPr lvl="1">
              <a:lnSpc>
                <a:spcPct val="90000"/>
              </a:lnSpc>
              <a:buNone/>
            </a:pPr>
            <a:r>
              <a:rPr lang="en-US" altLang="en-US" b="1" dirty="0" err="1"/>
              <a:t>i</a:t>
            </a:r>
            <a:r>
              <a:rPr lang="en-US" altLang="en-US" b="1" dirty="0"/>
              <a:t>, j</a:t>
            </a:r>
            <a:r>
              <a:rPr lang="en-US" altLang="en-US" dirty="0"/>
              <a:t>	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b="1" dirty="0" err="1"/>
              <a:t>inf</a:t>
            </a:r>
            <a:r>
              <a:rPr lang="en-US" altLang="en-US" dirty="0"/>
              <a:t>	     infinity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b="1" dirty="0" err="1"/>
              <a:t>NaN</a:t>
            </a:r>
            <a:r>
              <a:rPr lang="en-US" altLang="en-US" dirty="0"/>
              <a:t>    stands for </a:t>
            </a:r>
            <a:r>
              <a:rPr lang="ja-JP" altLang="en-US" dirty="0"/>
              <a:t>“</a:t>
            </a:r>
            <a:r>
              <a:rPr lang="en-US" altLang="ja-JP" dirty="0"/>
              <a:t>not a number</a:t>
            </a:r>
            <a:r>
              <a:rPr lang="ja-JP" altLang="en-US" dirty="0"/>
              <a:t>”</a:t>
            </a:r>
            <a:r>
              <a:rPr lang="en-US" altLang="ja-JP" dirty="0"/>
              <a:t>; e.g. the result of 0/0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788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Random Numbers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Several built-in functions generate random (actually, pseudo-random) numbers</a:t>
            </a:r>
          </a:p>
          <a:p>
            <a:r>
              <a:rPr lang="en-US" altLang="en-US" sz="2500" dirty="0"/>
              <a:t>Random number functions, or random number generators, start with a number called the </a:t>
            </a:r>
            <a:r>
              <a:rPr lang="en-US" altLang="en-US" sz="2500" b="1" i="1" dirty="0"/>
              <a:t>seed</a:t>
            </a:r>
            <a:r>
              <a:rPr lang="en-US" altLang="en-US" sz="2500" dirty="0"/>
              <a:t>; this is either a predetermined value or from the clock</a:t>
            </a:r>
          </a:p>
          <a:p>
            <a:r>
              <a:rPr lang="en-US" altLang="en-US" sz="2500" dirty="0"/>
              <a:t>By default MATLAB uses a predetermined value so it will always be the same</a:t>
            </a:r>
          </a:p>
          <a:p>
            <a:r>
              <a:rPr lang="en-US" altLang="en-US" sz="2500" dirty="0"/>
              <a:t>To set the seed using the built-in clock:</a:t>
            </a:r>
          </a:p>
          <a:p>
            <a:pPr lvl="1">
              <a:buNone/>
            </a:pPr>
            <a:r>
              <a:rPr lang="en-US" altLang="en-US" sz="2500" i="1" dirty="0"/>
              <a:t>	</a:t>
            </a:r>
            <a:r>
              <a:rPr lang="en-US" altLang="en-US" sz="2500" i="1" dirty="0" err="1"/>
              <a:t>rng</a:t>
            </a:r>
            <a:r>
              <a:rPr lang="en-US" altLang="en-US" sz="2500" i="1" dirty="0"/>
              <a:t>(‘shuffle’)</a:t>
            </a:r>
          </a:p>
          <a:p>
            <a:pPr>
              <a:buNone/>
            </a:pPr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1856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(Off-Topic) Quantum Random Number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1347"/>
          <a:stretch/>
        </p:blipFill>
        <p:spPr>
          <a:xfrm>
            <a:off x="1106962" y="1098787"/>
            <a:ext cx="9995856" cy="50419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1300" y="6293088"/>
            <a:ext cx="1130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www.nist.gov/news-events/news/2018/04/nists-new-quantum-method-generates-really-random-numbers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Random Real Numbers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function </a:t>
            </a:r>
            <a:r>
              <a:rPr lang="en-US" altLang="en-US" b="1" dirty="0"/>
              <a:t>rand</a:t>
            </a:r>
            <a:r>
              <a:rPr lang="en-US" altLang="en-US" dirty="0"/>
              <a:t> generates uniformly distributed random real numbers in the open interval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(0,1)</a:t>
            </a:r>
          </a:p>
          <a:p>
            <a:r>
              <a:rPr lang="en-US" altLang="en-US" dirty="0"/>
              <a:t>Calling it with no arguments returns one random real number</a:t>
            </a:r>
          </a:p>
          <a:p>
            <a:r>
              <a:rPr lang="en-US" altLang="en-US" dirty="0"/>
              <a:t>To generate a random real number in the open interval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(0,N)</a:t>
            </a:r>
            <a:r>
              <a:rPr lang="en-US" altLang="en-US" dirty="0"/>
              <a:t>: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dirty="0"/>
              <a:t>rand * N</a:t>
            </a:r>
          </a:p>
          <a:p>
            <a:r>
              <a:rPr lang="en-US" altLang="en-US" b="1" dirty="0" err="1"/>
              <a:t>randn</a:t>
            </a:r>
            <a:r>
              <a:rPr lang="en-US" altLang="en-US" dirty="0"/>
              <a:t> is used to generate normally distributed random real numbers </a:t>
            </a:r>
          </a:p>
        </p:txBody>
      </p:sp>
    </p:spTree>
    <p:extLst>
      <p:ext uri="{BB962C8B-B14F-4D97-AF65-F5344CB8AC3E}">
        <p14:creationId xmlns:p14="http://schemas.microsoft.com/office/powerpoint/2010/main" val="82631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Random Integers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0"/>
              <a:buChar char=""/>
              <a:defRPr/>
            </a:pPr>
            <a:r>
              <a:rPr lang="en-US" dirty="0">
                <a:ea typeface="ＭＳ Ｐゴシック" charset="0"/>
              </a:rPr>
              <a:t>Rounding a random real number could be used to produce a random integer, but these integers would not be evenly distributed in the range</a:t>
            </a:r>
          </a:p>
          <a:p>
            <a:pPr>
              <a:buFont typeface="Wingdings 2" charset="0"/>
              <a:buChar char=""/>
              <a:defRPr/>
            </a:pPr>
            <a:endParaRPr lang="en-US" dirty="0">
              <a:ea typeface="ＭＳ Ｐゴシック" charset="0"/>
            </a:endParaRPr>
          </a:p>
          <a:p>
            <a:pPr>
              <a:buFont typeface="Wingdings 2" charset="0"/>
              <a:buChar char=""/>
              <a:defRPr/>
            </a:pPr>
            <a:r>
              <a:rPr lang="en-US" dirty="0">
                <a:ea typeface="ＭＳ Ｐゴシック" charset="0"/>
              </a:rPr>
              <a:t>The function </a:t>
            </a:r>
            <a:r>
              <a:rPr lang="en-US" b="1" dirty="0" err="1">
                <a:ea typeface="ＭＳ Ｐゴシック" charset="0"/>
              </a:rPr>
              <a:t>randi</a:t>
            </a:r>
            <a:r>
              <a:rPr lang="en-US" b="1" dirty="0">
                <a:ea typeface="ＭＳ Ｐゴシック" charset="0"/>
              </a:rPr>
              <a:t>(</a:t>
            </a:r>
            <a:r>
              <a:rPr lang="en-US" b="1" dirty="0" err="1">
                <a:ea typeface="ＭＳ Ｐゴシック" charset="0"/>
              </a:rPr>
              <a:t>imax</a:t>
            </a:r>
            <a:r>
              <a:rPr lang="en-US" b="1" dirty="0">
                <a:ea typeface="ＭＳ Ｐゴシック" charset="0"/>
              </a:rPr>
              <a:t>)</a:t>
            </a:r>
            <a:r>
              <a:rPr lang="en-US" dirty="0">
                <a:ea typeface="ＭＳ Ｐゴシック" charset="0"/>
              </a:rPr>
              <a:t> generates a random integer in the range from 1 to </a:t>
            </a:r>
            <a:r>
              <a:rPr lang="en-US" dirty="0" err="1">
                <a:ea typeface="ＭＳ Ｐゴシック" charset="0"/>
              </a:rPr>
              <a:t>imax</a:t>
            </a:r>
            <a:r>
              <a:rPr lang="en-US" dirty="0">
                <a:ea typeface="ＭＳ Ｐゴシック" charset="0"/>
              </a:rPr>
              <a:t>, inclusive</a:t>
            </a:r>
          </a:p>
          <a:p>
            <a:pPr lvl="1">
              <a:buFont typeface="Wingdings 2" charset="0"/>
              <a:buChar char=""/>
              <a:defRPr/>
            </a:pPr>
            <a:r>
              <a:rPr lang="en-US" dirty="0">
                <a:ea typeface="ＭＳ Ｐゴシック" charset="0"/>
              </a:rPr>
              <a:t>A range can also be passed:</a:t>
            </a:r>
          </a:p>
          <a:p>
            <a:pPr lvl="2">
              <a:buFont typeface="Wingdings 2" charset="0"/>
              <a:buChar char=""/>
              <a:defRPr/>
            </a:pPr>
            <a:r>
              <a:rPr lang="en-US" dirty="0" err="1">
                <a:ea typeface="ＭＳ Ｐゴシック" charset="0"/>
              </a:rPr>
              <a:t>randi</a:t>
            </a:r>
            <a:r>
              <a:rPr lang="en-US" dirty="0">
                <a:ea typeface="ＭＳ Ｐゴシック" charset="0"/>
              </a:rPr>
              <a:t>([</a:t>
            </a:r>
            <a:r>
              <a:rPr lang="en-US" dirty="0" err="1">
                <a:ea typeface="ＭＳ Ｐゴシック" charset="0"/>
              </a:rPr>
              <a:t>m,n</a:t>
            </a:r>
            <a:r>
              <a:rPr lang="en-US" dirty="0">
                <a:ea typeface="ＭＳ Ｐゴシック" charset="0"/>
              </a:rPr>
              <a:t>],1)            generates one integer in the range from</a:t>
            </a:r>
          </a:p>
          <a:p>
            <a:pPr marL="668337" lvl="2" indent="0">
              <a:buNone/>
              <a:defRPr/>
            </a:pPr>
            <a:r>
              <a:rPr lang="en-US" dirty="0">
                <a:ea typeface="ＭＳ Ｐゴシック" charset="0"/>
              </a:rPr>
              <a:t>                                           m to n</a:t>
            </a:r>
          </a:p>
        </p:txBody>
      </p:sp>
    </p:spTree>
    <p:extLst>
      <p:ext uri="{BB962C8B-B14F-4D97-AF65-F5344CB8AC3E}">
        <p14:creationId xmlns:p14="http://schemas.microsoft.com/office/powerpoint/2010/main" val="411745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Characters and Strings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A </a:t>
            </a:r>
            <a:r>
              <a:rPr lang="en-US" altLang="en-US" sz="2200" b="1" i="1" dirty="0"/>
              <a:t>character</a:t>
            </a:r>
            <a:r>
              <a:rPr lang="en-US" altLang="en-US" sz="2200" dirty="0"/>
              <a:t> is a single character in single quotes</a:t>
            </a:r>
          </a:p>
          <a:p>
            <a:r>
              <a:rPr lang="en-US" altLang="en-US" sz="2200" dirty="0"/>
              <a:t>All characters in the computer</a:t>
            </a:r>
            <a:r>
              <a:rPr lang="ja-JP" altLang="en-US" sz="2200" dirty="0"/>
              <a:t>’</a:t>
            </a:r>
            <a:r>
              <a:rPr lang="en-US" altLang="ja-JP" sz="2200" dirty="0"/>
              <a:t>s character set are put in an order using a </a:t>
            </a:r>
            <a:r>
              <a:rPr lang="en-US" altLang="ja-JP" sz="2200" b="1" i="1" dirty="0"/>
              <a:t>character encoding</a:t>
            </a:r>
          </a:p>
          <a:p>
            <a:pPr lvl="1"/>
            <a:r>
              <a:rPr lang="en-US" altLang="en-US" sz="2000" dirty="0"/>
              <a:t>In the character encoding sequence, the letters of the alphabet are in order, e.g. ‘a’ comes before ‘b’</a:t>
            </a:r>
          </a:p>
          <a:p>
            <a:pPr lvl="1"/>
            <a:r>
              <a:rPr lang="en-US" altLang="en-US" sz="2000" dirty="0"/>
              <a:t>Common encoding ASCII has 128 characters, but MATLAB can use a much larger encoding sequence</a:t>
            </a:r>
          </a:p>
          <a:p>
            <a:r>
              <a:rPr lang="en-US" altLang="ja-JP" sz="2200" dirty="0"/>
              <a:t>The </a:t>
            </a:r>
            <a:r>
              <a:rPr lang="en-US" altLang="ja-JP" sz="2200" b="1" i="1" dirty="0"/>
              <a:t>character set </a:t>
            </a:r>
            <a:r>
              <a:rPr lang="en-US" altLang="ja-JP" sz="2200" dirty="0"/>
              <a:t>includes all letters of the alphabet, digits, punctuation marks, space, return, etc.</a:t>
            </a:r>
            <a:r>
              <a:rPr lang="en-US" altLang="ja-JP" sz="2200" b="1" dirty="0"/>
              <a:t> </a:t>
            </a:r>
            <a:endParaRPr lang="en-US" altLang="ja-JP" sz="2200" dirty="0"/>
          </a:p>
          <a:p>
            <a:r>
              <a:rPr lang="en-US" altLang="en-US" sz="2200" dirty="0"/>
              <a:t>Character vectors are sequences of characters in single quotes, e.g. </a:t>
            </a:r>
            <a:r>
              <a:rPr lang="ja-JP" altLang="en-US" sz="2200" dirty="0"/>
              <a:t>‘</a:t>
            </a:r>
            <a:r>
              <a:rPr lang="en-US" altLang="ja-JP" sz="2200" dirty="0"/>
              <a:t>hello and how are you?</a:t>
            </a:r>
            <a:r>
              <a:rPr lang="ja-JP" altLang="en-US" sz="2200" dirty="0"/>
              <a:t>’</a:t>
            </a:r>
            <a:endParaRPr lang="en-US" altLang="ja-JP" sz="2200" dirty="0"/>
          </a:p>
          <a:p>
            <a:r>
              <a:rPr lang="en-US" altLang="ja-JP" sz="2200" dirty="0"/>
              <a:t>Strings are sequences of characters in double quotes, e.g. “ciao </a:t>
            </a:r>
            <a:r>
              <a:rPr lang="en-US" altLang="ja-JP" sz="2200" dirty="0" err="1"/>
              <a:t>bella</a:t>
            </a:r>
            <a:r>
              <a:rPr lang="en-US" altLang="ja-JP" sz="2200" dirty="0"/>
              <a:t>”</a:t>
            </a:r>
          </a:p>
          <a:p>
            <a:pPr>
              <a:buNone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31465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Variables and Assignments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To store a value, use a </a:t>
            </a:r>
            <a:r>
              <a:rPr lang="en-US" altLang="en-US" sz="2500" i="1" dirty="0"/>
              <a:t>variable</a:t>
            </a:r>
          </a:p>
          <a:p>
            <a:r>
              <a:rPr lang="en-US" altLang="en-US" sz="2500" dirty="0"/>
              <a:t>one way to put a value in a variable is with an </a:t>
            </a:r>
            <a:r>
              <a:rPr lang="en-US" altLang="en-US" sz="2500" i="1" dirty="0"/>
              <a:t>assignment statement</a:t>
            </a:r>
          </a:p>
          <a:p>
            <a:r>
              <a:rPr lang="en-US" altLang="en-US" sz="2500" dirty="0"/>
              <a:t>general form:</a:t>
            </a:r>
          </a:p>
          <a:p>
            <a:pPr lvl="2">
              <a:buNone/>
            </a:pPr>
            <a:r>
              <a:rPr lang="en-US" altLang="en-US" sz="2500" dirty="0"/>
              <a:t>variable = expression</a:t>
            </a:r>
          </a:p>
          <a:p>
            <a:r>
              <a:rPr lang="en-US" altLang="en-US" sz="2500" dirty="0"/>
              <a:t>The order is important</a:t>
            </a:r>
          </a:p>
          <a:p>
            <a:pPr lvl="1"/>
            <a:r>
              <a:rPr lang="en-US" altLang="en-US" sz="2500" b="1" dirty="0">
                <a:solidFill>
                  <a:srgbClr val="FF0000"/>
                </a:solidFill>
              </a:rPr>
              <a:t>variable name on the left</a:t>
            </a:r>
          </a:p>
          <a:p>
            <a:pPr lvl="1"/>
            <a:r>
              <a:rPr lang="en-US" altLang="en-US" sz="2500" dirty="0"/>
              <a:t>the assignment operator </a:t>
            </a:r>
            <a:r>
              <a:rPr lang="ja-JP" altLang="en-US" sz="2500" dirty="0"/>
              <a:t>“</a:t>
            </a:r>
            <a:r>
              <a:rPr lang="en-US" altLang="ja-JP" sz="2500" dirty="0"/>
              <a:t>=</a:t>
            </a:r>
            <a:r>
              <a:rPr lang="ja-JP" altLang="en-US" sz="2500" dirty="0"/>
              <a:t>”</a:t>
            </a:r>
            <a:r>
              <a:rPr lang="en-US" altLang="ja-JP" sz="2500" dirty="0"/>
              <a:t> (Note: this does NOT mean equality)</a:t>
            </a:r>
          </a:p>
          <a:p>
            <a:pPr lvl="1"/>
            <a:r>
              <a:rPr lang="en-US" altLang="en-US" sz="2500" dirty="0"/>
              <a:t>expression on the right</a:t>
            </a:r>
          </a:p>
        </p:txBody>
      </p:sp>
    </p:spTree>
    <p:extLst>
      <p:ext uri="{BB962C8B-B14F-4D97-AF65-F5344CB8AC3E}">
        <p14:creationId xmlns:p14="http://schemas.microsoft.com/office/powerpoint/2010/main" val="10900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Relational Expressions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200" dirty="0"/>
              <a:t>The relational operators in MATLAB are: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1900" dirty="0"/>
              <a:t>&gt;		greater than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1900" dirty="0"/>
              <a:t>&lt;		less than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1900" dirty="0"/>
              <a:t>&gt;=	greater than or equals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1900" dirty="0"/>
              <a:t>&lt;=	less than or equals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1900" dirty="0"/>
              <a:t>==	equality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1900" dirty="0"/>
              <a:t>~=	inequality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The resulting type is </a:t>
            </a:r>
            <a:r>
              <a:rPr lang="en-US" altLang="en-US" sz="2200" b="1" dirty="0"/>
              <a:t>logical</a:t>
            </a:r>
            <a:r>
              <a:rPr lang="en-US" altLang="en-US" sz="2200" dirty="0"/>
              <a:t> 1 for true or 0 for false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The logical operators are: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1900" dirty="0"/>
              <a:t>||		or for scalars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1900" dirty="0"/>
              <a:t>&amp;&amp;	and for scalars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1900" dirty="0"/>
              <a:t>~		not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Also, </a:t>
            </a:r>
            <a:r>
              <a:rPr lang="en-US" altLang="en-US" sz="2200" b="1" dirty="0" err="1"/>
              <a:t>xor</a:t>
            </a:r>
            <a:r>
              <a:rPr lang="en-US" altLang="en-US" sz="2200" dirty="0"/>
              <a:t> function which returns logical true if only one of the arguments is true</a:t>
            </a:r>
          </a:p>
        </p:txBody>
      </p:sp>
    </p:spTree>
    <p:extLst>
      <p:ext uri="{BB962C8B-B14F-4D97-AF65-F5344CB8AC3E}">
        <p14:creationId xmlns:p14="http://schemas.microsoft.com/office/powerpoint/2010/main" val="34432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Truth Table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 truth table shows how the results from the logical operators for all combinations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Note that the logical operators are commutative (.e.g., x|| y is equivalent to y || x)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197894"/>
              </p:ext>
            </p:extLst>
          </p:nvPr>
        </p:nvGraphicFramePr>
        <p:xfrm>
          <a:off x="800099" y="2650330"/>
          <a:ext cx="9314249" cy="1883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3" imgW="5625893" imgH="901667" progId="Word.Document.12">
                  <p:embed/>
                </p:oleObj>
              </mc:Choice>
              <mc:Fallback>
                <p:oleObj name="Document" r:id="rId3" imgW="5625893" imgH="901667" progId="Word.Document.12">
                  <p:embed/>
                  <p:pic>
                    <p:nvPicPr>
                      <p:cNvPr id="37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099" y="2650330"/>
                        <a:ext cx="9314249" cy="1883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93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02353"/>
            <a:ext cx="10220325" cy="55222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05375" y="5972860"/>
            <a:ext cx="8172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https://www.mathworks.com/help/matlab/matlab_prog/operator-precedence.html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73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Characters and Encoding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standard ASCII has 128 characters; integer equivalents are 0-127</a:t>
            </a:r>
          </a:p>
          <a:p>
            <a:r>
              <a:rPr lang="en-US" altLang="en-US" sz="2200" dirty="0"/>
              <a:t>any number function can convert a character to its integer equivalent </a:t>
            </a:r>
          </a:p>
          <a:p>
            <a:pPr marL="366713" lvl="1" indent="0">
              <a:buNone/>
            </a:pPr>
            <a:r>
              <a:rPr lang="en-US" altLang="en-US" sz="2200" i="1" dirty="0"/>
              <a:t>&gt;&gt; </a:t>
            </a:r>
            <a:r>
              <a:rPr lang="en-US" altLang="en-US" sz="2200" i="1" dirty="0" err="1"/>
              <a:t>numequiv</a:t>
            </a:r>
            <a:r>
              <a:rPr lang="en-US" altLang="en-US" sz="2200" i="1" dirty="0"/>
              <a:t> = double('a')</a:t>
            </a:r>
            <a:endParaRPr lang="en-US" altLang="en-US" sz="2200" dirty="0"/>
          </a:p>
          <a:p>
            <a:pPr marL="366713" lvl="1" indent="0">
              <a:buFont typeface="Wingdings 2" panose="05020102010507070707" pitchFamily="18" charset="2"/>
              <a:buNone/>
            </a:pPr>
            <a:r>
              <a:rPr lang="en-US" altLang="en-US" sz="2200" dirty="0" err="1"/>
              <a:t>numequiv</a:t>
            </a:r>
            <a:r>
              <a:rPr lang="en-US" altLang="en-US" sz="2200" dirty="0"/>
              <a:t> =</a:t>
            </a:r>
          </a:p>
          <a:p>
            <a:pPr marL="366713" lvl="1" indent="0">
              <a:buFont typeface="Wingdings 2" panose="05020102010507070707" pitchFamily="18" charset="2"/>
              <a:buNone/>
            </a:pPr>
            <a:r>
              <a:rPr lang="en-US" altLang="en-US" sz="2200" dirty="0"/>
              <a:t>    97</a:t>
            </a:r>
          </a:p>
          <a:p>
            <a:r>
              <a:rPr lang="en-US" altLang="en-US" sz="2200" dirty="0"/>
              <a:t>the function </a:t>
            </a:r>
            <a:r>
              <a:rPr lang="en-US" altLang="en-US" sz="2200" b="1" dirty="0"/>
              <a:t>char</a:t>
            </a:r>
            <a:r>
              <a:rPr lang="en-US" altLang="en-US" sz="2200" dirty="0"/>
              <a:t> converts an integer to the character equivalent (e.g. </a:t>
            </a:r>
            <a:r>
              <a:rPr lang="en-US" altLang="en-US" sz="2200" b="1" dirty="0"/>
              <a:t>char(97)</a:t>
            </a:r>
            <a:r>
              <a:rPr lang="en-US" altLang="en-US" sz="2200" dirty="0"/>
              <a:t>)</a:t>
            </a:r>
          </a:p>
          <a:p>
            <a:r>
              <a:rPr lang="en-US" altLang="en-US" sz="2200" dirty="0"/>
              <a:t>MATLAB uses an encoding that has 65535 characters; the first 128 are equivalent to ASCII</a:t>
            </a:r>
          </a:p>
        </p:txBody>
      </p:sp>
    </p:spTree>
    <p:extLst>
      <p:ext uri="{BB962C8B-B14F-4D97-AF65-F5344CB8AC3E}">
        <p14:creationId xmlns:p14="http://schemas.microsoft.com/office/powerpoint/2010/main" val="9478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Pitfalls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Confusing the format of an assignment statement (make sure that the variable name is always on the left)</a:t>
            </a:r>
          </a:p>
          <a:p>
            <a:r>
              <a:rPr lang="en-US" altLang="en-US" sz="2800" dirty="0"/>
              <a:t>Forgetting to use parentheses to pass an argument to a function (e.g., typing “fix 2.3” instead of “fix(2.3)”)</a:t>
            </a:r>
          </a:p>
          <a:p>
            <a:r>
              <a:rPr lang="en-US" altLang="en-US" sz="2800" dirty="0"/>
              <a:t>Confusing || and </a:t>
            </a:r>
            <a:r>
              <a:rPr lang="en-US" altLang="en-US" sz="2800" dirty="0" err="1"/>
              <a:t>xor</a:t>
            </a:r>
            <a:endParaRPr lang="en-US" altLang="en-US" sz="2800" dirty="0"/>
          </a:p>
          <a:p>
            <a:r>
              <a:rPr lang="en-US" altLang="en-US" sz="2800" dirty="0"/>
              <a:t>Using = instead of == for equality</a:t>
            </a:r>
          </a:p>
          <a:p>
            <a:r>
              <a:rPr lang="en-US" altLang="en-US" sz="2800" dirty="0"/>
              <a:t>Using an expression such as “5 &lt; x &lt; 10” – which will always be true, regardless of the value of the variable x (because the expression is evaluated from left to right;       5 &lt; x is either true (1) or false (0); both 1 and 0 are less than 10)</a:t>
            </a:r>
          </a:p>
        </p:txBody>
      </p:sp>
    </p:spTree>
    <p:extLst>
      <p:ext uri="{BB962C8B-B14F-4D97-AF65-F5344CB8AC3E}">
        <p14:creationId xmlns:p14="http://schemas.microsoft.com/office/powerpoint/2010/main" val="16729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Programming Style Guidelines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62611" y="1197624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Use mnemonic variable names (names that make sense; for example, </a:t>
            </a:r>
            <a:r>
              <a:rPr lang="en-US" sz="2500" i="1" dirty="0">
                <a:ea typeface="ＭＳ Ｐゴシック" charset="0"/>
              </a:rPr>
              <a:t>radius</a:t>
            </a:r>
            <a:r>
              <a:rPr lang="en-US" sz="2500" dirty="0">
                <a:ea typeface="ＭＳ Ｐゴシック" charset="0"/>
              </a:rPr>
              <a:t> instead of </a:t>
            </a:r>
            <a:r>
              <a:rPr lang="en-US" sz="2500" i="1" dirty="0">
                <a:ea typeface="ＭＳ Ｐゴシック" charset="0"/>
              </a:rPr>
              <a:t>xyz</a:t>
            </a:r>
            <a:r>
              <a:rPr lang="en-US" sz="2500" dirty="0">
                <a:ea typeface="ＭＳ Ｐゴシック" charset="0"/>
              </a:rPr>
              <a:t>)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Although variables named </a:t>
            </a:r>
            <a:r>
              <a:rPr lang="en-US" sz="2500" i="1" dirty="0">
                <a:ea typeface="ＭＳ Ｐゴシック" charset="0"/>
              </a:rPr>
              <a:t>result</a:t>
            </a:r>
            <a:r>
              <a:rPr lang="en-US" sz="2500" dirty="0">
                <a:ea typeface="ＭＳ Ｐゴシック" charset="0"/>
              </a:rPr>
              <a:t> and </a:t>
            </a:r>
            <a:r>
              <a:rPr lang="en-US" sz="2500" i="1" dirty="0">
                <a:ea typeface="ＭＳ Ｐゴシック" charset="0"/>
              </a:rPr>
              <a:t>RESULT</a:t>
            </a:r>
            <a:r>
              <a:rPr lang="en-US" sz="2500" dirty="0">
                <a:ea typeface="ＭＳ Ｐゴシック" charset="0"/>
              </a:rPr>
              <a:t> are different, avoid this as it would be confusing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Do not use names of built-in functions as variable names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Store results in named variables (rather than using </a:t>
            </a:r>
            <a:r>
              <a:rPr lang="en-US" sz="2500" i="1" dirty="0" err="1">
                <a:ea typeface="ＭＳ Ｐゴシック" charset="0"/>
              </a:rPr>
              <a:t>ans</a:t>
            </a:r>
            <a:r>
              <a:rPr lang="en-US" sz="2500" dirty="0">
                <a:ea typeface="ＭＳ Ｐゴシック" charset="0"/>
              </a:rPr>
              <a:t>) if they are to be used later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Make sure variable names have fewer characters than </a:t>
            </a:r>
            <a:r>
              <a:rPr lang="en-US" sz="2500" b="1" dirty="0" err="1">
                <a:ea typeface="ＭＳ Ｐゴシック" charset="0"/>
              </a:rPr>
              <a:t>namelengthmax</a:t>
            </a:r>
            <a:endParaRPr lang="en-US" sz="2500" dirty="0">
              <a:ea typeface="ＭＳ Ｐゴシック" charset="0"/>
            </a:endParaRPr>
          </a:p>
          <a:p>
            <a:pPr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If different sets of random numbers are desired, set the seed for the random functions using </a:t>
            </a:r>
            <a:r>
              <a:rPr lang="en-US" sz="2500" b="1" dirty="0" err="1">
                <a:ea typeface="ＭＳ Ｐゴシック" charset="0"/>
              </a:rPr>
              <a:t>rng</a:t>
            </a:r>
            <a:endParaRPr lang="en-US" sz="2500" dirty="0">
              <a:ea typeface="ＭＳ Ｐゴシック" charset="0"/>
            </a:endParaRPr>
          </a:p>
          <a:p>
            <a:pPr marL="0" indent="0">
              <a:buFont typeface="Wingdings 2" charset="0"/>
              <a:buNone/>
              <a:defRPr/>
            </a:pPr>
            <a:endParaRPr lang="en-US" sz="25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Slide Credits and References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5332" y="1072277"/>
            <a:ext cx="11503767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Stormy </a:t>
            </a:r>
            <a:r>
              <a:rPr lang="en-US" sz="2000" dirty="0" err="1" smtClean="0">
                <a:cs typeface="Arial" pitchFamily="34" charset="0"/>
              </a:rPr>
              <a:t>Attaway</a:t>
            </a:r>
            <a:r>
              <a:rPr lang="en-US" sz="2000" dirty="0" smtClean="0">
                <a:cs typeface="Arial" pitchFamily="34" charset="0"/>
              </a:rPr>
              <a:t>, 2018, 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 smtClean="0">
                <a:cs typeface="Arial" pitchFamily="34" charset="0"/>
              </a:rPr>
              <a:t>: A </a:t>
            </a:r>
            <a:r>
              <a:rPr lang="en-US" sz="2000" dirty="0">
                <a:cs typeface="Arial" pitchFamily="34" charset="0"/>
              </a:rPr>
              <a:t>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Lecture </a:t>
            </a:r>
            <a:r>
              <a:rPr lang="en-US" sz="2000" dirty="0">
                <a:cs typeface="Arial" pitchFamily="34" charset="0"/>
              </a:rPr>
              <a:t>slides for </a:t>
            </a:r>
            <a:r>
              <a:rPr lang="en-US" sz="2000" dirty="0" smtClean="0">
                <a:cs typeface="Arial" pitchFamily="34" charset="0"/>
              </a:rPr>
              <a:t>“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>
                <a:cs typeface="Arial" pitchFamily="34" charset="0"/>
              </a:rPr>
              <a:t>: A 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Solving”</a:t>
            </a:r>
            <a:endParaRPr lang="en-US" sz="2000" dirty="0"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Holly Moore, 2018, MATLAB for Engineers,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  <a:endParaRPr 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Variables and Assignments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457200" y="1490663"/>
            <a:ext cx="11080750" cy="4389437"/>
          </a:xfrm>
          <a:prstGeom prst="rect">
            <a:avLst/>
          </a:prstGeom>
        </p:spPr>
        <p:txBody>
          <a:bodyPr anchor="ctr"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4000" b="1" dirty="0" smtClean="0">
                <a:solidFill>
                  <a:srgbClr val="FF0000"/>
                </a:solidFill>
              </a:rPr>
              <a:t>VIDEO</a:t>
            </a:r>
            <a:endParaRPr lang="en-US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80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Modifying Variables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i="1" dirty="0"/>
              <a:t>Initialize</a:t>
            </a:r>
            <a:r>
              <a:rPr lang="en-US" altLang="en-US" sz="2500" dirty="0"/>
              <a:t> a variable (put its first value in it)</a:t>
            </a:r>
          </a:p>
          <a:p>
            <a:pPr lvl="2">
              <a:buNone/>
            </a:pPr>
            <a:r>
              <a:rPr lang="en-US" altLang="en-US" sz="2500" dirty="0" err="1"/>
              <a:t>mynum</a:t>
            </a:r>
            <a:r>
              <a:rPr lang="en-US" altLang="en-US" sz="2500" dirty="0"/>
              <a:t> = 5;</a:t>
            </a:r>
          </a:p>
          <a:p>
            <a:r>
              <a:rPr lang="en-US" altLang="en-US" sz="2500" dirty="0"/>
              <a:t>Change a variable (e.g. by adding 3 to it)</a:t>
            </a:r>
          </a:p>
          <a:p>
            <a:pPr lvl="2">
              <a:buNone/>
            </a:pPr>
            <a:r>
              <a:rPr lang="en-US" altLang="en-US" sz="2500" dirty="0" err="1"/>
              <a:t>mynum</a:t>
            </a:r>
            <a:r>
              <a:rPr lang="en-US" altLang="en-US" sz="2500" dirty="0"/>
              <a:t> = </a:t>
            </a:r>
            <a:r>
              <a:rPr lang="en-US" altLang="en-US" sz="2500" dirty="0" err="1"/>
              <a:t>mynum</a:t>
            </a:r>
            <a:r>
              <a:rPr lang="en-US" altLang="en-US" sz="2500" dirty="0"/>
              <a:t> + 3;</a:t>
            </a:r>
          </a:p>
          <a:p>
            <a:r>
              <a:rPr lang="en-US" altLang="en-US" sz="2500" i="1" dirty="0"/>
              <a:t>Increment</a:t>
            </a:r>
            <a:r>
              <a:rPr lang="en-US" altLang="en-US" sz="2500" dirty="0"/>
              <a:t> by one</a:t>
            </a:r>
          </a:p>
          <a:p>
            <a:pPr lvl="2">
              <a:buNone/>
            </a:pPr>
            <a:r>
              <a:rPr lang="en-US" altLang="en-US" sz="2500" dirty="0" err="1"/>
              <a:t>mynum</a:t>
            </a:r>
            <a:r>
              <a:rPr lang="en-US" altLang="en-US" sz="2500" dirty="0"/>
              <a:t> = </a:t>
            </a:r>
            <a:r>
              <a:rPr lang="en-US" altLang="en-US" sz="2500" dirty="0" err="1"/>
              <a:t>mynum</a:t>
            </a:r>
            <a:r>
              <a:rPr lang="en-US" altLang="en-US" sz="2500" dirty="0"/>
              <a:t> + 1;</a:t>
            </a:r>
          </a:p>
          <a:p>
            <a:r>
              <a:rPr lang="en-US" altLang="en-US" sz="2500" i="1" dirty="0"/>
              <a:t>Decrement</a:t>
            </a:r>
            <a:r>
              <a:rPr lang="en-US" altLang="en-US" sz="2500" dirty="0"/>
              <a:t> by two</a:t>
            </a:r>
          </a:p>
          <a:p>
            <a:pPr lvl="2">
              <a:buNone/>
            </a:pPr>
            <a:r>
              <a:rPr lang="en-US" altLang="en-US" sz="2500" dirty="0" err="1"/>
              <a:t>mynum</a:t>
            </a:r>
            <a:r>
              <a:rPr lang="en-US" altLang="en-US" sz="2500" dirty="0"/>
              <a:t> = </a:t>
            </a:r>
            <a:r>
              <a:rPr lang="en-US" altLang="en-US" sz="2500" dirty="0" err="1"/>
              <a:t>mynum</a:t>
            </a:r>
            <a:r>
              <a:rPr lang="en-US" altLang="en-US" sz="2500" dirty="0"/>
              <a:t> – 2;</a:t>
            </a:r>
          </a:p>
          <a:p>
            <a:pPr>
              <a:buNone/>
            </a:pPr>
            <a:r>
              <a:rPr lang="en-US" altLang="en-US" sz="2500" dirty="0"/>
              <a:t>NOTE: after this sequence, </a:t>
            </a:r>
            <a:r>
              <a:rPr lang="en-US" altLang="en-US" sz="2500" i="1" dirty="0" err="1"/>
              <a:t>mynum</a:t>
            </a:r>
            <a:r>
              <a:rPr lang="en-US" altLang="en-US" sz="2500" dirty="0"/>
              <a:t> would have the value 7  (5+3+1-2)</a:t>
            </a:r>
          </a:p>
        </p:txBody>
      </p:sp>
    </p:spTree>
    <p:extLst>
      <p:ext uri="{BB962C8B-B14F-4D97-AF65-F5344CB8AC3E}">
        <p14:creationId xmlns:p14="http://schemas.microsoft.com/office/powerpoint/2010/main" val="65128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Example:</a:t>
            </a:r>
            <a:r>
              <a:rPr lang="en-US" dirty="0" smtClean="0"/>
              <a:t> Arithmetic Operation in MATLAB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457200" y="1490663"/>
            <a:ext cx="11080750" cy="4389437"/>
          </a:xfrm>
          <a:prstGeom prst="rect">
            <a:avLst/>
          </a:prstGeom>
        </p:spPr>
        <p:txBody>
          <a:bodyPr anchor="ctr"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4000" b="1" dirty="0" smtClean="0">
                <a:solidFill>
                  <a:srgbClr val="FF0000"/>
                </a:solidFill>
              </a:rPr>
              <a:t>CODE</a:t>
            </a:r>
            <a:endParaRPr lang="en-US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9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Variable names		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203035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Names must begin with a letter of the alphabet</a:t>
            </a:r>
          </a:p>
          <a:p>
            <a:r>
              <a:rPr lang="en-US" altLang="en-US" sz="2800" dirty="0"/>
              <a:t>After that names can contain letters, digits, and the underscore </a:t>
            </a:r>
            <a:r>
              <a:rPr lang="en-US" altLang="en-US" sz="2800" dirty="0"/>
              <a:t>character</a:t>
            </a:r>
            <a:r>
              <a:rPr lang="en-US" altLang="en-US" sz="2800" dirty="0" smtClean="0"/>
              <a:t>(_)</a:t>
            </a:r>
            <a:endParaRPr lang="en-US" altLang="en-US" sz="2800" dirty="0"/>
          </a:p>
          <a:p>
            <a:r>
              <a:rPr lang="en-US" altLang="en-US" sz="2800" dirty="0"/>
              <a:t>MATLAB is </a:t>
            </a:r>
            <a:r>
              <a:rPr lang="en-US" altLang="en-US" sz="2800" b="1" dirty="0">
                <a:solidFill>
                  <a:srgbClr val="FF0000"/>
                </a:solidFill>
              </a:rPr>
              <a:t>case-sensitive </a:t>
            </a:r>
          </a:p>
          <a:p>
            <a:r>
              <a:rPr lang="en-US" altLang="en-US" sz="2800" dirty="0" smtClean="0"/>
              <a:t>Names </a:t>
            </a:r>
            <a:r>
              <a:rPr lang="en-US" altLang="en-US" sz="2800" dirty="0"/>
              <a:t>should be mnemonic (they should make sense!)</a:t>
            </a:r>
          </a:p>
          <a:p>
            <a:r>
              <a:rPr lang="en-US" altLang="en-US" sz="2800" dirty="0"/>
              <a:t>The commands </a:t>
            </a:r>
            <a:r>
              <a:rPr lang="en-US" altLang="en-US" sz="2800" b="1" dirty="0"/>
              <a:t>who</a:t>
            </a:r>
            <a:r>
              <a:rPr lang="en-US" altLang="en-US" sz="2800" dirty="0"/>
              <a:t> and </a:t>
            </a:r>
            <a:r>
              <a:rPr lang="en-US" altLang="en-US" sz="2800" b="1" dirty="0" err="1"/>
              <a:t>whos</a:t>
            </a:r>
            <a:r>
              <a:rPr lang="en-US" altLang="en-US" sz="2800" dirty="0"/>
              <a:t> will show </a:t>
            </a:r>
            <a:r>
              <a:rPr lang="en-US" altLang="en-US" sz="2800" dirty="0" smtClean="0"/>
              <a:t>variables (</a:t>
            </a:r>
            <a:r>
              <a:rPr lang="en-US" altLang="en-US" sz="2800" u="sng" dirty="0" smtClean="0">
                <a:solidFill>
                  <a:srgbClr val="FF0000"/>
                </a:solidFill>
              </a:rPr>
              <a:t>Recommend: You would need to use a workspace browser rather than type these command</a:t>
            </a:r>
            <a:r>
              <a:rPr lang="en-US" altLang="en-US" sz="2800" dirty="0" smtClean="0"/>
              <a:t>)</a:t>
            </a:r>
            <a:endParaRPr lang="en-US" altLang="en-US" sz="2400" dirty="0"/>
          </a:p>
          <a:p>
            <a:r>
              <a:rPr lang="en-US" altLang="en-US" sz="2800" dirty="0"/>
              <a:t>To delete variables: </a:t>
            </a:r>
            <a:r>
              <a:rPr lang="en-US" altLang="en-US" sz="2800" b="1" dirty="0" err="1"/>
              <a:t>clearvars</a:t>
            </a:r>
            <a:endParaRPr lang="en-US" altLang="en-US" sz="2800" b="1" dirty="0"/>
          </a:p>
          <a:p>
            <a:r>
              <a:rPr lang="en-US" altLang="en-US" sz="2800" b="1" dirty="0"/>
              <a:t>clear</a:t>
            </a:r>
            <a:r>
              <a:rPr lang="en-US" altLang="en-US" sz="2800" dirty="0"/>
              <a:t> clears out variables and also functions</a:t>
            </a:r>
            <a:endParaRPr lang="en-US" altLang="en-US" sz="2800" b="1" dirty="0"/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40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</a:t>
            </a:r>
            <a:r>
              <a:rPr lang="en-US" dirty="0"/>
              <a:t> </a:t>
            </a:r>
            <a:r>
              <a:rPr lang="en-US" dirty="0" smtClean="0"/>
              <a:t>Variable Names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490663"/>
            <a:ext cx="11080750" cy="4389437"/>
          </a:xfrm>
          <a:prstGeom prst="rect">
            <a:avLst/>
          </a:prstGeom>
        </p:spPr>
        <p:txBody>
          <a:bodyPr anchor="ctr"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4000" b="1" dirty="0" smtClean="0">
                <a:solidFill>
                  <a:srgbClr val="FF0000"/>
                </a:solidFill>
              </a:rPr>
              <a:t>CODE</a:t>
            </a:r>
            <a:endParaRPr lang="en-US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2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Types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500" dirty="0"/>
              <a:t>Every expression and variable has an associated </a:t>
            </a:r>
            <a:r>
              <a:rPr lang="en-US" altLang="en-US" sz="2500" i="1" dirty="0"/>
              <a:t>type</a:t>
            </a:r>
            <a:r>
              <a:rPr lang="en-US" altLang="en-US" sz="2500" dirty="0"/>
              <a:t>, or </a:t>
            </a:r>
            <a:r>
              <a:rPr lang="en-US" altLang="en-US" sz="2500" i="1" dirty="0"/>
              <a:t>class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/>
              <a:t>Real numbers: </a:t>
            </a:r>
            <a:r>
              <a:rPr lang="en-US" altLang="en-US" sz="2500" b="1" dirty="0"/>
              <a:t>single</a:t>
            </a:r>
            <a:r>
              <a:rPr lang="en-US" altLang="en-US" sz="2500" dirty="0"/>
              <a:t>, </a:t>
            </a:r>
            <a:r>
              <a:rPr lang="en-US" altLang="en-US" sz="2500" b="1" dirty="0"/>
              <a:t>double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/>
              <a:t>Integer types: numbers in the names are the number of bits used to store a value of that type</a:t>
            </a:r>
          </a:p>
          <a:p>
            <a:pPr lvl="2">
              <a:lnSpc>
                <a:spcPct val="90000"/>
              </a:lnSpc>
            </a:pPr>
            <a:r>
              <a:rPr lang="en-US" altLang="en-US" sz="2500" dirty="0"/>
              <a:t>Signed integers: </a:t>
            </a:r>
            <a:r>
              <a:rPr lang="en-US" altLang="en-US" sz="2500" b="1" dirty="0"/>
              <a:t>int8</a:t>
            </a:r>
            <a:r>
              <a:rPr lang="en-US" altLang="en-US" sz="2500" dirty="0"/>
              <a:t>, </a:t>
            </a:r>
            <a:r>
              <a:rPr lang="en-US" altLang="en-US" sz="2500" b="1" dirty="0"/>
              <a:t>int16</a:t>
            </a:r>
            <a:r>
              <a:rPr lang="en-US" altLang="en-US" sz="2500" dirty="0"/>
              <a:t>, </a:t>
            </a:r>
            <a:r>
              <a:rPr lang="en-US" altLang="en-US" sz="2500" b="1" dirty="0"/>
              <a:t>int32</a:t>
            </a:r>
            <a:r>
              <a:rPr lang="en-US" altLang="en-US" sz="2500" dirty="0"/>
              <a:t>, </a:t>
            </a:r>
            <a:r>
              <a:rPr lang="en-US" altLang="en-US" sz="2500" b="1" dirty="0"/>
              <a:t>int64</a:t>
            </a:r>
          </a:p>
          <a:p>
            <a:pPr lvl="2">
              <a:lnSpc>
                <a:spcPct val="90000"/>
              </a:lnSpc>
            </a:pPr>
            <a:r>
              <a:rPr lang="en-US" altLang="en-US" sz="2500" dirty="0"/>
              <a:t>Unsigned integers: </a:t>
            </a:r>
            <a:r>
              <a:rPr lang="en-US" altLang="en-US" sz="2500" b="1" dirty="0"/>
              <a:t>uint8, uint16, uint32, uint64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/>
              <a:t>Single characters and character vectors: </a:t>
            </a:r>
            <a:r>
              <a:rPr lang="en-US" altLang="en-US" sz="2500" b="1" dirty="0"/>
              <a:t>char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/>
              <a:t>Strings of characters: </a:t>
            </a:r>
            <a:r>
              <a:rPr lang="en-US" altLang="en-US" sz="2500" b="1" dirty="0"/>
              <a:t>string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/>
              <a:t>True/false: </a:t>
            </a:r>
            <a:r>
              <a:rPr lang="en-US" altLang="en-US" sz="2500" b="1" dirty="0"/>
              <a:t>logical</a:t>
            </a:r>
          </a:p>
          <a:p>
            <a:pPr>
              <a:lnSpc>
                <a:spcPct val="90000"/>
              </a:lnSpc>
            </a:pPr>
            <a:r>
              <a:rPr lang="en-US" altLang="en-US" sz="2500" u="sng" dirty="0">
                <a:solidFill>
                  <a:srgbClr val="FF0000"/>
                </a:solidFill>
              </a:rPr>
              <a:t>The default type for numbers is </a:t>
            </a:r>
            <a:r>
              <a:rPr lang="en-US" altLang="en-US" sz="2500" b="1" u="sng" dirty="0">
                <a:solidFill>
                  <a:srgbClr val="FF0000"/>
                </a:solidFill>
              </a:rPr>
              <a:t>double</a:t>
            </a:r>
          </a:p>
          <a:p>
            <a:pPr>
              <a:lnSpc>
                <a:spcPct val="90000"/>
              </a:lnSpc>
            </a:pPr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96895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Range and </a:t>
            </a:r>
            <a:r>
              <a:rPr lang="en-US" altLang="en-US" dirty="0" smtClean="0"/>
              <a:t>Type Size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Range of integer types found with </a:t>
            </a:r>
            <a:r>
              <a:rPr lang="en-US" altLang="en-US" sz="2200" b="1" dirty="0" err="1"/>
              <a:t>intmin</a:t>
            </a:r>
            <a:r>
              <a:rPr lang="en-US" altLang="en-US" sz="2200" dirty="0"/>
              <a:t>/</a:t>
            </a:r>
            <a:r>
              <a:rPr lang="en-US" altLang="en-US" sz="2200" b="1" dirty="0" err="1"/>
              <a:t>intmax</a:t>
            </a:r>
            <a:endParaRPr lang="en-US" altLang="en-US" sz="2200" b="1" dirty="0"/>
          </a:p>
          <a:p>
            <a:pPr lvl="1"/>
            <a:r>
              <a:rPr lang="en-US" altLang="en-US" sz="2200" dirty="0"/>
              <a:t>e.g. </a:t>
            </a:r>
            <a:r>
              <a:rPr lang="en-US" altLang="en-US" sz="2200" b="1" dirty="0" err="1"/>
              <a:t>intmin</a:t>
            </a:r>
            <a:r>
              <a:rPr lang="en-US" altLang="en-US" sz="2200" b="1" dirty="0"/>
              <a:t>(‘int8’)</a:t>
            </a:r>
            <a:r>
              <a:rPr lang="en-US" altLang="en-US" sz="2200" dirty="0"/>
              <a:t> is -128, </a:t>
            </a:r>
            <a:r>
              <a:rPr lang="en-US" altLang="en-US" sz="2200" b="1" dirty="0" err="1"/>
              <a:t>intmax</a:t>
            </a:r>
            <a:r>
              <a:rPr lang="en-US" altLang="en-US" sz="2200" b="1" dirty="0"/>
              <a:t>(‘int8’) </a:t>
            </a:r>
            <a:r>
              <a:rPr lang="en-US" altLang="en-US" sz="2200" dirty="0"/>
              <a:t>is 127</a:t>
            </a:r>
            <a:endParaRPr lang="en-US" altLang="en-US" sz="2200" b="1" dirty="0"/>
          </a:p>
          <a:p>
            <a:r>
              <a:rPr lang="en-US" altLang="en-US" sz="2200" dirty="0"/>
              <a:t>Converting from one type to another, using any of the type names as a function, is called </a:t>
            </a:r>
            <a:r>
              <a:rPr lang="en-US" altLang="en-US" sz="2200" i="1" dirty="0"/>
              <a:t>casting</a:t>
            </a:r>
            <a:r>
              <a:rPr lang="en-US" altLang="en-US" sz="2200" dirty="0"/>
              <a:t> or </a:t>
            </a:r>
            <a:r>
              <a:rPr lang="en-US" altLang="en-US" sz="2200" i="1" dirty="0"/>
              <a:t>type casting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e.g</a:t>
            </a:r>
            <a:r>
              <a:rPr lang="en-US" altLang="en-US" sz="2200" dirty="0" smtClean="0"/>
              <a:t>:</a:t>
            </a:r>
            <a:endParaRPr lang="en-US" altLang="en-US" sz="2200" i="1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457200" y="2108729"/>
            <a:ext cx="11080750" cy="4389437"/>
          </a:xfrm>
          <a:prstGeom prst="rect">
            <a:avLst/>
          </a:prstGeom>
        </p:spPr>
        <p:txBody>
          <a:bodyPr anchor="ctr"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4000" b="1" dirty="0" smtClean="0">
                <a:solidFill>
                  <a:srgbClr val="FF0000"/>
                </a:solidFill>
              </a:rPr>
              <a:t>CODE</a:t>
            </a:r>
            <a:endParaRPr lang="en-US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4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5684</TotalTime>
  <Words>1346</Words>
  <Application>Microsoft Office PowerPoint</Application>
  <PresentationFormat>Widescreen</PresentationFormat>
  <Paragraphs>189</Paragraphs>
  <Slides>26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ＭＳ Ｐゴシック</vt:lpstr>
      <vt:lpstr>Arial</vt:lpstr>
      <vt:lpstr>Calibri</vt:lpstr>
      <vt:lpstr>Courier New</vt:lpstr>
      <vt:lpstr>Georgia</vt:lpstr>
      <vt:lpstr>Impact</vt:lpstr>
      <vt:lpstr>Wingdings</vt:lpstr>
      <vt:lpstr>Wingdings 2</vt:lpstr>
      <vt:lpstr>Uwaterloo_Theme</vt:lpstr>
      <vt:lpstr>Uwaterloo</vt:lpstr>
      <vt:lpstr>Document</vt:lpstr>
      <vt:lpstr>Basic MATLAB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155</cp:revision>
  <dcterms:created xsi:type="dcterms:W3CDTF">2018-10-10T19:11:49Z</dcterms:created>
  <dcterms:modified xsi:type="dcterms:W3CDTF">2019-04-16T15:07:14Z</dcterms:modified>
</cp:coreProperties>
</file>