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19"/>
  </p:notesMasterIdLst>
  <p:sldIdLst>
    <p:sldId id="256" r:id="rId3"/>
    <p:sldId id="295" r:id="rId4"/>
    <p:sldId id="318" r:id="rId5"/>
    <p:sldId id="299" r:id="rId6"/>
    <p:sldId id="300" r:id="rId7"/>
    <p:sldId id="326" r:id="rId8"/>
    <p:sldId id="301" r:id="rId9"/>
    <p:sldId id="302" r:id="rId10"/>
    <p:sldId id="325" r:id="rId11"/>
    <p:sldId id="304" r:id="rId12"/>
    <p:sldId id="324" r:id="rId13"/>
    <p:sldId id="319" r:id="rId14"/>
    <p:sldId id="307" r:id="rId15"/>
    <p:sldId id="297" r:id="rId16"/>
    <p:sldId id="296" r:id="rId17"/>
    <p:sldId id="29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8" autoAdjust="0"/>
    <p:restoredTop sz="70704" autoAdjust="0"/>
  </p:normalViewPr>
  <p:slideViewPr>
    <p:cSldViewPr snapToGrid="0">
      <p:cViewPr>
        <p:scale>
          <a:sx n="100" d="100"/>
          <a:sy n="100" d="100"/>
        </p:scale>
        <p:origin x="262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428F3-B408-4C73-B6CB-14C24F24D2A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68CA3-21CE-4263-9096-DD522C33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4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36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07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85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90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99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90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34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3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38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6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03" y="5316469"/>
            <a:ext cx="5054388" cy="154153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521700"/>
            <a:ext cx="8692199" cy="179554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2740" y="4190621"/>
            <a:ext cx="5486243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4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300" y="6646"/>
            <a:ext cx="11727180" cy="6842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424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D5D7-1376-454F-9D0D-56EF872F8D9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3237-AE92-4645-95D2-1F8A1B10E7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78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9042400" y="6559555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5624191-B9E9-41CA-A942-B9B5D1030034}" type="slidenum">
              <a:rPr lang="en-US" sz="1400" smtClean="0"/>
              <a:pPr algn="r"/>
              <a:t>‹#›</a:t>
            </a:fld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39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DAA538E-3C43-4881-9A33-4C4D33F2F525}"/>
              </a:ext>
            </a:extLst>
          </p:cNvPr>
          <p:cNvSpPr txBox="1">
            <a:spLocks/>
          </p:cNvSpPr>
          <p:nvPr/>
        </p:nvSpPr>
        <p:spPr>
          <a:xfrm>
            <a:off x="241300" y="6646"/>
            <a:ext cx="11696700" cy="78393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ysClr val="windowText" lastClr="000000"/>
              </a:buClr>
              <a:buSzPct val="85000"/>
              <a:buFont typeface="Wingdings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Edit Master text styles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80109"/>
      </p:ext>
    </p:extLst>
  </p:cSld>
  <p:clrMap bg1="lt1" tx1="dk1" bg2="lt2" tx2="dk2" accent1="accent1" accent2="accent2" accent3="accent3" accent4="accent4" accent5="accent5" accent6="accent6" hlink="hlink" folHlink="folHlink"/>
  <p:transition spd="slow">
    <p:push dir="u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0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matlab/matlab_prog/operator-precedence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740" y="1521700"/>
            <a:ext cx="10286380" cy="1795540"/>
          </a:xfrm>
        </p:spPr>
        <p:txBody>
          <a:bodyPr/>
          <a:lstStyle/>
          <a:p>
            <a:r>
              <a:rPr lang="en-US" dirty="0" smtClean="0"/>
              <a:t>Selection Statement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2740" y="3757941"/>
            <a:ext cx="5486243" cy="1601459"/>
          </a:xfrm>
        </p:spPr>
        <p:txBody>
          <a:bodyPr>
            <a:normAutofit/>
          </a:bodyPr>
          <a:lstStyle/>
          <a:p>
            <a:r>
              <a:rPr lang="en-US" b="1" dirty="0" smtClean="0"/>
              <a:t>Chul Min Yeum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Civil and Environmental Engineering</a:t>
            </a:r>
          </a:p>
          <a:p>
            <a:r>
              <a:rPr lang="en-US" dirty="0"/>
              <a:t>University of Waterloo, Canada</a:t>
            </a:r>
          </a:p>
          <a:p>
            <a:endParaRPr lang="en-US" dirty="0"/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6096000" y="3757941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AE121</a:t>
            </a:r>
            <a:r>
              <a:rPr lang="en-US" b="1" dirty="0"/>
              <a:t>: Computational Method</a:t>
            </a:r>
            <a:endParaRPr lang="en-US" b="1" dirty="0" smtClean="0"/>
          </a:p>
        </p:txBody>
      </p:sp>
      <p:sp>
        <p:nvSpPr>
          <p:cNvPr id="10" name="Subtitle 4"/>
          <p:cNvSpPr txBox="1">
            <a:spLocks/>
          </p:cNvSpPr>
          <p:nvPr/>
        </p:nvSpPr>
        <p:spPr>
          <a:xfrm>
            <a:off x="6096000" y="5598238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Last updated: 2019-04-12</a:t>
            </a:r>
          </a:p>
        </p:txBody>
      </p:sp>
    </p:spTree>
    <p:extLst>
      <p:ext uri="{BB962C8B-B14F-4D97-AF65-F5344CB8AC3E}">
        <p14:creationId xmlns:p14="http://schemas.microsoft.com/office/powerpoint/2010/main" val="28339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dirty="0" err="1">
                <a:ea typeface="ＭＳ Ｐゴシック" panose="020B0600070205080204" pitchFamily="34" charset="-128"/>
              </a:rPr>
              <a:t>elseif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Clause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17600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MATLAB also has an </a:t>
            </a:r>
            <a:r>
              <a:rPr lang="en-US" altLang="en-US" sz="2500" b="1" dirty="0" err="1">
                <a:ea typeface="ＭＳ Ｐゴシック" panose="020B0600070205080204" pitchFamily="34" charset="-128"/>
              </a:rPr>
              <a:t>elseif</a:t>
            </a:r>
            <a:r>
              <a:rPr lang="en-US" altLang="en-US" sz="2500" dirty="0">
                <a:ea typeface="ＭＳ Ｐゴシック" panose="020B0600070205080204" pitchFamily="34" charset="-128"/>
              </a:rPr>
              <a:t> clause which shortens the code (and cuts down on the number of ends)</a:t>
            </a:r>
          </a:p>
          <a:p>
            <a:pPr>
              <a:lnSpc>
                <a:spcPct val="8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General form: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if condition1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    action1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500" dirty="0" err="1">
                <a:ea typeface="ＭＳ Ｐゴシック" panose="020B0600070205080204" pitchFamily="34" charset="-128"/>
              </a:rPr>
              <a:t>elseif</a:t>
            </a:r>
            <a:r>
              <a:rPr lang="en-US" altLang="en-US" sz="2500" dirty="0">
                <a:ea typeface="ＭＳ Ｐゴシック" panose="020B0600070205080204" pitchFamily="34" charset="-128"/>
              </a:rPr>
              <a:t> condition2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    action2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500" dirty="0" err="1">
                <a:ea typeface="ＭＳ Ｐゴシック" panose="020B0600070205080204" pitchFamily="34" charset="-128"/>
              </a:rPr>
              <a:t>elseif</a:t>
            </a:r>
            <a:r>
              <a:rPr lang="en-US" altLang="en-US" sz="2500" dirty="0">
                <a:ea typeface="ＭＳ Ｐゴシック" panose="020B0600070205080204" pitchFamily="34" charset="-128"/>
              </a:rPr>
              <a:t> condition3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	action3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% </a:t>
            </a:r>
            <a:r>
              <a:rPr lang="en-US" altLang="en-US" sz="2500" dirty="0" err="1">
                <a:ea typeface="ＭＳ Ｐゴシック" panose="020B0600070205080204" pitchFamily="34" charset="-128"/>
              </a:rPr>
              <a:t>etc</a:t>
            </a:r>
            <a:r>
              <a:rPr lang="en-US" altLang="en-US" sz="2500" dirty="0">
                <a:ea typeface="ＭＳ Ｐゴシック" panose="020B0600070205080204" pitchFamily="34" charset="-128"/>
              </a:rPr>
              <a:t>: there can be many of these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else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    </a:t>
            </a:r>
            <a:r>
              <a:rPr lang="en-US" altLang="en-US" sz="2500" dirty="0" err="1">
                <a:ea typeface="ＭＳ Ｐゴシック" panose="020B0600070205080204" pitchFamily="34" charset="-128"/>
              </a:rPr>
              <a:t>actionn</a:t>
            </a:r>
            <a:r>
              <a:rPr lang="en-US" altLang="en-US" sz="2500" dirty="0">
                <a:ea typeface="ＭＳ Ｐゴシック" panose="020B0600070205080204" pitchFamily="34" charset="-128"/>
              </a:rPr>
              <a:t>    % the nth action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end</a:t>
            </a:r>
          </a:p>
          <a:p>
            <a:endParaRPr lang="en-US" altLang="en-US" sz="25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567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dirty="0" err="1">
                <a:ea typeface="ＭＳ Ｐゴシック" panose="020B0600070205080204" pitchFamily="34" charset="-128"/>
              </a:rPr>
              <a:t>elseif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Clause </a:t>
            </a:r>
            <a:r>
              <a:rPr lang="en-US" altLang="en-US" dirty="0">
                <a:ea typeface="ＭＳ Ｐゴシック" panose="020B0600070205080204" pitchFamily="34" charset="-128"/>
              </a:rPr>
              <a:t>is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Not Always Necessary</a:t>
            </a:r>
            <a:r>
              <a:rPr lang="en-US" altLang="en-US" dirty="0">
                <a:ea typeface="ＭＳ Ｐゴシック" panose="020B0600070205080204" pitchFamily="34" charset="-128"/>
              </a:rPr>
              <a:t>!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ea typeface="ＭＳ Ｐゴシック" panose="020B0600070205080204" pitchFamily="34" charset="-128"/>
              </a:rPr>
              <a:t>Simplify this statement:</a:t>
            </a:r>
          </a:p>
          <a:p>
            <a:pPr lvl="2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 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&gt;= 4</a:t>
            </a:r>
          </a:p>
          <a:p>
            <a:pPr lvl="2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disp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('ok')</a:t>
            </a:r>
          </a:p>
          <a:p>
            <a:pPr lvl="2">
              <a:buNone/>
            </a:pP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elseif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&lt; 4</a:t>
            </a:r>
          </a:p>
          <a:p>
            <a:pPr lvl="2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disp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('smaller')</a:t>
            </a:r>
          </a:p>
          <a:p>
            <a:pPr lvl="2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end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Answer:</a:t>
            </a:r>
          </a:p>
          <a:p>
            <a:pPr lvl="2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 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&gt;= 4</a:t>
            </a:r>
          </a:p>
          <a:p>
            <a:pPr lvl="2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disp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('ok')</a:t>
            </a:r>
          </a:p>
          <a:p>
            <a:pPr lvl="2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else</a:t>
            </a:r>
          </a:p>
          <a:p>
            <a:pPr lvl="2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disp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('smaller')</a:t>
            </a:r>
          </a:p>
          <a:p>
            <a:pPr lvl="2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end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The point is that if you get to the else clause, you know that the expression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val</a:t>
            </a:r>
            <a:r>
              <a:rPr lang="en-US" altLang="en-US" sz="2000" dirty="0">
                <a:ea typeface="ＭＳ Ｐゴシック" panose="020B0600070205080204" pitchFamily="34" charset="-128"/>
              </a:rPr>
              <a:t> &gt;= 4 is false – so,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val</a:t>
            </a:r>
            <a:r>
              <a:rPr lang="en-US" altLang="en-US" sz="2000" dirty="0">
                <a:ea typeface="ＭＳ Ｐゴシック" panose="020B0600070205080204" pitchFamily="34" charset="-128"/>
              </a:rPr>
              <a:t> must be less than 4 so there is no need to check that.</a:t>
            </a:r>
          </a:p>
        </p:txBody>
      </p:sp>
    </p:spTree>
    <p:extLst>
      <p:ext uri="{BB962C8B-B14F-4D97-AF65-F5344CB8AC3E}">
        <p14:creationId xmlns:p14="http://schemas.microsoft.com/office/powerpoint/2010/main" val="366114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Switch </a:t>
            </a:r>
            <a:r>
              <a:rPr lang="en-US" altLang="en-US" dirty="0">
                <a:ea typeface="ＭＳ Ｐゴシック" panose="020B0600070205080204" pitchFamily="34" charset="-128"/>
              </a:rPr>
              <a:t>Statement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switch</a:t>
            </a:r>
            <a:r>
              <a:rPr lang="en-US" altLang="en-US" sz="2000" dirty="0">
                <a:ea typeface="ＭＳ Ｐゴシック" panose="020B0600070205080204" pitchFamily="34" charset="-128"/>
              </a:rPr>
              <a:t> statement can frequently be used in place of a nested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if-else</a:t>
            </a:r>
            <a:r>
              <a:rPr lang="en-US" altLang="en-US" sz="2000" dirty="0">
                <a:ea typeface="ＭＳ Ｐゴシック" panose="020B0600070205080204" pitchFamily="34" charset="-128"/>
              </a:rPr>
              <a:t> statement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General form: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switch 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switch_expression</a:t>
            </a:r>
            <a:endParaRPr lang="en-US" altLang="en-US" sz="20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case caseexp1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action1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case caseexp2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action2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case caseexp3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action3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% 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etc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: there can be many of these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otherwise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actionn</a:t>
            </a:r>
            <a:endParaRPr lang="en-US" altLang="en-US" sz="20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end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this can be used when comparing the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switch_expression</a:t>
            </a:r>
            <a:r>
              <a:rPr lang="en-US" altLang="en-US" sz="2000" dirty="0">
                <a:ea typeface="ＭＳ Ｐゴシック" panose="020B0600070205080204" pitchFamily="34" charset="-128"/>
              </a:rPr>
              <a:t> to see if it is equal to the values on the case labels (the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otherwise</a:t>
            </a:r>
            <a:r>
              <a:rPr lang="en-US" altLang="en-US" sz="2000" dirty="0">
                <a:ea typeface="ＭＳ Ｐゴシック" panose="020B0600070205080204" pitchFamily="34" charset="-128"/>
              </a:rPr>
              <a:t> clause handles all other possible values)</a:t>
            </a:r>
          </a:p>
        </p:txBody>
      </p:sp>
    </p:spTree>
    <p:extLst>
      <p:ext uri="{BB962C8B-B14F-4D97-AF65-F5344CB8AC3E}">
        <p14:creationId xmlns:p14="http://schemas.microsoft.com/office/powerpoint/2010/main" val="243344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“is” functions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>
                <a:ea typeface="ＭＳ Ｐゴシック" panose="020B0600070205080204" pitchFamily="34" charset="-128"/>
              </a:rPr>
              <a:t>There are many </a:t>
            </a:r>
            <a:r>
              <a:rPr lang="ja-JP" altLang="en-US" sz="2800" dirty="0"/>
              <a:t>“</a:t>
            </a:r>
            <a:r>
              <a:rPr lang="en-US" altLang="ja-JP" sz="2800" dirty="0"/>
              <a:t>is</a:t>
            </a:r>
            <a:r>
              <a:rPr lang="ja-JP" altLang="en-US" sz="2800" dirty="0"/>
              <a:t>”</a:t>
            </a:r>
            <a:r>
              <a:rPr lang="en-US" altLang="ja-JP" sz="2800" dirty="0"/>
              <a:t> functions in MATLAB that essentially ask a true/false question, and return logical 1 for true or 0 for false</a:t>
            </a:r>
          </a:p>
          <a:p>
            <a:r>
              <a:rPr lang="en-US" altLang="ja-JP" sz="2800" b="1" dirty="0" err="1"/>
              <a:t>isletter</a:t>
            </a:r>
            <a:r>
              <a:rPr lang="en-US" altLang="ja-JP" sz="2800" dirty="0"/>
              <a:t> returns 1 or 0 for every character in a string – whether it is a letter of the alphabet or not</a:t>
            </a:r>
          </a:p>
          <a:p>
            <a:r>
              <a:rPr lang="en-US" altLang="ja-JP" sz="2800" b="1" dirty="0" err="1"/>
              <a:t>isempty</a:t>
            </a:r>
            <a:r>
              <a:rPr lang="en-US" altLang="ja-JP" sz="2800" b="1" dirty="0"/>
              <a:t> </a:t>
            </a:r>
            <a:r>
              <a:rPr lang="en-US" altLang="ja-JP" sz="2800" dirty="0"/>
              <a:t>returns 1 if the variable argument is empty, or 0 if not</a:t>
            </a:r>
          </a:p>
          <a:p>
            <a:r>
              <a:rPr lang="en-US" altLang="ja-JP" sz="2800" b="1" dirty="0" err="1"/>
              <a:t>iskeyword</a:t>
            </a:r>
            <a:r>
              <a:rPr lang="en-US" altLang="ja-JP" sz="2800" dirty="0"/>
              <a:t> returns 1 if the string argument is a keyword, or 0 if not</a:t>
            </a:r>
          </a:p>
          <a:p>
            <a:r>
              <a:rPr lang="en-US" altLang="en-US" sz="2800" b="1" dirty="0" err="1">
                <a:ea typeface="ＭＳ Ｐゴシック" panose="020B0600070205080204" pitchFamily="34" charset="-128"/>
              </a:rPr>
              <a:t>isa</a:t>
            </a:r>
            <a:r>
              <a:rPr lang="en-US" altLang="en-US" sz="2800" dirty="0">
                <a:ea typeface="ＭＳ Ｐゴシック" panose="020B0600070205080204" pitchFamily="34" charset="-128"/>
              </a:rPr>
              <a:t> determines whether the first argument is a specified type</a:t>
            </a:r>
            <a:endParaRPr lang="en-US" altLang="en-US" sz="2800" b="1" dirty="0">
              <a:ea typeface="ＭＳ Ｐゴシック" panose="020B0600070205080204" pitchFamily="34" charset="-128"/>
            </a:endParaRPr>
          </a:p>
          <a:p>
            <a:pPr>
              <a:buFont typeface="Wingdings 2" panose="05020102010507070707" pitchFamily="18" charset="2"/>
              <a:buNone/>
            </a:pP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454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Common Pitfalls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ea typeface="ＭＳ Ｐゴシック" panose="020B0600070205080204" pitchFamily="34" charset="-128"/>
              </a:rPr>
              <a:t>Some common pitfalls have been pointed out already; others include:</a:t>
            </a:r>
          </a:p>
          <a:p>
            <a:pPr lvl="1"/>
            <a:r>
              <a:rPr lang="en-US" altLang="en-US" u="sng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Using = instead of == for equality in conditions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Putting a space in the keyword </a:t>
            </a:r>
            <a:r>
              <a:rPr lang="en-US" altLang="en-US" b="1" u="sng" dirty="0" err="1">
                <a:ea typeface="ＭＳ Ｐゴシック" panose="020B0600070205080204" pitchFamily="34" charset="-128"/>
              </a:rPr>
              <a:t>elseif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Not using quotes when comparing a string variable to a string, such as </a:t>
            </a:r>
          </a:p>
          <a:p>
            <a:pPr marL="939800" lvl="3" indent="0">
              <a:buFont typeface="Wingdings 2" panose="05020102010507070707" pitchFamily="18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letter == y</a:t>
            </a:r>
          </a:p>
          <a:p>
            <a:pPr marL="666750" lvl="2" indent="0">
              <a:buFont typeface="Wingdings 2" panose="05020102010507070707" pitchFamily="18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instead of </a:t>
            </a:r>
          </a:p>
          <a:p>
            <a:pPr marL="939800" lvl="3" indent="0">
              <a:buFont typeface="Wingdings 2" panose="05020102010507070707" pitchFamily="18" charset="2"/>
              <a:buNone/>
            </a:pPr>
            <a:r>
              <a:rPr lang="en-US" altLang="en-US" u="sng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letter == 'y'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Writing conditions that are more complicated than necessary, such as </a:t>
            </a:r>
          </a:p>
          <a:p>
            <a:pPr marL="939800" lvl="3" indent="0">
              <a:buFont typeface="Wingdings 2" panose="05020102010507070707" pitchFamily="18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if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(x &lt; 5) == 1  </a:t>
            </a:r>
            <a:r>
              <a:rPr lang="en-US" altLang="en-US" dirty="0">
                <a:ea typeface="ＭＳ Ｐゴシック" panose="020B0600070205080204" pitchFamily="34" charset="-128"/>
              </a:rPr>
              <a:t>instead of just     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if (x &lt; 5)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99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Programming Style Guidelines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62611" y="1197624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>
                <a:ea typeface="ＭＳ Ｐゴシック" panose="020B0600070205080204" pitchFamily="34" charset="-128"/>
              </a:rPr>
              <a:t>Use indentation to show the structure of a script or function.  In particular, the actions in an </a:t>
            </a:r>
            <a:r>
              <a:rPr lang="en-US" altLang="en-US" sz="2800" b="1" u="sng" dirty="0">
                <a:ea typeface="ＭＳ Ｐゴシック" panose="020B0600070205080204" pitchFamily="34" charset="-128"/>
              </a:rPr>
              <a:t>if</a:t>
            </a:r>
            <a:r>
              <a:rPr lang="en-US" altLang="en-US" sz="2800" dirty="0">
                <a:ea typeface="ＭＳ Ｐゴシック" panose="020B0600070205080204" pitchFamily="34" charset="-128"/>
              </a:rPr>
              <a:t> statement should be indented.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When the </a:t>
            </a:r>
            <a:r>
              <a:rPr lang="en-US" altLang="en-US" sz="2800" b="1" u="sng" dirty="0">
                <a:ea typeface="ＭＳ Ｐゴシック" panose="020B0600070205080204" pitchFamily="34" charset="-128"/>
              </a:rPr>
              <a:t>else</a:t>
            </a:r>
            <a:r>
              <a:rPr lang="en-US" altLang="en-US" sz="2800" dirty="0">
                <a:ea typeface="ＭＳ Ｐゴシック" panose="020B0600070205080204" pitchFamily="34" charset="-128"/>
              </a:rPr>
              <a:t> clause isn’t needed, use an </a:t>
            </a:r>
            <a:r>
              <a:rPr lang="en-US" altLang="en-US" sz="2800" b="1" u="sng" dirty="0">
                <a:ea typeface="ＭＳ Ｐゴシック" panose="020B0600070205080204" pitchFamily="34" charset="-128"/>
              </a:rPr>
              <a:t>if</a:t>
            </a:r>
            <a:r>
              <a:rPr lang="en-US" altLang="en-US" sz="2800" dirty="0">
                <a:ea typeface="ＭＳ Ｐゴシック" panose="020B0600070205080204" pitchFamily="34" charset="-128"/>
              </a:rPr>
              <a:t> statement rather than an </a:t>
            </a:r>
            <a:r>
              <a:rPr lang="en-US" altLang="en-US" sz="2800" b="1" u="sng" dirty="0">
                <a:ea typeface="ＭＳ Ｐゴシック" panose="020B0600070205080204" pitchFamily="34" charset="-128"/>
              </a:rPr>
              <a:t>if-else</a:t>
            </a:r>
            <a:r>
              <a:rPr lang="en-US" altLang="en-US" sz="2800" dirty="0">
                <a:ea typeface="ＭＳ Ｐゴシック" panose="020B0600070205080204" pitchFamily="34" charset="-128"/>
              </a:rPr>
              <a:t> statement 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337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Slide Credits and References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5332" y="1072277"/>
            <a:ext cx="11503767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Stormy </a:t>
            </a:r>
            <a:r>
              <a:rPr lang="en-US" sz="2000" dirty="0" err="1" smtClean="0">
                <a:cs typeface="Arial" pitchFamily="34" charset="0"/>
              </a:rPr>
              <a:t>Attaway</a:t>
            </a:r>
            <a:r>
              <a:rPr lang="en-US" sz="2000" dirty="0" smtClean="0">
                <a:cs typeface="Arial" pitchFamily="34" charset="0"/>
              </a:rPr>
              <a:t>, 2018, </a:t>
            </a:r>
            <a:r>
              <a:rPr lang="en-US" sz="2000" dirty="0" err="1" smtClean="0">
                <a:cs typeface="Arial" pitchFamily="34" charset="0"/>
              </a:rPr>
              <a:t>Matlab</a:t>
            </a:r>
            <a:r>
              <a:rPr lang="en-US" sz="2000" dirty="0" smtClean="0">
                <a:cs typeface="Arial" pitchFamily="34" charset="0"/>
              </a:rPr>
              <a:t>: A </a:t>
            </a:r>
            <a:r>
              <a:rPr lang="en-US" sz="2000" dirty="0">
                <a:cs typeface="Arial" pitchFamily="34" charset="0"/>
              </a:rPr>
              <a:t>Practical Introduction to Programming and Problem </a:t>
            </a:r>
            <a:r>
              <a:rPr lang="en-US" sz="2000" dirty="0" smtClean="0">
                <a:cs typeface="Arial" pitchFamily="34" charset="0"/>
              </a:rPr>
              <a:t>Solving, 5</a:t>
            </a:r>
            <a:r>
              <a:rPr lang="en-US" sz="2000" baseline="30000" dirty="0" smtClean="0">
                <a:cs typeface="Arial" pitchFamily="34" charset="0"/>
              </a:rPr>
              <a:t>th</a:t>
            </a:r>
            <a:r>
              <a:rPr lang="en-US" sz="2000" dirty="0" smtClean="0">
                <a:cs typeface="Arial" pitchFamily="34" charset="0"/>
              </a:rPr>
              <a:t> edition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Lecture </a:t>
            </a:r>
            <a:r>
              <a:rPr lang="en-US" sz="2000" dirty="0">
                <a:cs typeface="Arial" pitchFamily="34" charset="0"/>
              </a:rPr>
              <a:t>slides for </a:t>
            </a:r>
            <a:r>
              <a:rPr lang="en-US" sz="2000" dirty="0" smtClean="0">
                <a:cs typeface="Arial" pitchFamily="34" charset="0"/>
              </a:rPr>
              <a:t>“</a:t>
            </a:r>
            <a:r>
              <a:rPr lang="en-US" sz="2000" dirty="0" err="1" smtClean="0">
                <a:cs typeface="Arial" pitchFamily="34" charset="0"/>
              </a:rPr>
              <a:t>Matlab</a:t>
            </a:r>
            <a:r>
              <a:rPr lang="en-US" sz="2000" dirty="0">
                <a:cs typeface="Arial" pitchFamily="34" charset="0"/>
              </a:rPr>
              <a:t>: A Practical Introduction to Programming and Problem </a:t>
            </a:r>
            <a:r>
              <a:rPr lang="en-US" sz="2000" dirty="0" smtClean="0">
                <a:cs typeface="Arial" pitchFamily="34" charset="0"/>
              </a:rPr>
              <a:t>Solving”</a:t>
            </a:r>
            <a:endParaRPr lang="en-US" sz="2000" dirty="0"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Holly Moore, 2018, MATLAB for Engineers, 5</a:t>
            </a:r>
            <a:r>
              <a:rPr lang="en-US" sz="2000" baseline="30000" dirty="0" smtClean="0">
                <a:cs typeface="Arial" pitchFamily="34" charset="0"/>
              </a:rPr>
              <a:t>th</a:t>
            </a:r>
            <a:r>
              <a:rPr lang="en-US" sz="2000" dirty="0" smtClean="0">
                <a:cs typeface="Arial" pitchFamily="34" charset="0"/>
              </a:rPr>
              <a:t> edition</a:t>
            </a:r>
            <a:endParaRPr lang="en-US" sz="2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15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Recall Relational Expressions</a:t>
            </a:r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The relational operators in MATLAB are: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&gt;		greater than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&lt;		less than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&gt;=	greater than or equals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&lt;=	less than or equals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==	equality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~=	inequality</a:t>
            </a:r>
          </a:p>
          <a:p>
            <a:pPr>
              <a:lnSpc>
                <a:spcPct val="8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The resulting type is </a:t>
            </a:r>
            <a:r>
              <a:rPr lang="en-US" altLang="en-US" sz="25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logical 1 for true </a:t>
            </a:r>
            <a:r>
              <a:rPr lang="en-US" altLang="en-US" sz="2500" dirty="0">
                <a:ea typeface="ＭＳ Ｐゴシック" panose="020B0600070205080204" pitchFamily="34" charset="-128"/>
              </a:rPr>
              <a:t>or </a:t>
            </a:r>
            <a:r>
              <a:rPr lang="en-US" altLang="en-US" sz="25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0 for false</a:t>
            </a:r>
          </a:p>
          <a:p>
            <a:pPr>
              <a:lnSpc>
                <a:spcPct val="8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The logical operators are: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||	</a:t>
            </a:r>
            <a:r>
              <a:rPr lang="en-US" altLang="en-US" sz="2500" dirty="0" smtClean="0">
                <a:ea typeface="ＭＳ Ｐゴシック" panose="020B0600070205080204" pitchFamily="34" charset="-128"/>
              </a:rPr>
              <a:t>or </a:t>
            </a:r>
            <a:r>
              <a:rPr lang="en-US" altLang="en-US" sz="2500" dirty="0">
                <a:ea typeface="ＭＳ Ｐゴシック" panose="020B0600070205080204" pitchFamily="34" charset="-128"/>
              </a:rPr>
              <a:t>for </a:t>
            </a:r>
            <a:r>
              <a:rPr lang="en-US" altLang="en-US" sz="2500" dirty="0" smtClean="0">
                <a:ea typeface="ＭＳ Ｐゴシック" panose="020B0600070205080204" pitchFamily="34" charset="-128"/>
              </a:rPr>
              <a:t>scalars (and)</a:t>
            </a:r>
            <a:endParaRPr lang="en-US" altLang="en-US" sz="2500" dirty="0">
              <a:ea typeface="ＭＳ Ｐゴシック" panose="020B0600070205080204" pitchFamily="34" charset="-128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&amp;&amp;	and for </a:t>
            </a:r>
            <a:r>
              <a:rPr lang="en-US" altLang="en-US" sz="2500" dirty="0" smtClean="0">
                <a:ea typeface="ＭＳ Ｐゴシック" panose="020B0600070205080204" pitchFamily="34" charset="-128"/>
              </a:rPr>
              <a:t>scalars (or)</a:t>
            </a:r>
            <a:endParaRPr lang="en-US" altLang="en-US" sz="2500" dirty="0">
              <a:ea typeface="ＭＳ Ｐゴシック" panose="020B0600070205080204" pitchFamily="34" charset="-128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~		not</a:t>
            </a:r>
          </a:p>
          <a:p>
            <a:pPr>
              <a:lnSpc>
                <a:spcPct val="8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Also, </a:t>
            </a:r>
            <a:r>
              <a:rPr lang="en-US" altLang="en-US" sz="2500" b="1" dirty="0" err="1" smtClean="0">
                <a:ea typeface="ＭＳ Ｐゴシック" panose="020B0600070205080204" pitchFamily="34" charset="-128"/>
              </a:rPr>
              <a:t>xor</a:t>
            </a:r>
            <a:r>
              <a:rPr lang="en-US" altLang="en-US" sz="25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500" dirty="0">
                <a:ea typeface="ＭＳ Ｐゴシック" panose="020B0600070205080204" pitchFamily="34" charset="-128"/>
              </a:rPr>
              <a:t>function which returns logical true if only one of the arguments is true</a:t>
            </a:r>
          </a:p>
        </p:txBody>
      </p:sp>
    </p:spTree>
    <p:extLst>
      <p:ext uri="{BB962C8B-B14F-4D97-AF65-F5344CB8AC3E}">
        <p14:creationId xmlns:p14="http://schemas.microsoft.com/office/powerpoint/2010/main" val="109009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500" b="1" dirty="0">
                <a:ea typeface="ＭＳ Ｐゴシック" panose="020B0600070205080204" pitchFamily="34" charset="-128"/>
              </a:rPr>
              <a:t>if</a:t>
            </a:r>
            <a:r>
              <a:rPr lang="en-US" altLang="en-US" sz="2500" dirty="0">
                <a:ea typeface="ＭＳ Ｐゴシック" panose="020B0600070205080204" pitchFamily="34" charset="-128"/>
              </a:rPr>
              <a:t> statement is used to determine whether or not a statement or group of statements is to be executed</a:t>
            </a:r>
          </a:p>
          <a:p>
            <a:pPr>
              <a:lnSpc>
                <a:spcPct val="8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General form: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if condition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    action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end</a:t>
            </a:r>
          </a:p>
          <a:p>
            <a:pPr>
              <a:lnSpc>
                <a:spcPct val="8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500" i="1" dirty="0">
                <a:ea typeface="ＭＳ Ｐゴシック" panose="020B0600070205080204" pitchFamily="34" charset="-128"/>
              </a:rPr>
              <a:t>condition</a:t>
            </a:r>
            <a:r>
              <a:rPr lang="en-US" altLang="en-US" sz="2500" dirty="0">
                <a:ea typeface="ＭＳ Ｐゴシック" panose="020B0600070205080204" pitchFamily="34" charset="-128"/>
              </a:rPr>
              <a:t> is any relational expression</a:t>
            </a:r>
          </a:p>
          <a:p>
            <a:pPr>
              <a:lnSpc>
                <a:spcPct val="8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500" i="1" dirty="0">
                <a:ea typeface="ＭＳ Ｐゴシック" panose="020B0600070205080204" pitchFamily="34" charset="-128"/>
              </a:rPr>
              <a:t>action</a:t>
            </a:r>
            <a:r>
              <a:rPr lang="en-US" altLang="en-US" sz="2500" dirty="0">
                <a:ea typeface="ＭＳ Ｐゴシック" panose="020B0600070205080204" pitchFamily="34" charset="-128"/>
              </a:rPr>
              <a:t> is any number of valid statements (including, possibly, just one)</a:t>
            </a:r>
          </a:p>
          <a:p>
            <a:pPr>
              <a:lnSpc>
                <a:spcPct val="8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if the condition is true, the action is executed – </a:t>
            </a:r>
            <a:r>
              <a:rPr lang="en-US" altLang="en-US" sz="2500" u="sng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otherwise, it is skipped entirely</a:t>
            </a:r>
          </a:p>
          <a:p>
            <a:pPr>
              <a:lnSpc>
                <a:spcPct val="80000"/>
              </a:lnSpc>
              <a:buNone/>
            </a:pPr>
            <a:endParaRPr lang="en-US" altLang="en-US" sz="25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969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Exchanging (Swapping) Values </a:t>
            </a:r>
            <a:r>
              <a:rPr lang="en-US" dirty="0"/>
              <a:t>of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68401" y="3244334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457200" y="1252632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>
                <a:ea typeface="ＭＳ Ｐゴシック" panose="020B0600070205080204" pitchFamily="34" charset="-128"/>
              </a:rPr>
              <a:t>Useful, for example, when the value of one variable is supposed to be less than another – if that is not the case, exchange their values (so, an </a:t>
            </a:r>
            <a:r>
              <a:rPr lang="en-US" altLang="en-US" sz="2500" b="1" dirty="0">
                <a:ea typeface="ＭＳ Ｐゴシック" panose="020B0600070205080204" pitchFamily="34" charset="-128"/>
              </a:rPr>
              <a:t>if</a:t>
            </a:r>
            <a:r>
              <a:rPr lang="en-US" altLang="en-US" sz="2500" dirty="0">
                <a:ea typeface="ＭＳ Ｐゴシック" panose="020B0600070205080204" pitchFamily="34" charset="-128"/>
              </a:rPr>
              <a:t> statement is used to determine whether this is necessary or not)</a:t>
            </a:r>
          </a:p>
          <a:p>
            <a:r>
              <a:rPr lang="en-US" altLang="en-US" sz="2500" dirty="0">
                <a:ea typeface="ＭＳ Ｐゴシック" panose="020B0600070205080204" pitchFamily="34" charset="-128"/>
              </a:rPr>
              <a:t>A temporary variable is necessary </a:t>
            </a:r>
          </a:p>
          <a:p>
            <a:r>
              <a:rPr lang="en-US" altLang="en-US" sz="2500" dirty="0">
                <a:ea typeface="ＭＳ Ｐゴシック" panose="020B0600070205080204" pitchFamily="34" charset="-128"/>
              </a:rPr>
              <a:t>Algorithm to exchange values of variables </a:t>
            </a:r>
            <a:r>
              <a:rPr lang="en-US" altLang="en-US" sz="2500" i="1" dirty="0">
                <a:ea typeface="ＭＳ Ｐゴシック" panose="020B0600070205080204" pitchFamily="34" charset="-128"/>
              </a:rPr>
              <a:t>a</a:t>
            </a:r>
            <a:r>
              <a:rPr lang="en-US" altLang="en-US" sz="25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2500" i="1" dirty="0">
                <a:ea typeface="ＭＳ Ｐゴシック" panose="020B0600070205080204" pitchFamily="34" charset="-128"/>
              </a:rPr>
              <a:t>b</a:t>
            </a:r>
            <a:r>
              <a:rPr lang="en-US" altLang="en-US" sz="2500" dirty="0">
                <a:ea typeface="ＭＳ Ｐゴシック" panose="020B0600070205080204" pitchFamily="34" charset="-128"/>
              </a:rPr>
              <a:t>:</a:t>
            </a:r>
          </a:p>
          <a:p>
            <a:pPr lvl="1"/>
            <a:r>
              <a:rPr lang="en-US" altLang="en-US" sz="2500" dirty="0">
                <a:ea typeface="ＭＳ Ｐゴシック" panose="020B0600070205080204" pitchFamily="34" charset="-128"/>
              </a:rPr>
              <a:t>Assign  the value of </a:t>
            </a:r>
            <a:r>
              <a:rPr lang="en-US" altLang="en-US" sz="2500" i="1" dirty="0">
                <a:ea typeface="ＭＳ Ｐゴシック" panose="020B0600070205080204" pitchFamily="34" charset="-128"/>
              </a:rPr>
              <a:t>a</a:t>
            </a:r>
            <a:r>
              <a:rPr lang="en-US" altLang="en-US" sz="2500" dirty="0">
                <a:ea typeface="ＭＳ Ｐゴシック" panose="020B0600070205080204" pitchFamily="34" charset="-128"/>
              </a:rPr>
              <a:t> to </a:t>
            </a:r>
            <a:r>
              <a:rPr lang="en-US" altLang="en-US" sz="2500" i="1" dirty="0">
                <a:ea typeface="ＭＳ Ｐゴシック" panose="020B0600070205080204" pitchFamily="34" charset="-128"/>
              </a:rPr>
              <a:t>temp</a:t>
            </a:r>
            <a:endParaRPr lang="en-US" altLang="en-US" sz="25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500" dirty="0">
                <a:ea typeface="ＭＳ Ｐゴシック" panose="020B0600070205080204" pitchFamily="34" charset="-128"/>
              </a:rPr>
              <a:t>Assign the value of </a:t>
            </a:r>
            <a:r>
              <a:rPr lang="en-US" altLang="en-US" sz="2500" i="1" dirty="0">
                <a:ea typeface="ＭＳ Ｐゴシック" panose="020B0600070205080204" pitchFamily="34" charset="-128"/>
              </a:rPr>
              <a:t>b</a:t>
            </a:r>
            <a:r>
              <a:rPr lang="en-US" altLang="en-US" sz="2500" dirty="0">
                <a:ea typeface="ＭＳ Ｐゴシック" panose="020B0600070205080204" pitchFamily="34" charset="-128"/>
              </a:rPr>
              <a:t> to </a:t>
            </a:r>
            <a:r>
              <a:rPr lang="en-US" altLang="en-US" sz="2500" i="1" dirty="0">
                <a:ea typeface="ＭＳ Ｐゴシック" panose="020B0600070205080204" pitchFamily="34" charset="-128"/>
              </a:rPr>
              <a:t>a</a:t>
            </a:r>
            <a:endParaRPr lang="en-US" altLang="en-US" sz="25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500" dirty="0">
                <a:ea typeface="ＭＳ Ｐゴシック" panose="020B0600070205080204" pitchFamily="34" charset="-128"/>
              </a:rPr>
              <a:t>Assign the value of </a:t>
            </a:r>
            <a:r>
              <a:rPr lang="en-US" altLang="en-US" sz="2500" i="1" dirty="0">
                <a:ea typeface="ＭＳ Ｐゴシック" panose="020B0600070205080204" pitchFamily="34" charset="-128"/>
              </a:rPr>
              <a:t>temp</a:t>
            </a:r>
            <a:r>
              <a:rPr lang="en-US" altLang="en-US" sz="2500" dirty="0">
                <a:ea typeface="ＭＳ Ｐゴシック" panose="020B0600070205080204" pitchFamily="34" charset="-128"/>
              </a:rPr>
              <a:t> to </a:t>
            </a:r>
            <a:r>
              <a:rPr lang="en-US" altLang="en-US" sz="2500" i="1" dirty="0">
                <a:ea typeface="ＭＳ Ｐゴシック" panose="020B0600070205080204" pitchFamily="34" charset="-128"/>
              </a:rPr>
              <a:t>b</a:t>
            </a:r>
            <a:endParaRPr lang="en-US" altLang="en-US" sz="2500" dirty="0">
              <a:ea typeface="ＭＳ Ｐゴシック" panose="020B0600070205080204" pitchFamily="34" charset="-128"/>
            </a:endParaRPr>
          </a:p>
          <a:p>
            <a:pPr>
              <a:buFont typeface="Wingdings 2" panose="05020102010507070707" pitchFamily="18" charset="2"/>
              <a:buNone/>
            </a:pPr>
            <a:endParaRPr lang="en-US" altLang="en-US" sz="25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795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Representing </a:t>
            </a:r>
            <a:r>
              <a:rPr lang="en-US" dirty="0" smtClean="0"/>
              <a:t>True/False Concepts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>
                <a:ea typeface="ＭＳ Ｐゴシック" panose="020B0600070205080204" pitchFamily="34" charset="-128"/>
              </a:rPr>
              <a:t>Note: to represent the concept of false, </a:t>
            </a:r>
            <a:r>
              <a:rPr lang="en-US" altLang="en-US" sz="25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0</a:t>
            </a:r>
            <a:r>
              <a:rPr lang="en-US" altLang="en-US" sz="2500" dirty="0">
                <a:ea typeface="ＭＳ Ｐゴシック" panose="020B0600070205080204" pitchFamily="34" charset="-128"/>
              </a:rPr>
              <a:t> is used.  To represent the concept of true, any nonzero value can be used – so expressions like 5 or </a:t>
            </a:r>
            <a:r>
              <a:rPr lang="ja-JP" altLang="en-US" sz="2500" dirty="0"/>
              <a:t>‘</a:t>
            </a:r>
            <a:r>
              <a:rPr lang="en-US" altLang="ja-JP" sz="2500" dirty="0"/>
              <a:t>x</a:t>
            </a:r>
            <a:r>
              <a:rPr lang="ja-JP" altLang="en-US" sz="2500" dirty="0"/>
              <a:t>’</a:t>
            </a:r>
            <a:r>
              <a:rPr lang="en-US" altLang="ja-JP" sz="2500" dirty="0"/>
              <a:t> result in logical true</a:t>
            </a:r>
          </a:p>
          <a:p>
            <a:r>
              <a:rPr lang="en-US" altLang="en-US" sz="2500" dirty="0">
                <a:ea typeface="ＭＳ Ｐゴシック" panose="020B0600070205080204" pitchFamily="34" charset="-128"/>
              </a:rPr>
              <a:t>This can lead to some common logical errors</a:t>
            </a:r>
          </a:p>
          <a:p>
            <a:r>
              <a:rPr lang="en-US" altLang="en-US" sz="2500" dirty="0">
                <a:ea typeface="ＭＳ Ｐゴシック" panose="020B0600070205080204" pitchFamily="34" charset="-128"/>
              </a:rPr>
              <a:t>For example, the following expressions are always true (because the “relational expressions” on the right, 6 and ‘N’, are nonzero so they are true; therefore, it does not matter what the results of the others are):</a:t>
            </a:r>
          </a:p>
          <a:p>
            <a:pPr marL="366713" lvl="1" indent="0">
              <a:buFont typeface="Wingdings 2" panose="05020102010507070707" pitchFamily="18" charset="2"/>
              <a:buNone/>
            </a:pPr>
            <a:r>
              <a:rPr lang="en-US" altLang="en-US" sz="25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en-US" altLang="en-US" sz="25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(number </a:t>
            </a:r>
            <a:r>
              <a:rPr lang="en-US" altLang="en-US" sz="25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&lt; </a:t>
            </a:r>
            <a:r>
              <a:rPr lang="en-US" altLang="en-US" sz="25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5) </a:t>
            </a:r>
            <a:r>
              <a:rPr lang="en-US" altLang="en-US" sz="25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|| 6</a:t>
            </a:r>
          </a:p>
          <a:p>
            <a:pPr marL="366713" lvl="1" indent="0">
              <a:buFont typeface="Wingdings 2" panose="05020102010507070707" pitchFamily="18" charset="2"/>
              <a:buNone/>
            </a:pPr>
            <a:r>
              <a:rPr lang="en-US" altLang="en-US" sz="25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en-US" altLang="en-US" sz="25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(letter </a:t>
            </a:r>
            <a:r>
              <a:rPr lang="en-US" altLang="en-US" sz="25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== </a:t>
            </a:r>
            <a:r>
              <a:rPr lang="ja-JP" altLang="en-US" sz="2500" dirty="0"/>
              <a:t>‘</a:t>
            </a:r>
            <a:r>
              <a:rPr lang="en-US" altLang="ja-JP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ja-JP" altLang="en-US" sz="2500" dirty="0" smtClean="0"/>
              <a:t>’</a:t>
            </a:r>
            <a:r>
              <a:rPr lang="en-US" altLang="ja-JP" sz="2500" dirty="0" smtClean="0"/>
              <a:t>)</a:t>
            </a:r>
            <a:r>
              <a:rPr lang="en-US" altLang="ja-JP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ja-JP" altLang="en-US" sz="2500" dirty="0"/>
              <a:t>‘</a:t>
            </a:r>
            <a:r>
              <a:rPr lang="en-US" altLang="ja-JP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ja-JP" altLang="en-US" sz="2500" dirty="0"/>
              <a:t>’</a:t>
            </a:r>
            <a:endParaRPr lang="en-US" altLang="en-US" sz="25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57275" y="4067176"/>
            <a:ext cx="4229100" cy="10287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002353"/>
            <a:ext cx="10220325" cy="552227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05375" y="5972860"/>
            <a:ext cx="8172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https://www.mathworks.com/help/matlab/matlab_prog/operator-precedence.html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728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Nested if-else Statements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0834828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 smtClean="0">
                <a:ea typeface="ＭＳ Ｐゴシック" panose="020B0600070205080204" pitchFamily="34" charset="-128"/>
              </a:rPr>
              <a:t>Simplify this statement:</a:t>
            </a:r>
          </a:p>
          <a:p>
            <a:pPr lvl="2">
              <a:buNone/>
            </a:pPr>
            <a:r>
              <a:rPr lang="pt-BR" altLang="en-US" sz="19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if num &lt; 0</a:t>
            </a:r>
          </a:p>
          <a:p>
            <a:pPr lvl="2">
              <a:buNone/>
            </a:pPr>
            <a:r>
              <a:rPr lang="pt-BR" altLang="en-US" sz="19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	num = 0;</a:t>
            </a:r>
          </a:p>
          <a:p>
            <a:pPr lvl="2">
              <a:buNone/>
            </a:pPr>
            <a:r>
              <a:rPr lang="pt-BR" altLang="en-US" sz="19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else</a:t>
            </a:r>
          </a:p>
          <a:p>
            <a:pPr lvl="2">
              <a:buNone/>
            </a:pPr>
            <a:r>
              <a:rPr lang="pt-BR" altLang="en-US" sz="19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	num = num;</a:t>
            </a:r>
          </a:p>
          <a:p>
            <a:pPr lvl="2">
              <a:buNone/>
            </a:pPr>
            <a:r>
              <a:rPr lang="pt-BR" altLang="en-US" sz="19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end</a:t>
            </a:r>
            <a:endParaRPr lang="en-US" altLang="en-US" sz="1900" dirty="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r>
              <a:rPr lang="en-US" altLang="en-US" sz="2200" dirty="0" smtClean="0">
                <a:ea typeface="ＭＳ Ｐゴシック" panose="020B0600070205080204" pitchFamily="34" charset="-128"/>
              </a:rPr>
              <a:t>Answer:</a:t>
            </a:r>
          </a:p>
          <a:p>
            <a:pPr lvl="2">
              <a:buNone/>
            </a:pPr>
            <a:r>
              <a:rPr lang="pt-BR" altLang="en-US" sz="19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if num &lt; 0</a:t>
            </a:r>
          </a:p>
          <a:p>
            <a:pPr lvl="2">
              <a:buNone/>
            </a:pPr>
            <a:r>
              <a:rPr lang="pt-BR" altLang="en-US" sz="19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	num = 0;</a:t>
            </a:r>
          </a:p>
          <a:p>
            <a:pPr lvl="2">
              <a:buNone/>
            </a:pPr>
            <a:r>
              <a:rPr lang="pt-BR" altLang="en-US" sz="19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end</a:t>
            </a:r>
            <a:endParaRPr lang="en-US" altLang="en-US" sz="2200" dirty="0" smtClean="0">
              <a:ea typeface="ＭＳ Ｐゴシック" panose="020B0600070205080204" pitchFamily="34" charset="-128"/>
            </a:endParaRPr>
          </a:p>
          <a:p>
            <a:r>
              <a:rPr lang="en-US" altLang="en-US" sz="2200" dirty="0" smtClean="0">
                <a:ea typeface="ＭＳ Ｐゴシック" panose="020B0600070205080204" pitchFamily="34" charset="-128"/>
              </a:rPr>
              <a:t>The point is that the </a:t>
            </a:r>
            <a:r>
              <a:rPr lang="en-US" altLang="en-US" sz="2200" b="1" dirty="0" smtClean="0">
                <a:ea typeface="ＭＳ Ｐゴシック" panose="020B0600070205080204" pitchFamily="34" charset="-128"/>
              </a:rPr>
              <a:t>else</a:t>
            </a:r>
            <a:r>
              <a:rPr lang="en-US" altLang="en-US" sz="2200" dirty="0" smtClean="0">
                <a:ea typeface="ＭＳ Ｐゴシック" panose="020B0600070205080204" pitchFamily="34" charset="-128"/>
              </a:rPr>
              <a:t> clause does not accomplish anything, so it is not necessary … sometimes just an </a:t>
            </a:r>
            <a:r>
              <a:rPr lang="en-US" altLang="en-US" sz="2200" b="1" dirty="0" smtClean="0">
                <a:ea typeface="ＭＳ Ｐゴシック" panose="020B0600070205080204" pitchFamily="34" charset="-128"/>
              </a:rPr>
              <a:t>if</a:t>
            </a:r>
            <a:r>
              <a:rPr lang="en-US" altLang="en-US" sz="2200" dirty="0" smtClean="0">
                <a:ea typeface="ＭＳ Ｐゴシック" panose="020B0600070205080204" pitchFamily="34" charset="-128"/>
              </a:rPr>
              <a:t> statement is all you need!</a:t>
            </a:r>
          </a:p>
          <a:p>
            <a:endParaRPr lang="en-US" altLang="en-US" sz="1900" dirty="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endParaRPr lang="en-US" altLang="en-US" sz="22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89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Throwing an Error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>
                <a:ea typeface="ＭＳ Ｐゴシック" panose="020B0600070205080204" pitchFamily="34" charset="-128"/>
              </a:rPr>
              <a:t>MATLAB has an </a:t>
            </a:r>
            <a:r>
              <a:rPr lang="en-US" altLang="en-US" sz="2500" b="1" dirty="0">
                <a:ea typeface="ＭＳ Ｐゴシック" panose="020B0600070205080204" pitchFamily="34" charset="-128"/>
              </a:rPr>
              <a:t>error</a:t>
            </a:r>
            <a:r>
              <a:rPr lang="en-US" altLang="en-US" sz="2500" dirty="0">
                <a:ea typeface="ＭＳ Ｐゴシック" panose="020B0600070205080204" pitchFamily="34" charset="-128"/>
              </a:rPr>
              <a:t> function that can be used to display an error message in red, similar to the error messages generated by MATLAB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2500" i="1" dirty="0">
                <a:ea typeface="ＭＳ Ｐゴシック" panose="020B0600070205080204" pitchFamily="34" charset="-128"/>
              </a:rPr>
              <a:t> if radius &lt;= 0</a:t>
            </a:r>
            <a:endParaRPr lang="en-US" altLang="en-US" sz="2500" dirty="0">
              <a:ea typeface="ＭＳ Ｐゴシック" panose="020B0600070205080204" pitchFamily="34" charset="-128"/>
            </a:endParaRP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2500" i="1" dirty="0">
                <a:ea typeface="ＭＳ Ｐゴシック" panose="020B0600070205080204" pitchFamily="34" charset="-128"/>
              </a:rPr>
              <a:t>     error('Sorry; %.2f is not a valid radius\n', radius)</a:t>
            </a:r>
            <a:endParaRPr lang="en-US" altLang="en-US" sz="2500" dirty="0">
              <a:ea typeface="ＭＳ Ｐゴシック" panose="020B0600070205080204" pitchFamily="34" charset="-128"/>
            </a:endParaRP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2500" i="1" dirty="0">
                <a:ea typeface="ＭＳ Ｐゴシック" panose="020B0600070205080204" pitchFamily="34" charset="-128"/>
              </a:rPr>
              <a:t>else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2500" i="1" dirty="0">
                <a:ea typeface="ＭＳ Ｐゴシック" panose="020B0600070205080204" pitchFamily="34" charset="-128"/>
              </a:rPr>
              <a:t>     % carry on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2500" i="1" dirty="0">
                <a:ea typeface="ＭＳ Ｐゴシック" panose="020B0600070205080204" pitchFamily="34" charset="-128"/>
              </a:rPr>
              <a:t>end</a:t>
            </a:r>
            <a:endParaRPr lang="en-US" altLang="en-US" sz="2500" dirty="0">
              <a:ea typeface="ＭＳ Ｐゴシック" panose="020B0600070205080204" pitchFamily="34" charset="-128"/>
            </a:endParaRPr>
          </a:p>
          <a:p>
            <a:r>
              <a:rPr lang="en-US" altLang="en-US" sz="2500" dirty="0">
                <a:ea typeface="ＭＳ Ｐゴシック" panose="020B0600070205080204" pitchFamily="34" charset="-128"/>
              </a:rPr>
              <a:t>When an error is thrown in a script, the script stops executing</a:t>
            </a:r>
          </a:p>
        </p:txBody>
      </p:sp>
    </p:spTree>
    <p:extLst>
      <p:ext uri="{BB962C8B-B14F-4D97-AF65-F5344CB8AC3E}">
        <p14:creationId xmlns:p14="http://schemas.microsoft.com/office/powerpoint/2010/main" val="250133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Nested if-else Statements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0834828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To choose from more than two actions, </a:t>
            </a:r>
            <a:r>
              <a:rPr lang="en-US" altLang="en-US" sz="2000" b="1" i="1" dirty="0">
                <a:ea typeface="ＭＳ Ｐゴシック" panose="020B0600070205080204" pitchFamily="34" charset="-128"/>
              </a:rPr>
              <a:t>nested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if-else </a:t>
            </a:r>
            <a:r>
              <a:rPr lang="en-US" altLang="en-US" sz="2000" dirty="0">
                <a:ea typeface="ＭＳ Ｐゴシック" panose="020B0600070205080204" pitchFamily="34" charset="-128"/>
              </a:rPr>
              <a:t>statements can be used (an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if</a:t>
            </a:r>
            <a:r>
              <a:rPr lang="en-US" altLang="en-US" sz="2000" dirty="0">
                <a:ea typeface="ＭＳ Ｐゴシック" panose="020B0600070205080204" pitchFamily="34" charset="-128"/>
              </a:rPr>
              <a:t> or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if-else </a:t>
            </a:r>
            <a:r>
              <a:rPr lang="en-US" altLang="en-US" sz="2000" dirty="0">
                <a:ea typeface="ＭＳ Ｐゴシック" panose="020B0600070205080204" pitchFamily="34" charset="-128"/>
              </a:rPr>
              <a:t>statement as the action of another)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General form: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if condition1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action1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else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 if condition2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      action2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 else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       if condition3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            action3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       % </a:t>
            </a:r>
            <a:r>
              <a:rPr lang="en-US" altLang="en-US" dirty="0" err="1">
                <a:ea typeface="ＭＳ Ｐゴシック" panose="020B0600070205080204" pitchFamily="34" charset="-128"/>
              </a:rPr>
              <a:t>etc</a:t>
            </a:r>
            <a:r>
              <a:rPr lang="en-US" altLang="en-US" dirty="0">
                <a:ea typeface="ＭＳ Ｐゴシック" panose="020B0600070205080204" pitchFamily="34" charset="-128"/>
              </a:rPr>
              <a:t>: there can be many of these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       else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             </a:t>
            </a:r>
            <a:r>
              <a:rPr lang="en-US" altLang="en-US" dirty="0" err="1">
                <a:ea typeface="ＭＳ Ｐゴシック" panose="020B0600070205080204" pitchFamily="34" charset="-128"/>
              </a:rPr>
              <a:t>actionn</a:t>
            </a:r>
            <a:r>
              <a:rPr lang="en-US" altLang="en-US" dirty="0">
                <a:ea typeface="ＭＳ Ｐゴシック" panose="020B0600070205080204" pitchFamily="34" charset="-128"/>
              </a:rPr>
              <a:t>    % the nth action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        end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  end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end</a:t>
            </a:r>
          </a:p>
          <a:p>
            <a:pPr>
              <a:lnSpc>
                <a:spcPct val="8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994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.xml><?xml version="1.0" encoding="utf-8"?>
<a:theme xmlns:a="http://schemas.openxmlformats.org/drawingml/2006/main" name="Uwaterloo">
  <a:themeElements>
    <a:clrScheme name="Custom 7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8000B3"/>
      </a:accent1>
      <a:accent2>
        <a:srgbClr val="0C0C0C"/>
      </a:accent2>
      <a:accent3>
        <a:srgbClr val="BD33DA"/>
      </a:accent3>
      <a:accent4>
        <a:srgbClr val="CFB3E6"/>
      </a:accent4>
      <a:accent5>
        <a:srgbClr val="57058A"/>
      </a:accent5>
      <a:accent6>
        <a:srgbClr val="F1F1F1"/>
      </a:accent6>
      <a:hlink>
        <a:srgbClr val="57058A"/>
      </a:hlink>
      <a:folHlink>
        <a:srgbClr val="595959"/>
      </a:folHlink>
    </a:clrScheme>
    <a:fontScheme name="Impact + Georgia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aterloo_engineering_16x9" id="{13A97B2F-F17F-6849-9F82-B721B10E3869}" vid="{A4E74281-1FF5-2047-BC63-3BF2D22759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Uwaterloo_Theme</Template>
  <TotalTime>5480</TotalTime>
  <Words>833</Words>
  <Application>Microsoft Office PowerPoint</Application>
  <PresentationFormat>Widescreen</PresentationFormat>
  <Paragraphs>158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MS PGothic</vt:lpstr>
      <vt:lpstr>Arial</vt:lpstr>
      <vt:lpstr>Calibri</vt:lpstr>
      <vt:lpstr>Courier New</vt:lpstr>
      <vt:lpstr>Georgia</vt:lpstr>
      <vt:lpstr>Impact</vt:lpstr>
      <vt:lpstr>Wingdings</vt:lpstr>
      <vt:lpstr>Wingdings 2</vt:lpstr>
      <vt:lpstr>Uwaterloo_Theme</vt:lpstr>
      <vt:lpstr>Uwaterloo</vt:lpstr>
      <vt:lpstr>Selection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134</cp:revision>
  <dcterms:created xsi:type="dcterms:W3CDTF">2018-10-10T19:11:49Z</dcterms:created>
  <dcterms:modified xsi:type="dcterms:W3CDTF">2019-04-15T20:06:07Z</dcterms:modified>
</cp:coreProperties>
</file>