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6" r:id="rId3"/>
    <p:sldMasterId id="2147483678" r:id="rId4"/>
    <p:sldMasterId id="2147483690" r:id="rId5"/>
  </p:sldMasterIdLst>
  <p:notesMasterIdLst>
    <p:notesMasterId r:id="rId45"/>
  </p:notesMasterIdLst>
  <p:sldIdLst>
    <p:sldId id="256" r:id="rId6"/>
    <p:sldId id="295" r:id="rId7"/>
    <p:sldId id="299" r:id="rId8"/>
    <p:sldId id="300" r:id="rId9"/>
    <p:sldId id="306" r:id="rId10"/>
    <p:sldId id="314" r:id="rId11"/>
    <p:sldId id="315" r:id="rId12"/>
    <p:sldId id="316" r:id="rId13"/>
    <p:sldId id="317" r:id="rId14"/>
    <p:sldId id="307" r:id="rId15"/>
    <p:sldId id="308"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297" r:id="rId31"/>
    <p:sldId id="332" r:id="rId32"/>
    <p:sldId id="333" r:id="rId33"/>
    <p:sldId id="334" r:id="rId34"/>
    <p:sldId id="335" r:id="rId35"/>
    <p:sldId id="336" r:id="rId36"/>
    <p:sldId id="296" r:id="rId37"/>
    <p:sldId id="337" r:id="rId38"/>
    <p:sldId id="338" r:id="rId39"/>
    <p:sldId id="339" r:id="rId40"/>
    <p:sldId id="340" r:id="rId41"/>
    <p:sldId id="341" r:id="rId42"/>
    <p:sldId id="342"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0704" autoAdjust="0"/>
  </p:normalViewPr>
  <p:slideViewPr>
    <p:cSldViewPr snapToGrid="0">
      <p:cViewPr>
        <p:scale>
          <a:sx n="66" d="100"/>
          <a:sy n="66" d="100"/>
        </p:scale>
        <p:origin x="3932"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37</a:t>
            </a:fld>
            <a:endParaRPr lang="en-US"/>
          </a:p>
        </p:txBody>
      </p:sp>
    </p:spTree>
    <p:extLst>
      <p:ext uri="{BB962C8B-B14F-4D97-AF65-F5344CB8AC3E}">
        <p14:creationId xmlns:p14="http://schemas.microsoft.com/office/powerpoint/2010/main" val="1427667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5.xml"/><Relationship Id="rId1" Type="http://schemas.openxmlformats.org/officeDocument/2006/relationships/themeOverride" Target="../theme/themeOverride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fontAlgn="base">
              <a:spcBef>
                <a:spcPct val="0"/>
              </a:spcBef>
              <a:spcAft>
                <a:spcPct val="0"/>
              </a:spcAft>
            </a:pPr>
            <a:fld id="{61D19623-64F9-4F2C-A3A6-C2B7C30A072B}"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3"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pPr>
            <a:fld id="{353B941B-AD5F-4675-A894-915104217A8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69552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5B983906-A1B0-46F7-BC69-8FE6A32E29C1}"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6D829D63-AFD1-429F-B513-1B224A37D5FE}"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97204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noChangeArrowheads="1"/>
          </p:cNvSpPr>
          <p:nvPr/>
        </p:nvSpPr>
        <p:spPr bwMode="auto">
          <a:xfrm rot="420000" flipV="1">
            <a:off x="4220633" y="1108075"/>
            <a:ext cx="7010400" cy="4114800"/>
          </a:xfrm>
          <a:custGeom>
            <a:avLst/>
            <a:gdLst>
              <a:gd name="T0" fmla="*/ 5257800 w 5257800"/>
              <a:gd name="T1" fmla="*/ 2057400 h 4114800"/>
              <a:gd name="T2" fmla="*/ 2628900 w 5257800"/>
              <a:gd name="T3" fmla="*/ 4114800 h 4114800"/>
              <a:gd name="T4" fmla="*/ 0 w 5257800"/>
              <a:gd name="T5" fmla="*/ 2057400 h 4114800"/>
              <a:gd name="T6" fmla="*/ 2628900 w 5257800"/>
              <a:gd name="T7" fmla="*/ 0 h 4114800"/>
              <a:gd name="T8" fmla="*/ 0 60000 65536"/>
              <a:gd name="T9" fmla="*/ 5898240 60000 65536"/>
              <a:gd name="T10" fmla="*/ 11796480 60000 65536"/>
              <a:gd name="T11" fmla="*/ 17694720 60000 65536"/>
              <a:gd name="T12" fmla="*/ 0 w 5257800"/>
              <a:gd name="T13" fmla="*/ 0 h 4114800"/>
              <a:gd name="T14" fmla="*/ 5182785 w 5257800"/>
              <a:gd name="T15" fmla="*/ 4114800 h 4114800"/>
            </a:gdLst>
            <a:ahLst/>
            <a:cxnLst>
              <a:cxn ang="T8">
                <a:pos x="T0" y="T1"/>
              </a:cxn>
              <a:cxn ang="T9">
                <a:pos x="T2" y="T3"/>
              </a:cxn>
              <a:cxn ang="T10">
                <a:pos x="T4" y="T5"/>
              </a:cxn>
              <a:cxn ang="T11">
                <a:pos x="T6" y="T7"/>
              </a:cxn>
            </a:cxnLst>
            <a:rect l="T12" t="T13" r="T14" b="T15"/>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a:solidFill>
              <a:srgbClr val="C0C0C0"/>
            </a:solidFill>
            <a:miter lim="800000"/>
            <a:headEnd/>
            <a:tailE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 name="Right Triangle 5"/>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blurRad="63500" dist="6350" dir="12899787" algn="tl" rotWithShape="0">
              <a:srgbClr val="00000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tantia" charset="0"/>
              <a:ea typeface="ＭＳ Ｐゴシック" charset="0"/>
              <a:cs typeface="Arial"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fontAlgn="base">
              <a:spcBef>
                <a:spcPct val="0"/>
              </a:spcBef>
              <a:spcAft>
                <a:spcPct val="0"/>
              </a:spcAft>
            </a:pPr>
            <a:fld id="{6C5126CE-AFB0-4EEB-A06B-CA155971A7D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10" name="Footer Placeholder 5"/>
          <p:cNvSpPr>
            <a:spLocks noGrp="1"/>
          </p:cNvSpPr>
          <p:nvPr>
            <p:ph type="ftr" sz="quarter" idx="11"/>
          </p:nvPr>
        </p:nvSpPr>
        <p:spPr/>
        <p:txBody>
          <a:bodyPr/>
          <a:lstStyle>
            <a:lvl1pPr>
              <a:defRPr dirty="0"/>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pPr>
            <a:fld id="{F17C123A-74D1-4FB0-8B0B-D1A52408493A}"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415965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EDEE2393-51A7-45AC-8B45-2A76807A9BC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2E8D0BA5-8B5D-4A56-8B41-E270804F9D4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65907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A8247A98-5727-4164-82FF-93356D80FC10}"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1C63A174-A79F-4B89-A365-F230607C034B}"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45280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49560A24-1029-4214-AA66-F7E277187807}"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18"/>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26"/>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77034776-C735-4288-9E8F-FC3F66BC47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24158179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474C1E20-E14D-408E-B300-8E4B4332A042}"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787D218E-D429-4FBA-B909-22ED5FDCDC9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943770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7B5091C5-1687-44C5-8198-D35FE63117BC}"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4"/>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5"/>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B5348A3B-CCA7-4149-8645-6CA50BE5558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11296783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F3DE6C5E-EDDC-4174-AB9D-0B5A9F8A5D85}"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E28B74F3-E88C-47C9-A5CE-737D9AD6F3C6}"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538508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fontAlgn="base">
              <a:spcBef>
                <a:spcPct val="0"/>
              </a:spcBef>
              <a:spcAft>
                <a:spcPct val="0"/>
              </a:spcAft>
            </a:pPr>
            <a:fld id="{6344FF03-6202-4813-8326-D0C56A9698A4}"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8"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pPr>
            <a:fld id="{AD59B5EE-8127-4088-9E09-6CB39F55C0F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3545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fontAlgn="base">
              <a:spcBef>
                <a:spcPct val="0"/>
              </a:spcBef>
              <a:spcAft>
                <a:spcPct val="0"/>
              </a:spcAft>
            </a:pPr>
            <a:fld id="{E4DDEA09-DDE5-4FAB-B67F-228F4CA0963F}"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4"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pPr>
            <a:fld id="{28017F68-C224-479C-AE37-FADB2F9C4AA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634726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fontAlgn="base">
              <a:spcBef>
                <a:spcPct val="0"/>
              </a:spcBef>
              <a:spcAft>
                <a:spcPct val="0"/>
              </a:spcAft>
            </a:pPr>
            <a:fld id="{61D19623-64F9-4F2C-A3A6-C2B7C30A072B}"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3"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pPr>
            <a:fld id="{353B941B-AD5F-4675-A894-915104217A8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651349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5B983906-A1B0-46F7-BC69-8FE6A32E29C1}"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6D829D63-AFD1-429F-B513-1B224A37D5FE}"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4141170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noChangeArrowheads="1"/>
          </p:cNvSpPr>
          <p:nvPr/>
        </p:nvSpPr>
        <p:spPr bwMode="auto">
          <a:xfrm rot="420000" flipV="1">
            <a:off x="4220633" y="1108075"/>
            <a:ext cx="7010400" cy="4114800"/>
          </a:xfrm>
          <a:custGeom>
            <a:avLst/>
            <a:gdLst>
              <a:gd name="T0" fmla="*/ 5257800 w 5257800"/>
              <a:gd name="T1" fmla="*/ 2057400 h 4114800"/>
              <a:gd name="T2" fmla="*/ 2628900 w 5257800"/>
              <a:gd name="T3" fmla="*/ 4114800 h 4114800"/>
              <a:gd name="T4" fmla="*/ 0 w 5257800"/>
              <a:gd name="T5" fmla="*/ 2057400 h 4114800"/>
              <a:gd name="T6" fmla="*/ 2628900 w 5257800"/>
              <a:gd name="T7" fmla="*/ 0 h 4114800"/>
              <a:gd name="T8" fmla="*/ 0 60000 65536"/>
              <a:gd name="T9" fmla="*/ 5898240 60000 65536"/>
              <a:gd name="T10" fmla="*/ 11796480 60000 65536"/>
              <a:gd name="T11" fmla="*/ 17694720 60000 65536"/>
              <a:gd name="T12" fmla="*/ 0 w 5257800"/>
              <a:gd name="T13" fmla="*/ 0 h 4114800"/>
              <a:gd name="T14" fmla="*/ 5182785 w 5257800"/>
              <a:gd name="T15" fmla="*/ 4114800 h 4114800"/>
            </a:gdLst>
            <a:ahLst/>
            <a:cxnLst>
              <a:cxn ang="T8">
                <a:pos x="T0" y="T1"/>
              </a:cxn>
              <a:cxn ang="T9">
                <a:pos x="T2" y="T3"/>
              </a:cxn>
              <a:cxn ang="T10">
                <a:pos x="T4" y="T5"/>
              </a:cxn>
              <a:cxn ang="T11">
                <a:pos x="T6" y="T7"/>
              </a:cxn>
            </a:cxnLst>
            <a:rect l="T12" t="T13" r="T14" b="T15"/>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a:solidFill>
              <a:srgbClr val="C0C0C0"/>
            </a:solidFill>
            <a:miter lim="800000"/>
            <a:headEnd/>
            <a:tailE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 name="Right Triangle 5"/>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blurRad="63500" dist="6350" dir="12899787" algn="tl" rotWithShape="0">
              <a:srgbClr val="00000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tantia" charset="0"/>
              <a:ea typeface="ＭＳ Ｐゴシック" charset="0"/>
              <a:cs typeface="Arial"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fontAlgn="base">
              <a:spcBef>
                <a:spcPct val="0"/>
              </a:spcBef>
              <a:spcAft>
                <a:spcPct val="0"/>
              </a:spcAft>
            </a:pPr>
            <a:fld id="{6C5126CE-AFB0-4EEB-A06B-CA155971A7D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10" name="Footer Placeholder 5"/>
          <p:cNvSpPr>
            <a:spLocks noGrp="1"/>
          </p:cNvSpPr>
          <p:nvPr>
            <p:ph type="ftr" sz="quarter" idx="11"/>
          </p:nvPr>
        </p:nvSpPr>
        <p:spPr/>
        <p:txBody>
          <a:bodyPr/>
          <a:lstStyle>
            <a:lvl1pPr>
              <a:defRPr dirty="0"/>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pPr>
            <a:fld id="{F17C123A-74D1-4FB0-8B0B-D1A52408493A}"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39723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EDEE2393-51A7-45AC-8B45-2A76807A9BC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2E8D0BA5-8B5D-4A56-8B41-E270804F9D4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557201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A8247A98-5727-4164-82FF-93356D80FC10}"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1C63A174-A79F-4B89-A365-F230607C034B}"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953871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49560A24-1029-4214-AA66-F7E277187807}"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18"/>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26"/>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77034776-C735-4288-9E8F-FC3F66BC47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062545328"/>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474C1E20-E14D-408E-B300-8E4B4332A042}"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787D218E-D429-4FBA-B909-22ED5FDCDC9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4064312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7B5091C5-1687-44C5-8198-D35FE63117BC}"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4"/>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5"/>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B5348A3B-CCA7-4149-8645-6CA50BE5558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182502068"/>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F3DE6C5E-EDDC-4174-AB9D-0B5A9F8A5D85}"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E28B74F3-E88C-47C9-A5CE-737D9AD6F3C6}"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77422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4/16/2019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fontAlgn="base">
              <a:spcBef>
                <a:spcPct val="0"/>
              </a:spcBef>
              <a:spcAft>
                <a:spcPct val="0"/>
              </a:spcAft>
            </a:pPr>
            <a:fld id="{6344FF03-6202-4813-8326-D0C56A9698A4}"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8"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pPr>
            <a:fld id="{AD59B5EE-8127-4088-9E09-6CB39F55C0F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4201477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fontAlgn="base">
              <a:spcBef>
                <a:spcPct val="0"/>
              </a:spcBef>
              <a:spcAft>
                <a:spcPct val="0"/>
              </a:spcAft>
            </a:pPr>
            <a:fld id="{E4DDEA09-DDE5-4FAB-B67F-228F4CA0963F}"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4"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pPr>
            <a:fld id="{28017F68-C224-479C-AE37-FADB2F9C4AA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40374763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fontAlgn="base">
              <a:spcBef>
                <a:spcPct val="0"/>
              </a:spcBef>
              <a:spcAft>
                <a:spcPct val="0"/>
              </a:spcAft>
            </a:pPr>
            <a:fld id="{61D19623-64F9-4F2C-A3A6-C2B7C30A072B}"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3"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fontAlgn="base">
              <a:spcBef>
                <a:spcPct val="0"/>
              </a:spcBef>
              <a:spcAft>
                <a:spcPct val="0"/>
              </a:spcAft>
            </a:pPr>
            <a:fld id="{353B941B-AD5F-4675-A894-915104217A8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876154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5B983906-A1B0-46F7-BC69-8FE6A32E29C1}"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6D829D63-AFD1-429F-B513-1B224A37D5FE}"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82749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noChangeArrowheads="1"/>
          </p:cNvSpPr>
          <p:nvPr/>
        </p:nvSpPr>
        <p:spPr bwMode="auto">
          <a:xfrm rot="420000" flipV="1">
            <a:off x="4220633" y="1108075"/>
            <a:ext cx="7010400" cy="4114800"/>
          </a:xfrm>
          <a:custGeom>
            <a:avLst/>
            <a:gdLst>
              <a:gd name="T0" fmla="*/ 5257800 w 5257800"/>
              <a:gd name="T1" fmla="*/ 2057400 h 4114800"/>
              <a:gd name="T2" fmla="*/ 2628900 w 5257800"/>
              <a:gd name="T3" fmla="*/ 4114800 h 4114800"/>
              <a:gd name="T4" fmla="*/ 0 w 5257800"/>
              <a:gd name="T5" fmla="*/ 2057400 h 4114800"/>
              <a:gd name="T6" fmla="*/ 2628900 w 5257800"/>
              <a:gd name="T7" fmla="*/ 0 h 4114800"/>
              <a:gd name="T8" fmla="*/ 0 60000 65536"/>
              <a:gd name="T9" fmla="*/ 5898240 60000 65536"/>
              <a:gd name="T10" fmla="*/ 11796480 60000 65536"/>
              <a:gd name="T11" fmla="*/ 17694720 60000 65536"/>
              <a:gd name="T12" fmla="*/ 0 w 5257800"/>
              <a:gd name="T13" fmla="*/ 0 h 4114800"/>
              <a:gd name="T14" fmla="*/ 5182785 w 5257800"/>
              <a:gd name="T15" fmla="*/ 4114800 h 4114800"/>
            </a:gdLst>
            <a:ahLst/>
            <a:cxnLst>
              <a:cxn ang="T8">
                <a:pos x="T0" y="T1"/>
              </a:cxn>
              <a:cxn ang="T9">
                <a:pos x="T2" y="T3"/>
              </a:cxn>
              <a:cxn ang="T10">
                <a:pos x="T4" y="T5"/>
              </a:cxn>
              <a:cxn ang="T11">
                <a:pos x="T6" y="T7"/>
              </a:cxn>
            </a:cxnLst>
            <a:rect l="T12" t="T13" r="T14" b="T15"/>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a:solidFill>
              <a:srgbClr val="C0C0C0"/>
            </a:solidFill>
            <a:miter lim="800000"/>
            <a:headEnd/>
            <a:tailEnd/>
          </a:ln>
          <a:effectLst>
            <a:outerShdw blurRad="63500" dist="38500" dir="7500041" sx="98500" sy="100079" kx="99984" algn="tl" rotWithShape="0">
              <a:srgbClr val="000000">
                <a:alpha val="25000"/>
              </a:srgb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 name="Right Triangle 5"/>
          <p:cNvSpPr>
            <a:spLocks noChangeArrowheads="1"/>
          </p:cNvSpPr>
          <p:nvPr/>
        </p:nvSpPr>
        <p:spPr bwMode="auto">
          <a:xfrm rot="420000" flipV="1">
            <a:off x="10672234" y="5359401"/>
            <a:ext cx="207433" cy="155575"/>
          </a:xfrm>
          <a:prstGeom prst="rtTriangle">
            <a:avLst/>
          </a:prstGeom>
          <a:solidFill>
            <a:srgbClr val="FFFFFF"/>
          </a:solidFill>
          <a:ln w="12700">
            <a:solidFill>
              <a:srgbClr val="FFFFFF"/>
            </a:solidFill>
            <a:bevel/>
            <a:headEnd/>
            <a:tailEnd/>
          </a:ln>
          <a:effectLst>
            <a:outerShdw blurRad="63500" dist="6350" dir="12899787" algn="tl" rotWithShape="0">
              <a:srgbClr val="000000">
                <a:alpha val="46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tantia" charset="0"/>
              <a:ea typeface="ＭＳ Ｐゴシック" charset="0"/>
              <a:cs typeface="Arial"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fontAlgn="base">
              <a:spcBef>
                <a:spcPct val="0"/>
              </a:spcBef>
              <a:spcAft>
                <a:spcPct val="0"/>
              </a:spcAft>
            </a:pPr>
            <a:fld id="{6C5126CE-AFB0-4EEB-A06B-CA155971A7D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10" name="Footer Placeholder 5"/>
          <p:cNvSpPr>
            <a:spLocks noGrp="1"/>
          </p:cNvSpPr>
          <p:nvPr>
            <p:ph type="ftr" sz="quarter" idx="11"/>
          </p:nvPr>
        </p:nvSpPr>
        <p:spPr/>
        <p:txBody>
          <a:bodyPr/>
          <a:lstStyle>
            <a:lvl1pPr>
              <a:defRPr dirty="0"/>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fontAlgn="base">
              <a:spcBef>
                <a:spcPct val="0"/>
              </a:spcBef>
              <a:spcAft>
                <a:spcPct val="0"/>
              </a:spcAft>
            </a:pPr>
            <a:fld id="{F17C123A-74D1-4FB0-8B0B-D1A52408493A}"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4818335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EDEE2393-51A7-45AC-8B45-2A76807A9BC3}"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2E8D0BA5-8B5D-4A56-8B41-E270804F9D4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9605322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A8247A98-5727-4164-82FF-93356D80FC10}"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1C63A174-A79F-4B89-A365-F230607C034B}"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92292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49560A24-1029-4214-AA66-F7E277187807}"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18"/>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26"/>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77034776-C735-4288-9E8F-FC3F66BC47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94710258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fontAlgn="base">
              <a:spcBef>
                <a:spcPct val="0"/>
              </a:spcBef>
              <a:spcAft>
                <a:spcPct val="0"/>
              </a:spcAft>
            </a:pPr>
            <a:fld id="{474C1E20-E14D-408E-B300-8E4B4332A042}"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fontAlgn="base">
              <a:spcBef>
                <a:spcPct val="0"/>
              </a:spcBef>
              <a:spcAft>
                <a:spcPct val="0"/>
              </a:spcAft>
            </a:pPr>
            <a:fld id="{787D218E-D429-4FBA-B909-22ED5FDCDC9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27235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4EAEF"/>
                </a:solidFill>
              </a:defRPr>
            </a:lvl1pPr>
          </a:lstStyle>
          <a:p>
            <a:pPr fontAlgn="base">
              <a:spcBef>
                <a:spcPct val="0"/>
              </a:spcBef>
              <a:spcAft>
                <a:spcPct val="0"/>
              </a:spcAft>
            </a:pPr>
            <a:fld id="{7B5091C5-1687-44C5-8198-D35FE63117BC}"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5" name="Footer Placeholder 4"/>
          <p:cNvSpPr>
            <a:spLocks noGrp="1"/>
          </p:cNvSpPr>
          <p:nvPr>
            <p:ph type="ftr" sz="quarter" idx="11"/>
          </p:nvPr>
        </p:nvSpPr>
        <p:spPr/>
        <p:txBody>
          <a:bodyPr/>
          <a:lstStyle>
            <a:lvl1pPr>
              <a:defRPr dirty="0"/>
            </a:lvl1pPr>
          </a:lstStyle>
          <a:p>
            <a:pPr>
              <a:defRPr/>
            </a:pPr>
            <a:r>
              <a:rPr lang="en-US" smtClean="0">
                <a:solidFill>
                  <a:srgbClr val="DEF5FA">
                    <a:shade val="90000"/>
                  </a:srgbClr>
                </a:solidFill>
              </a:rPr>
              <a:t>EK127: Introduction to Engineering Computation</a:t>
            </a:r>
            <a:endParaRPr lang="en-US">
              <a:solidFill>
                <a:srgbClr val="DEF5FA">
                  <a:shade val="90000"/>
                </a:srgbClr>
              </a:solidFill>
            </a:endParaRPr>
          </a:p>
        </p:txBody>
      </p:sp>
      <p:sp>
        <p:nvSpPr>
          <p:cNvPr id="6" name="Slide Number Placeholder 5"/>
          <p:cNvSpPr>
            <a:spLocks noGrp="1"/>
          </p:cNvSpPr>
          <p:nvPr>
            <p:ph type="sldNum" sz="quarter" idx="12"/>
          </p:nvPr>
        </p:nvSpPr>
        <p:spPr/>
        <p:txBody>
          <a:bodyPr/>
          <a:lstStyle>
            <a:lvl1pPr>
              <a:defRPr>
                <a:solidFill>
                  <a:srgbClr val="D4EAEF"/>
                </a:solidFill>
              </a:defRPr>
            </a:lvl1pPr>
          </a:lstStyle>
          <a:p>
            <a:pPr fontAlgn="base">
              <a:spcBef>
                <a:spcPct val="0"/>
              </a:spcBef>
              <a:spcAft>
                <a:spcPct val="0"/>
              </a:spcAft>
            </a:pPr>
            <a:fld id="{B5348A3B-CCA7-4149-8645-6CA50BE55588}"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175659202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fontAlgn="base">
              <a:spcBef>
                <a:spcPct val="0"/>
              </a:spcBef>
              <a:spcAft>
                <a:spcPct val="0"/>
              </a:spcAft>
            </a:pPr>
            <a:fld id="{F3DE6C5E-EDDC-4174-AB9D-0B5A9F8A5D85}"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6"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fontAlgn="base">
              <a:spcBef>
                <a:spcPct val="0"/>
              </a:spcBef>
              <a:spcAft>
                <a:spcPct val="0"/>
              </a:spcAft>
            </a:pPr>
            <a:fld id="{E28B74F3-E88C-47C9-A5CE-737D9AD6F3C6}"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4771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fontAlgn="base">
              <a:spcBef>
                <a:spcPct val="0"/>
              </a:spcBef>
              <a:spcAft>
                <a:spcPct val="0"/>
              </a:spcAft>
            </a:pPr>
            <a:fld id="{6344FF03-6202-4813-8326-D0C56A9698A4}"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8"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fontAlgn="base">
              <a:spcBef>
                <a:spcPct val="0"/>
              </a:spcBef>
              <a:spcAft>
                <a:spcPct val="0"/>
              </a:spcAft>
            </a:pPr>
            <a:fld id="{AD59B5EE-8127-4088-9E09-6CB39F55C0F1}"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24991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fontAlgn="base">
              <a:spcBef>
                <a:spcPct val="0"/>
              </a:spcBef>
              <a:spcAft>
                <a:spcPct val="0"/>
              </a:spcAft>
            </a:pPr>
            <a:fld id="{E4DDEA09-DDE5-4FAB-B67F-228F4CA0963F}"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4" name="Footer Placeholder 21"/>
          <p:cNvSpPr>
            <a:spLocks noGrp="1"/>
          </p:cNvSpPr>
          <p:nvPr>
            <p:ph type="ftr" sz="quarter" idx="11"/>
          </p:nvPr>
        </p:nvSpPr>
        <p:spPr/>
        <p:txBody>
          <a:bodyPr/>
          <a:lstStyle>
            <a:lvl1pPr>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fontAlgn="base">
              <a:spcBef>
                <a:spcPct val="0"/>
              </a:spcBef>
              <a:spcAft>
                <a:spcPct val="0"/>
              </a:spcAft>
            </a:pPr>
            <a:fld id="{28017F68-C224-479C-AE37-FADB2F9C4AAF}"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spTree>
    <p:extLst>
      <p:ext uri="{BB962C8B-B14F-4D97-AF65-F5344CB8AC3E}">
        <p14:creationId xmlns:p14="http://schemas.microsoft.com/office/powerpoint/2010/main" val="3965117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3.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wrap="square" lIns="0" tIns="0" rIns="0" bIns="0" numCol="1" anchor="b" anchorCtr="0" compatLnSpc="1">
            <a:prstTxWarp prst="textNoShape">
              <a:avLst/>
            </a:prstTxWarp>
          </a:bodyPr>
          <a:lstStyle>
            <a:lvl1pP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4616D53F-A8C8-4A26-BF8F-C0A6A54648ED}"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ea typeface="+mn-ea"/>
                <a:cs typeface="+mn-cs"/>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55066500-8E9C-4C05-B069-ECB2914761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grpSp>
    </p:spTree>
    <p:extLst>
      <p:ext uri="{BB962C8B-B14F-4D97-AF65-F5344CB8AC3E}">
        <p14:creationId xmlns:p14="http://schemas.microsoft.com/office/powerpoint/2010/main" val="71377301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5pPr>
      <a:lvl6pPr marL="457200" algn="l" rtl="0" fontAlgn="base">
        <a:spcBef>
          <a:spcPct val="0"/>
        </a:spcBef>
        <a:spcAft>
          <a:spcPct val="0"/>
        </a:spcAft>
        <a:defRPr sz="5000">
          <a:solidFill>
            <a:schemeClr val="tx2"/>
          </a:solidFill>
          <a:latin typeface="Calibri" charset="0"/>
          <a:ea typeface="ＭＳ Ｐゴシック" charset="0"/>
        </a:defRPr>
      </a:lvl6pPr>
      <a:lvl7pPr marL="914400" algn="l" rtl="0" fontAlgn="base">
        <a:spcBef>
          <a:spcPct val="0"/>
        </a:spcBef>
        <a:spcAft>
          <a:spcPct val="0"/>
        </a:spcAft>
        <a:defRPr sz="5000">
          <a:solidFill>
            <a:schemeClr val="tx2"/>
          </a:solidFill>
          <a:latin typeface="Calibri" charset="0"/>
          <a:ea typeface="ＭＳ Ｐゴシック" charset="0"/>
        </a:defRPr>
      </a:lvl7pPr>
      <a:lvl8pPr marL="1371600" algn="l" rtl="0" fontAlgn="base">
        <a:spcBef>
          <a:spcPct val="0"/>
        </a:spcBef>
        <a:spcAft>
          <a:spcPct val="0"/>
        </a:spcAft>
        <a:defRPr sz="5000">
          <a:solidFill>
            <a:schemeClr val="tx2"/>
          </a:solidFill>
          <a:latin typeface="Calibri" charset="0"/>
          <a:ea typeface="ＭＳ Ｐゴシック" charset="0"/>
        </a:defRPr>
      </a:lvl8pPr>
      <a:lvl9pPr marL="1828800" algn="l" rtl="0" fontAlgn="base">
        <a:spcBef>
          <a:spcPct val="0"/>
        </a:spcBef>
        <a:spcAft>
          <a:spcPct val="0"/>
        </a:spcAft>
        <a:defRPr sz="5000">
          <a:solidFill>
            <a:schemeClr val="tx2"/>
          </a:solidFill>
          <a:latin typeface="Calibri" charset="0"/>
          <a:ea typeface="ＭＳ Ｐゴシック" charset="0"/>
        </a:defRPr>
      </a:lvl9pPr>
    </p:titleStyle>
    <p:body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6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wrap="square" lIns="0" tIns="0" rIns="0" bIns="0" numCol="1" anchor="b" anchorCtr="0" compatLnSpc="1">
            <a:prstTxWarp prst="textNoShape">
              <a:avLst/>
            </a:prstTxWarp>
          </a:bodyPr>
          <a:lstStyle>
            <a:lvl1pP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4616D53F-A8C8-4A26-BF8F-C0A6A54648ED}"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ea typeface="+mn-ea"/>
                <a:cs typeface="+mn-cs"/>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55066500-8E9C-4C05-B069-ECB2914761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grpSp>
    </p:spTree>
    <p:extLst>
      <p:ext uri="{BB962C8B-B14F-4D97-AF65-F5344CB8AC3E}">
        <p14:creationId xmlns:p14="http://schemas.microsoft.com/office/powerpoint/2010/main" val="5864398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5pPr>
      <a:lvl6pPr marL="457200" algn="l" rtl="0" fontAlgn="base">
        <a:spcBef>
          <a:spcPct val="0"/>
        </a:spcBef>
        <a:spcAft>
          <a:spcPct val="0"/>
        </a:spcAft>
        <a:defRPr sz="5000">
          <a:solidFill>
            <a:schemeClr val="tx2"/>
          </a:solidFill>
          <a:latin typeface="Calibri" charset="0"/>
          <a:ea typeface="ＭＳ Ｐゴシック" charset="0"/>
        </a:defRPr>
      </a:lvl6pPr>
      <a:lvl7pPr marL="914400" algn="l" rtl="0" fontAlgn="base">
        <a:spcBef>
          <a:spcPct val="0"/>
        </a:spcBef>
        <a:spcAft>
          <a:spcPct val="0"/>
        </a:spcAft>
        <a:defRPr sz="5000">
          <a:solidFill>
            <a:schemeClr val="tx2"/>
          </a:solidFill>
          <a:latin typeface="Calibri" charset="0"/>
          <a:ea typeface="ＭＳ Ｐゴシック" charset="0"/>
        </a:defRPr>
      </a:lvl7pPr>
      <a:lvl8pPr marL="1371600" algn="l" rtl="0" fontAlgn="base">
        <a:spcBef>
          <a:spcPct val="0"/>
        </a:spcBef>
        <a:spcAft>
          <a:spcPct val="0"/>
        </a:spcAft>
        <a:defRPr sz="5000">
          <a:solidFill>
            <a:schemeClr val="tx2"/>
          </a:solidFill>
          <a:latin typeface="Calibri" charset="0"/>
          <a:ea typeface="ＭＳ Ｐゴシック" charset="0"/>
        </a:defRPr>
      </a:lvl8pPr>
      <a:lvl9pPr marL="1828800" algn="l" rtl="0" fontAlgn="base">
        <a:spcBef>
          <a:spcPct val="0"/>
        </a:spcBef>
        <a:spcAft>
          <a:spcPct val="0"/>
        </a:spcAft>
        <a:defRPr sz="5000">
          <a:solidFill>
            <a:schemeClr val="tx2"/>
          </a:solidFill>
          <a:latin typeface="Calibri" charset="0"/>
          <a:ea typeface="ＭＳ Ｐゴシック" charset="0"/>
        </a:defRPr>
      </a:lvl9pPr>
    </p:titleStyle>
    <p:body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6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tantia" charset="0"/>
              <a:ea typeface="ＭＳ Ｐゴシック" charset="0"/>
              <a:cs typeface="Arial" charset="0"/>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wrap="square" lIns="0" tIns="0" rIns="0" bIns="0" numCol="1" anchor="b" anchorCtr="0" compatLnSpc="1">
            <a:prstTxWarp prst="textNoShape">
              <a:avLst/>
            </a:prstTxWarp>
          </a:bodyPr>
          <a:lstStyle>
            <a:lvl1pP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4616D53F-A8C8-4A26-BF8F-C0A6A54648ED}" type="datetime1">
              <a:rPr lang="en-US" altLang="en-US" smtClean="0">
                <a:ea typeface="MS PGothic" panose="020B0600070205080204" pitchFamily="34" charset="-128"/>
              </a:rPr>
              <a:pPr fontAlgn="base">
                <a:spcBef>
                  <a:spcPct val="0"/>
                </a:spcBef>
                <a:spcAft>
                  <a:spcPct val="0"/>
                </a:spcAft>
              </a:pPr>
              <a:t>4/16/2019</a:t>
            </a:fld>
            <a:endParaRPr lang="en-US" altLang="en-US" smtClean="0">
              <a:ea typeface="MS PGothic" panose="020B0600070205080204" pitchFamily="34" charset="-128"/>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dirty="0">
                <a:solidFill>
                  <a:schemeClr val="tx2">
                    <a:shade val="90000"/>
                  </a:schemeClr>
                </a:solidFill>
                <a:latin typeface="+mn-lt"/>
                <a:ea typeface="+mn-ea"/>
                <a:cs typeface="+mn-cs"/>
              </a:defRPr>
            </a:lvl1pPr>
          </a:lstStyle>
          <a:p>
            <a:pPr>
              <a:defRPr/>
            </a:pPr>
            <a:r>
              <a:rPr lang="en-US" smtClean="0">
                <a:solidFill>
                  <a:srgbClr val="464646">
                    <a:shade val="90000"/>
                  </a:srgbClr>
                </a:solidFill>
              </a:rPr>
              <a:t>EK127: Introduction to Engineering Computation</a:t>
            </a:r>
            <a:endParaRPr lang="en-US">
              <a:solidFill>
                <a:srgbClr val="464646">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424242"/>
                </a:solidFill>
                <a:latin typeface="Constantia" panose="02030602050306030303" pitchFamily="18" charset="0"/>
                <a:cs typeface="Arial" panose="020B0604020202020204" pitchFamily="34" charset="0"/>
              </a:defRPr>
            </a:lvl1pPr>
          </a:lstStyle>
          <a:p>
            <a:pPr fontAlgn="base">
              <a:spcBef>
                <a:spcPct val="0"/>
              </a:spcBef>
              <a:spcAft>
                <a:spcPct val="0"/>
              </a:spcAft>
            </a:pPr>
            <a:fld id="{55066500-8E9C-4C05-B069-ECB2914761D3}" type="slidenum">
              <a:rPr lang="en-US" altLang="en-US" smtClean="0">
                <a:ea typeface="MS PGothic" panose="020B0600070205080204" pitchFamily="34" charset="-128"/>
              </a:rPr>
              <a:pPr fontAlgn="base">
                <a:spcBef>
                  <a:spcPct val="0"/>
                </a:spcBef>
                <a:spcAft>
                  <a:spcPct val="0"/>
                </a:spcAft>
              </a:pPr>
              <a:t>‹#›</a:t>
            </a:fld>
            <a:endParaRPr lang="en-US" altLang="en-US" smtClean="0">
              <a:ea typeface="MS PGothic" panose="020B0600070205080204" pitchFamily="34" charset="-128"/>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lvl1pPr>
                <a:defRPr>
                  <a:solidFill>
                    <a:schemeClr val="tx1"/>
                  </a:solidFill>
                  <a:latin typeface="Constantia" charset="0"/>
                  <a:ea typeface="ＭＳ Ｐゴシック" charset="0"/>
                </a:defRPr>
              </a:lvl1pPr>
              <a:lvl2pPr marL="742950" indent="-285750">
                <a:defRPr>
                  <a:solidFill>
                    <a:schemeClr val="tx1"/>
                  </a:solidFill>
                  <a:latin typeface="Constantia" charset="0"/>
                  <a:ea typeface="ＭＳ Ｐゴシック" charset="0"/>
                </a:defRPr>
              </a:lvl2pPr>
              <a:lvl3pPr marL="1143000" indent="-228600">
                <a:defRPr>
                  <a:solidFill>
                    <a:schemeClr val="tx1"/>
                  </a:solidFill>
                  <a:latin typeface="Constantia" charset="0"/>
                  <a:ea typeface="ＭＳ Ｐゴシック" charset="0"/>
                </a:defRPr>
              </a:lvl3pPr>
              <a:lvl4pPr marL="1600200" indent="-228600">
                <a:defRPr>
                  <a:solidFill>
                    <a:schemeClr val="tx1"/>
                  </a:solidFill>
                  <a:latin typeface="Constantia" charset="0"/>
                  <a:ea typeface="ＭＳ Ｐゴシック" charset="0"/>
                </a:defRPr>
              </a:lvl4pPr>
              <a:lvl5pPr marL="2057400" indent="-228600">
                <a:defRPr>
                  <a:solidFill>
                    <a:schemeClr val="tx1"/>
                  </a:solidFill>
                  <a:latin typeface="Constantia" charset="0"/>
                  <a:ea typeface="ＭＳ Ｐゴシック" charset="0"/>
                </a:defRPr>
              </a:lvl5pPr>
              <a:lvl6pPr marL="2514600" indent="-228600" fontAlgn="base">
                <a:spcBef>
                  <a:spcPct val="0"/>
                </a:spcBef>
                <a:spcAft>
                  <a:spcPct val="0"/>
                </a:spcAft>
                <a:defRPr>
                  <a:solidFill>
                    <a:schemeClr val="tx1"/>
                  </a:solidFill>
                  <a:latin typeface="Constantia" charset="0"/>
                  <a:ea typeface="ＭＳ Ｐゴシック" charset="0"/>
                </a:defRPr>
              </a:lvl6pPr>
              <a:lvl7pPr marL="2971800" indent="-228600" fontAlgn="base">
                <a:spcBef>
                  <a:spcPct val="0"/>
                </a:spcBef>
                <a:spcAft>
                  <a:spcPct val="0"/>
                </a:spcAft>
                <a:defRPr>
                  <a:solidFill>
                    <a:schemeClr val="tx1"/>
                  </a:solidFill>
                  <a:latin typeface="Constantia" charset="0"/>
                  <a:ea typeface="ＭＳ Ｐゴシック" charset="0"/>
                </a:defRPr>
              </a:lvl7pPr>
              <a:lvl8pPr marL="3429000" indent="-228600" fontAlgn="base">
                <a:spcBef>
                  <a:spcPct val="0"/>
                </a:spcBef>
                <a:spcAft>
                  <a:spcPct val="0"/>
                </a:spcAft>
                <a:defRPr>
                  <a:solidFill>
                    <a:schemeClr val="tx1"/>
                  </a:solidFill>
                  <a:latin typeface="Constantia" charset="0"/>
                  <a:ea typeface="ＭＳ Ｐゴシック" charset="0"/>
                </a:defRPr>
              </a:lvl8pPr>
              <a:lvl9pPr marL="3886200" indent="-228600" fontAlgn="base">
                <a:spcBef>
                  <a:spcPct val="0"/>
                </a:spcBef>
                <a:spcAft>
                  <a:spcPct val="0"/>
                </a:spcAft>
                <a:defRPr>
                  <a:solidFill>
                    <a:schemeClr val="tx1"/>
                  </a:solidFill>
                  <a:latin typeface="Constantia"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onstantia" charset="0"/>
                <a:ea typeface="ＭＳ Ｐゴシック" charset="0"/>
                <a:cs typeface="Arial" charset="0"/>
              </a:endParaRPr>
            </a:p>
          </p:txBody>
        </p:sp>
      </p:grpSp>
    </p:spTree>
    <p:extLst>
      <p:ext uri="{BB962C8B-B14F-4D97-AF65-F5344CB8AC3E}">
        <p14:creationId xmlns:p14="http://schemas.microsoft.com/office/powerpoint/2010/main" val="41988490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5000">
          <a:solidFill>
            <a:schemeClr val="tx2"/>
          </a:solidFill>
          <a:latin typeface="Calibri" charset="0"/>
          <a:ea typeface="MS PGothic" panose="020B0600070205080204" pitchFamily="34" charset="-128"/>
          <a:cs typeface="ＭＳ Ｐゴシック" charset="0"/>
        </a:defRPr>
      </a:lvl5pPr>
      <a:lvl6pPr marL="457200" algn="l" rtl="0" fontAlgn="base">
        <a:spcBef>
          <a:spcPct val="0"/>
        </a:spcBef>
        <a:spcAft>
          <a:spcPct val="0"/>
        </a:spcAft>
        <a:defRPr sz="5000">
          <a:solidFill>
            <a:schemeClr val="tx2"/>
          </a:solidFill>
          <a:latin typeface="Calibri" charset="0"/>
          <a:ea typeface="ＭＳ Ｐゴシック" charset="0"/>
        </a:defRPr>
      </a:lvl6pPr>
      <a:lvl7pPr marL="914400" algn="l" rtl="0" fontAlgn="base">
        <a:spcBef>
          <a:spcPct val="0"/>
        </a:spcBef>
        <a:spcAft>
          <a:spcPct val="0"/>
        </a:spcAft>
        <a:defRPr sz="5000">
          <a:solidFill>
            <a:schemeClr val="tx2"/>
          </a:solidFill>
          <a:latin typeface="Calibri" charset="0"/>
          <a:ea typeface="ＭＳ Ｐゴシック" charset="0"/>
        </a:defRPr>
      </a:lvl7pPr>
      <a:lvl8pPr marL="1371600" algn="l" rtl="0" fontAlgn="base">
        <a:spcBef>
          <a:spcPct val="0"/>
        </a:spcBef>
        <a:spcAft>
          <a:spcPct val="0"/>
        </a:spcAft>
        <a:defRPr sz="5000">
          <a:solidFill>
            <a:schemeClr val="tx2"/>
          </a:solidFill>
          <a:latin typeface="Calibri" charset="0"/>
          <a:ea typeface="ＭＳ Ｐゴシック" charset="0"/>
        </a:defRPr>
      </a:lvl8pPr>
      <a:lvl9pPr marL="1828800" algn="l" rtl="0" fontAlgn="base">
        <a:spcBef>
          <a:spcPct val="0"/>
        </a:spcBef>
        <a:spcAft>
          <a:spcPct val="0"/>
        </a:spcAft>
        <a:defRPr sz="5000">
          <a:solidFill>
            <a:schemeClr val="tx2"/>
          </a:solidFill>
          <a:latin typeface="Calibri" charset="0"/>
          <a:ea typeface="ＭＳ Ｐゴシック" charset="0"/>
        </a:defRPr>
      </a:lvl9pPr>
    </p:titleStyle>
    <p:bodyStyle>
      <a:lvl1pPr marL="273050" indent="-273050" algn="l" rtl="0" eaLnBrk="0" fontAlgn="base" hangingPunct="0">
        <a:spcBef>
          <a:spcPct val="20000"/>
        </a:spcBef>
        <a:spcAft>
          <a:spcPct val="0"/>
        </a:spcAft>
        <a:buClr>
          <a:srgbClr val="EB641B"/>
        </a:buClr>
        <a:buSzPct val="95000"/>
        <a:buFont typeface="Wingdings 2" panose="05020102010507070707" pitchFamily="18" charset="2"/>
        <a:buChar char=""/>
        <a:defRPr sz="2600" kern="1200">
          <a:solidFill>
            <a:schemeClr val="tx1"/>
          </a:solidFill>
          <a:latin typeface="+mn-lt"/>
          <a:ea typeface="MS PGothic" panose="020B0600070205080204" pitchFamily="34" charset="-128"/>
          <a:cs typeface="ＭＳ Ｐゴシック" charset="0"/>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S PGothic" panose="020B0600070205080204" pitchFamily="34" charset="-128"/>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87450" indent="-209550" algn="l" rtl="0" eaLnBrk="0" fontAlgn="base" hangingPunct="0">
        <a:spcBef>
          <a:spcPct val="20000"/>
        </a:spcBef>
        <a:spcAft>
          <a:spcPct val="0"/>
        </a:spcAft>
        <a:buClr>
          <a:srgbClr val="EB641B"/>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4pPr>
      <a:lvl5pPr marL="1462088" indent="-209550" algn="l" rtl="0" eaLnBrk="0" fontAlgn="base" hangingPunct="0">
        <a:spcBef>
          <a:spcPct val="20000"/>
        </a:spcBef>
        <a:spcAft>
          <a:spcPct val="0"/>
        </a:spcAft>
        <a:buClr>
          <a:srgbClr val="39639D"/>
        </a:buClr>
        <a:buSzPct val="65000"/>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Vectors and Matrices</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2019-04-10</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a Matrix</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charset="0"/>
              <a:buChar char=""/>
              <a:defRPr/>
            </a:pPr>
            <a:r>
              <a:rPr lang="en-US" sz="2200" dirty="0">
                <a:ea typeface="ＭＳ Ｐゴシック" charset="0"/>
              </a:rPr>
              <a:t>Separate values within rows with blanks or commas, and separate the rows with semicolons</a:t>
            </a:r>
          </a:p>
          <a:p>
            <a:pPr>
              <a:buFont typeface="Wingdings 2" charset="0"/>
              <a:buChar char=""/>
              <a:defRPr/>
            </a:pPr>
            <a:r>
              <a:rPr lang="en-US" sz="2200" dirty="0">
                <a:ea typeface="ＭＳ Ｐゴシック" charset="0"/>
              </a:rPr>
              <a:t>Can use any method to get values in each row (any method to create a row vector, including colon operator)</a:t>
            </a:r>
          </a:p>
          <a:p>
            <a:pPr marL="668337" lvl="2" indent="0">
              <a:buNone/>
              <a:defRPr/>
            </a:pPr>
            <a:r>
              <a:rPr lang="en-US" sz="1700" dirty="0">
                <a:ea typeface="ＭＳ Ｐゴシック" charset="0"/>
              </a:rPr>
              <a:t>&gt;&gt; mat = [1:3;  6 11 -2]</a:t>
            </a:r>
          </a:p>
          <a:p>
            <a:pPr marL="668337" lvl="2" indent="0">
              <a:buNone/>
              <a:defRPr/>
            </a:pPr>
            <a:r>
              <a:rPr lang="en-US" sz="1700" dirty="0">
                <a:ea typeface="ＭＳ Ｐゴシック" charset="0"/>
              </a:rPr>
              <a:t>mat =</a:t>
            </a:r>
          </a:p>
          <a:p>
            <a:pPr marL="668337" lvl="2" indent="0">
              <a:buNone/>
              <a:defRPr/>
            </a:pPr>
            <a:r>
              <a:rPr lang="en-US" sz="1700" dirty="0">
                <a:ea typeface="ＭＳ Ｐゴシック" charset="0"/>
              </a:rPr>
              <a:t>     1     2     3</a:t>
            </a:r>
          </a:p>
          <a:p>
            <a:pPr marL="668337" lvl="2" indent="0">
              <a:buNone/>
              <a:defRPr/>
            </a:pPr>
            <a:r>
              <a:rPr lang="en-US" sz="1700" dirty="0">
                <a:ea typeface="ＭＳ Ｐゴシック" charset="0"/>
              </a:rPr>
              <a:t>     6    11    -2</a:t>
            </a:r>
          </a:p>
          <a:p>
            <a:pPr marL="484187" indent="-457200">
              <a:buFont typeface="Wingdings 2" charset="0"/>
              <a:buChar char=""/>
              <a:defRPr/>
            </a:pPr>
            <a:r>
              <a:rPr lang="en-US" sz="2700" i="1" dirty="0">
                <a:solidFill>
                  <a:srgbClr val="FF0000"/>
                </a:solidFill>
                <a:ea typeface="ＭＳ Ｐゴシック" charset="0"/>
              </a:rPr>
              <a:t>There must ALWAYS be the same number of values in every row!!</a:t>
            </a:r>
          </a:p>
        </p:txBody>
      </p:sp>
    </p:spTree>
    <p:extLst>
      <p:ext uri="{BB962C8B-B14F-4D97-AF65-F5344CB8AC3E}">
        <p14:creationId xmlns:p14="http://schemas.microsoft.com/office/powerpoint/2010/main" val="70450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create matrices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There are many built-in functions to create matrices</a:t>
            </a:r>
          </a:p>
          <a:p>
            <a:pPr lvl="1"/>
            <a:r>
              <a:rPr lang="en-US" altLang="en-US" sz="2000" b="1" dirty="0"/>
              <a:t>rand(n) </a:t>
            </a:r>
            <a:r>
              <a:rPr lang="en-US" altLang="en-US" sz="2000" dirty="0"/>
              <a:t>creates an </a:t>
            </a:r>
            <a:r>
              <a:rPr lang="en-US" altLang="en-US" sz="2000" i="1" dirty="0" err="1"/>
              <a:t>nxn</a:t>
            </a:r>
            <a:r>
              <a:rPr lang="en-US" altLang="en-US" sz="2000" dirty="0"/>
              <a:t> matrix of random reals</a:t>
            </a:r>
          </a:p>
          <a:p>
            <a:pPr lvl="1"/>
            <a:r>
              <a:rPr lang="en-US" altLang="en-US" sz="2000" b="1" dirty="0"/>
              <a:t>rand(</a:t>
            </a:r>
            <a:r>
              <a:rPr lang="en-US" altLang="en-US" sz="2000" b="1" dirty="0" err="1"/>
              <a:t>n,m</a:t>
            </a:r>
            <a:r>
              <a:rPr lang="en-US" altLang="en-US" sz="2000" b="1" dirty="0"/>
              <a:t>) </a:t>
            </a:r>
            <a:r>
              <a:rPr lang="en-US" altLang="en-US" sz="2000" dirty="0"/>
              <a:t>create an </a:t>
            </a:r>
            <a:r>
              <a:rPr lang="en-US" altLang="en-US" sz="2000" i="1" dirty="0" err="1"/>
              <a:t>nxm</a:t>
            </a:r>
            <a:r>
              <a:rPr lang="en-US" altLang="en-US" sz="2000" dirty="0"/>
              <a:t> matrix of random reals</a:t>
            </a:r>
          </a:p>
          <a:p>
            <a:pPr lvl="1"/>
            <a:r>
              <a:rPr lang="en-US" altLang="en-US" sz="2000" b="1" dirty="0" err="1"/>
              <a:t>randi</a:t>
            </a:r>
            <a:r>
              <a:rPr lang="en-US" altLang="en-US" sz="2000" b="1" dirty="0"/>
              <a:t>([range],</a:t>
            </a:r>
            <a:r>
              <a:rPr lang="en-US" altLang="en-US" sz="2000" b="1" dirty="0" err="1"/>
              <a:t>n,m</a:t>
            </a:r>
            <a:r>
              <a:rPr lang="en-US" altLang="en-US" sz="2000" b="1" dirty="0"/>
              <a:t>) </a:t>
            </a:r>
            <a:r>
              <a:rPr lang="en-US" altLang="en-US" sz="2000" dirty="0"/>
              <a:t>creates an </a:t>
            </a:r>
            <a:r>
              <a:rPr lang="en-US" altLang="en-US" sz="2000" i="1" dirty="0" err="1"/>
              <a:t>nxm</a:t>
            </a:r>
            <a:r>
              <a:rPr lang="en-US" altLang="en-US" sz="2000" dirty="0"/>
              <a:t> matrix of random integers in the specified range</a:t>
            </a:r>
          </a:p>
          <a:p>
            <a:pPr lvl="1"/>
            <a:r>
              <a:rPr lang="en-US" altLang="en-US" sz="2000" b="1" dirty="0"/>
              <a:t>zeros(n)</a:t>
            </a:r>
            <a:r>
              <a:rPr lang="en-US" altLang="en-US" sz="2000" dirty="0"/>
              <a:t> creates an </a:t>
            </a:r>
            <a:r>
              <a:rPr lang="en-US" altLang="en-US" sz="2000" i="1" dirty="0" err="1"/>
              <a:t>nxn</a:t>
            </a:r>
            <a:r>
              <a:rPr lang="en-US" altLang="en-US" sz="2000" dirty="0"/>
              <a:t> matrix of all zeros</a:t>
            </a:r>
          </a:p>
          <a:p>
            <a:pPr lvl="1"/>
            <a:r>
              <a:rPr lang="en-US" altLang="en-US" sz="2000" b="1" dirty="0"/>
              <a:t>zeros(</a:t>
            </a:r>
            <a:r>
              <a:rPr lang="en-US" altLang="en-US" sz="2000" b="1" dirty="0" err="1"/>
              <a:t>n,m</a:t>
            </a:r>
            <a:r>
              <a:rPr lang="en-US" altLang="en-US" sz="2000" b="1" dirty="0"/>
              <a:t>) </a:t>
            </a:r>
            <a:r>
              <a:rPr lang="en-US" altLang="en-US" sz="2000" dirty="0"/>
              <a:t>creates an </a:t>
            </a:r>
            <a:r>
              <a:rPr lang="en-US" altLang="en-US" sz="2000" i="1" dirty="0" err="1"/>
              <a:t>nxm</a:t>
            </a:r>
            <a:r>
              <a:rPr lang="en-US" altLang="en-US" sz="2000" dirty="0"/>
              <a:t> matrix of all zeros</a:t>
            </a:r>
          </a:p>
          <a:p>
            <a:pPr lvl="1"/>
            <a:r>
              <a:rPr lang="en-US" altLang="en-US" sz="2000" b="1" dirty="0"/>
              <a:t>ones(n)</a:t>
            </a:r>
            <a:r>
              <a:rPr lang="en-US" altLang="en-US" sz="2000" dirty="0"/>
              <a:t> creates an </a:t>
            </a:r>
            <a:r>
              <a:rPr lang="en-US" altLang="en-US" sz="2000" i="1" dirty="0" err="1"/>
              <a:t>nxn</a:t>
            </a:r>
            <a:r>
              <a:rPr lang="en-US" altLang="en-US" sz="2000" dirty="0"/>
              <a:t> matrix of all ones</a:t>
            </a:r>
          </a:p>
          <a:p>
            <a:pPr lvl="1"/>
            <a:r>
              <a:rPr lang="en-US" altLang="en-US" sz="2000" b="1" dirty="0"/>
              <a:t>ones(</a:t>
            </a:r>
            <a:r>
              <a:rPr lang="en-US" altLang="en-US" sz="2000" b="1" dirty="0" err="1"/>
              <a:t>n,m</a:t>
            </a:r>
            <a:r>
              <a:rPr lang="en-US" altLang="en-US" sz="2000" b="1" dirty="0"/>
              <a:t>) </a:t>
            </a:r>
            <a:r>
              <a:rPr lang="en-US" altLang="en-US" sz="2000" dirty="0"/>
              <a:t>creates an </a:t>
            </a:r>
            <a:r>
              <a:rPr lang="en-US" altLang="en-US" sz="2000" i="1" dirty="0" err="1"/>
              <a:t>nxm</a:t>
            </a:r>
            <a:r>
              <a:rPr lang="en-US" altLang="en-US" sz="2000" dirty="0"/>
              <a:t> matrix of all ones</a:t>
            </a:r>
          </a:p>
          <a:p>
            <a:pPr lvl="1">
              <a:buNone/>
            </a:pPr>
            <a:r>
              <a:rPr lang="en-US" altLang="en-US" sz="2000" dirty="0"/>
              <a:t>Note: there is no twos function – or thirteens – just </a:t>
            </a:r>
            <a:r>
              <a:rPr lang="en-US" altLang="en-US" sz="2000" b="1" dirty="0"/>
              <a:t>zeros</a:t>
            </a:r>
            <a:r>
              <a:rPr lang="en-US" altLang="en-US" sz="2000" dirty="0"/>
              <a:t> and </a:t>
            </a:r>
            <a:r>
              <a:rPr lang="en-US" altLang="en-US" sz="2000" b="1" dirty="0"/>
              <a:t>ones</a:t>
            </a:r>
            <a:r>
              <a:rPr lang="en-US" altLang="en-US" sz="2000" dirty="0"/>
              <a:t>!</a:t>
            </a:r>
          </a:p>
        </p:txBody>
      </p:sp>
    </p:spTree>
    <p:extLst>
      <p:ext uri="{BB962C8B-B14F-4D97-AF65-F5344CB8AC3E}">
        <p14:creationId xmlns:p14="http://schemas.microsoft.com/office/powerpoint/2010/main" val="62055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smtClean="0"/>
              <a:t>Matrix Elements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dirty="0"/>
              <a:t>To refer to an element in a matrix, you use the matrix variable name followed by the index of the row, and then the index of the column, in parentheses</a:t>
            </a:r>
          </a:p>
          <a:p>
            <a:pPr marL="914400" lvl="3" indent="0">
              <a:lnSpc>
                <a:spcPct val="90000"/>
              </a:lnSpc>
              <a:buNone/>
            </a:pPr>
            <a:r>
              <a:rPr lang="en-US" altLang="en-US" sz="1400" dirty="0"/>
              <a:t>&gt;&gt; mat = [1:3; 6 11 -2]</a:t>
            </a:r>
          </a:p>
          <a:p>
            <a:pPr marL="914400" lvl="3" indent="0">
              <a:lnSpc>
                <a:spcPct val="90000"/>
              </a:lnSpc>
              <a:buNone/>
            </a:pPr>
            <a:r>
              <a:rPr lang="en-US" altLang="en-US" sz="1400" dirty="0"/>
              <a:t>mat =</a:t>
            </a:r>
          </a:p>
          <a:p>
            <a:pPr marL="914400" lvl="3" indent="0">
              <a:lnSpc>
                <a:spcPct val="90000"/>
              </a:lnSpc>
              <a:buNone/>
            </a:pPr>
            <a:r>
              <a:rPr lang="en-US" altLang="en-US" sz="1400" dirty="0"/>
              <a:t>     1     2     3</a:t>
            </a:r>
          </a:p>
          <a:p>
            <a:pPr marL="914400" lvl="3" indent="0">
              <a:lnSpc>
                <a:spcPct val="90000"/>
              </a:lnSpc>
              <a:buNone/>
            </a:pPr>
            <a:r>
              <a:rPr lang="en-US" altLang="en-US" sz="1400" dirty="0"/>
              <a:t>     6    11    -2</a:t>
            </a:r>
          </a:p>
          <a:p>
            <a:pPr marL="914400" lvl="3" indent="0">
              <a:lnSpc>
                <a:spcPct val="90000"/>
              </a:lnSpc>
              <a:buNone/>
            </a:pPr>
            <a:r>
              <a:rPr lang="en-US" altLang="en-US" sz="1400" dirty="0"/>
              <a:t>&gt;&gt; mat(2,1)</a:t>
            </a:r>
          </a:p>
          <a:p>
            <a:pPr marL="914400" lvl="3" indent="0">
              <a:lnSpc>
                <a:spcPct val="90000"/>
              </a:lnSpc>
              <a:buNone/>
            </a:pPr>
            <a:r>
              <a:rPr lang="en-US" altLang="en-US" sz="1400" dirty="0" err="1"/>
              <a:t>ans</a:t>
            </a:r>
            <a:r>
              <a:rPr lang="en-US" altLang="en-US" sz="1400" dirty="0"/>
              <a:t> =</a:t>
            </a:r>
          </a:p>
          <a:p>
            <a:pPr marL="914400" lvl="3" indent="0">
              <a:lnSpc>
                <a:spcPct val="90000"/>
              </a:lnSpc>
              <a:buNone/>
            </a:pPr>
            <a:r>
              <a:rPr lang="en-US" altLang="en-US" sz="1400" dirty="0"/>
              <a:t>     6</a:t>
            </a:r>
          </a:p>
          <a:p>
            <a:pPr>
              <a:lnSpc>
                <a:spcPct val="90000"/>
              </a:lnSpc>
            </a:pPr>
            <a:r>
              <a:rPr lang="en-US" altLang="en-US" sz="2200" dirty="0"/>
              <a:t>ALWAYS refer to the row first, column second</a:t>
            </a:r>
          </a:p>
          <a:p>
            <a:pPr>
              <a:lnSpc>
                <a:spcPct val="90000"/>
              </a:lnSpc>
            </a:pPr>
            <a:r>
              <a:rPr lang="en-US" altLang="en-US" sz="2200" dirty="0"/>
              <a:t>This is called </a:t>
            </a:r>
            <a:r>
              <a:rPr lang="en-US" altLang="en-US" sz="2200" b="1" i="1" dirty="0"/>
              <a:t>subscripted indexing</a:t>
            </a:r>
          </a:p>
          <a:p>
            <a:pPr>
              <a:lnSpc>
                <a:spcPct val="90000"/>
              </a:lnSpc>
            </a:pPr>
            <a:r>
              <a:rPr lang="en-US" altLang="en-US" sz="2200" dirty="0"/>
              <a:t>Can also refer to any subset of a matrix</a:t>
            </a:r>
          </a:p>
          <a:p>
            <a:pPr lvl="1">
              <a:lnSpc>
                <a:spcPct val="90000"/>
              </a:lnSpc>
            </a:pPr>
            <a:r>
              <a:rPr lang="en-US" altLang="en-US" sz="2000" dirty="0"/>
              <a:t>To refer to the entire </a:t>
            </a:r>
            <a:r>
              <a:rPr lang="en-US" altLang="en-US" sz="2000" dirty="0" err="1"/>
              <a:t>mth</a:t>
            </a:r>
            <a:r>
              <a:rPr lang="en-US" altLang="en-US" sz="2000" dirty="0"/>
              <a:t> row: mat(m,:)</a:t>
            </a:r>
          </a:p>
          <a:p>
            <a:pPr lvl="1">
              <a:lnSpc>
                <a:spcPct val="90000"/>
              </a:lnSpc>
            </a:pPr>
            <a:r>
              <a:rPr lang="en-US" altLang="en-US" sz="2000" dirty="0"/>
              <a:t>To refer to the entire nth column: mat(:,n)</a:t>
            </a:r>
            <a:endParaRPr lang="en-US" altLang="en-US" sz="2000" dirty="0"/>
          </a:p>
        </p:txBody>
      </p:sp>
    </p:spTree>
    <p:extLst>
      <p:ext uri="{BB962C8B-B14F-4D97-AF65-F5344CB8AC3E}">
        <p14:creationId xmlns:p14="http://schemas.microsoft.com/office/powerpoint/2010/main" val="225779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Matrix Indexing</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800" dirty="0"/>
              <a:t>To refer to the last row or column use </a:t>
            </a:r>
            <a:r>
              <a:rPr lang="en-US" altLang="en-US" sz="2800" b="1" dirty="0"/>
              <a:t>end</a:t>
            </a:r>
            <a:r>
              <a:rPr lang="en-US" altLang="en-US" sz="2800" dirty="0"/>
              <a:t>, e.g. mat(</a:t>
            </a:r>
            <a:r>
              <a:rPr lang="en-US" altLang="en-US" sz="2800" dirty="0" err="1"/>
              <a:t>end,m</a:t>
            </a:r>
            <a:r>
              <a:rPr lang="en-US" altLang="en-US" sz="2800" dirty="0"/>
              <a:t>) is the </a:t>
            </a:r>
            <a:r>
              <a:rPr lang="en-US" altLang="en-US" sz="2800" dirty="0" err="1"/>
              <a:t>mth</a:t>
            </a:r>
            <a:r>
              <a:rPr lang="en-US" altLang="en-US" sz="2800" dirty="0"/>
              <a:t> value in the last row</a:t>
            </a:r>
          </a:p>
          <a:p>
            <a:pPr>
              <a:lnSpc>
                <a:spcPct val="90000"/>
              </a:lnSpc>
            </a:pPr>
            <a:r>
              <a:rPr lang="en-US" altLang="en-US" sz="2800" dirty="0"/>
              <a:t>Can modify an element or subset of a matrix in an assignment statement</a:t>
            </a:r>
          </a:p>
          <a:p>
            <a:pPr>
              <a:lnSpc>
                <a:spcPct val="90000"/>
              </a:lnSpc>
            </a:pPr>
            <a:r>
              <a:rPr lang="en-US" altLang="en-US" sz="2800" b="1" i="1" dirty="0"/>
              <a:t>Linear indexing</a:t>
            </a:r>
            <a:r>
              <a:rPr lang="en-US" altLang="en-US" sz="2800" dirty="0"/>
              <a:t>: only using one index into a matrix (MATLAB will unwind it column-by column)</a:t>
            </a:r>
          </a:p>
          <a:p>
            <a:pPr lvl="1">
              <a:lnSpc>
                <a:spcPct val="90000"/>
              </a:lnSpc>
            </a:pPr>
            <a:r>
              <a:rPr lang="en-US" altLang="en-US" dirty="0"/>
              <a:t>Note, this is not generally recommended</a:t>
            </a:r>
          </a:p>
          <a:p>
            <a:endParaRPr lang="en-US" altLang="en-US" dirty="0"/>
          </a:p>
        </p:txBody>
      </p:sp>
    </p:spTree>
    <p:extLst>
      <p:ext uri="{BB962C8B-B14F-4D97-AF65-F5344CB8AC3E}">
        <p14:creationId xmlns:p14="http://schemas.microsoft.com/office/powerpoint/2010/main" val="245223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Modifying Matrices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An individual element in a matrix can be modified by assigning a new value to it</a:t>
            </a:r>
          </a:p>
          <a:p>
            <a:r>
              <a:rPr lang="en-US" altLang="en-US" sz="2800" dirty="0"/>
              <a:t>Entire rows and columns can also be modified</a:t>
            </a:r>
          </a:p>
          <a:p>
            <a:r>
              <a:rPr lang="en-US" altLang="en-US" sz="2800" dirty="0"/>
              <a:t>Any subset of a matrix can be modified, as long as what is being assigned has the same dimensions as the subset being modified</a:t>
            </a:r>
          </a:p>
          <a:p>
            <a:r>
              <a:rPr lang="en-US" altLang="en-US" sz="2800" dirty="0"/>
              <a:t>Exception to this: a scalar can be assigned to any size subset; the same scalar is assigned to every element in the subset</a:t>
            </a:r>
          </a:p>
        </p:txBody>
      </p:sp>
    </p:spTree>
    <p:extLst>
      <p:ext uri="{BB962C8B-B14F-4D97-AF65-F5344CB8AC3E}">
        <p14:creationId xmlns:p14="http://schemas.microsoft.com/office/powerpoint/2010/main" val="2787510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Matrix Indexing</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800" dirty="0"/>
              <a:t>To refer to the last row or column use </a:t>
            </a:r>
            <a:r>
              <a:rPr lang="en-US" altLang="en-US" sz="2800" b="1" dirty="0"/>
              <a:t>end</a:t>
            </a:r>
            <a:r>
              <a:rPr lang="en-US" altLang="en-US" sz="2800" dirty="0"/>
              <a:t>, e.g. mat(</a:t>
            </a:r>
            <a:r>
              <a:rPr lang="en-US" altLang="en-US" sz="2800" dirty="0" err="1"/>
              <a:t>end,m</a:t>
            </a:r>
            <a:r>
              <a:rPr lang="en-US" altLang="en-US" sz="2800" dirty="0"/>
              <a:t>) is the </a:t>
            </a:r>
            <a:r>
              <a:rPr lang="en-US" altLang="en-US" sz="2800" dirty="0" err="1"/>
              <a:t>mth</a:t>
            </a:r>
            <a:r>
              <a:rPr lang="en-US" altLang="en-US" sz="2800" dirty="0"/>
              <a:t> value in the last row</a:t>
            </a:r>
          </a:p>
          <a:p>
            <a:pPr>
              <a:lnSpc>
                <a:spcPct val="90000"/>
              </a:lnSpc>
            </a:pPr>
            <a:r>
              <a:rPr lang="en-US" altLang="en-US" sz="2800" dirty="0"/>
              <a:t>Can modify an element or subset of a matrix in an assignment statement</a:t>
            </a:r>
          </a:p>
          <a:p>
            <a:pPr>
              <a:lnSpc>
                <a:spcPct val="90000"/>
              </a:lnSpc>
            </a:pPr>
            <a:r>
              <a:rPr lang="en-US" altLang="en-US" sz="2800" b="1" i="1" dirty="0"/>
              <a:t>Linear indexing</a:t>
            </a:r>
            <a:r>
              <a:rPr lang="en-US" altLang="en-US" sz="2800" dirty="0"/>
              <a:t>: only using one index into a matrix (MATLAB will unwind it column-by column)</a:t>
            </a:r>
          </a:p>
          <a:p>
            <a:pPr lvl="1">
              <a:lnSpc>
                <a:spcPct val="90000"/>
              </a:lnSpc>
            </a:pPr>
            <a:r>
              <a:rPr lang="en-US" altLang="en-US" dirty="0"/>
              <a:t>Note, this is not generally recommended</a:t>
            </a:r>
          </a:p>
          <a:p>
            <a:endParaRPr lang="en-US" altLang="en-US" dirty="0"/>
          </a:p>
        </p:txBody>
      </p:sp>
    </p:spTree>
    <p:extLst>
      <p:ext uri="{BB962C8B-B14F-4D97-AF65-F5344CB8AC3E}">
        <p14:creationId xmlns:p14="http://schemas.microsoft.com/office/powerpoint/2010/main" val="1491883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Matrix Indexing</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800" dirty="0"/>
              <a:t>To refer to the last row or column use </a:t>
            </a:r>
            <a:r>
              <a:rPr lang="en-US" altLang="en-US" sz="2800" b="1" dirty="0"/>
              <a:t>end</a:t>
            </a:r>
            <a:r>
              <a:rPr lang="en-US" altLang="en-US" sz="2800" dirty="0"/>
              <a:t>, e.g. mat(</a:t>
            </a:r>
            <a:r>
              <a:rPr lang="en-US" altLang="en-US" sz="2800" dirty="0" err="1"/>
              <a:t>end,m</a:t>
            </a:r>
            <a:r>
              <a:rPr lang="en-US" altLang="en-US" sz="2800" dirty="0"/>
              <a:t>) is the </a:t>
            </a:r>
            <a:r>
              <a:rPr lang="en-US" altLang="en-US" sz="2800" dirty="0" err="1"/>
              <a:t>mth</a:t>
            </a:r>
            <a:r>
              <a:rPr lang="en-US" altLang="en-US" sz="2800" dirty="0"/>
              <a:t> value in the last row</a:t>
            </a:r>
          </a:p>
          <a:p>
            <a:pPr>
              <a:lnSpc>
                <a:spcPct val="90000"/>
              </a:lnSpc>
            </a:pPr>
            <a:r>
              <a:rPr lang="en-US" altLang="en-US" sz="2800" dirty="0"/>
              <a:t>Can modify an element or subset of a matrix in an assignment statement</a:t>
            </a:r>
          </a:p>
          <a:p>
            <a:pPr>
              <a:lnSpc>
                <a:spcPct val="90000"/>
              </a:lnSpc>
            </a:pPr>
            <a:r>
              <a:rPr lang="en-US" altLang="en-US" sz="2800" b="1" i="1" dirty="0"/>
              <a:t>Linear indexing</a:t>
            </a:r>
            <a:r>
              <a:rPr lang="en-US" altLang="en-US" sz="2800" dirty="0"/>
              <a:t>: only using one index into a matrix (MATLAB will unwind it column-by column)</a:t>
            </a:r>
          </a:p>
          <a:p>
            <a:pPr lvl="1">
              <a:lnSpc>
                <a:spcPct val="90000"/>
              </a:lnSpc>
            </a:pPr>
            <a:r>
              <a:rPr lang="en-US" altLang="en-US" dirty="0"/>
              <a:t>Note, this is not generally recommended</a:t>
            </a:r>
          </a:p>
          <a:p>
            <a:endParaRPr lang="en-US" altLang="en-US" dirty="0"/>
          </a:p>
        </p:txBody>
      </p:sp>
    </p:spTree>
    <p:extLst>
      <p:ext uri="{BB962C8B-B14F-4D97-AF65-F5344CB8AC3E}">
        <p14:creationId xmlns:p14="http://schemas.microsoft.com/office/powerpoint/2010/main" val="47088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Matrix Indexing</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000" dirty="0"/>
              <a:t>There are several functions to determine the dimensions of a vector or matrix:</a:t>
            </a:r>
          </a:p>
          <a:p>
            <a:pPr lvl="1">
              <a:lnSpc>
                <a:spcPct val="90000"/>
              </a:lnSpc>
            </a:pPr>
            <a:r>
              <a:rPr lang="en-US" altLang="en-US" sz="1800" b="1" dirty="0"/>
              <a:t>length</a:t>
            </a:r>
            <a:r>
              <a:rPr lang="en-US" altLang="en-US" sz="1800" dirty="0"/>
              <a:t>(</a:t>
            </a:r>
            <a:r>
              <a:rPr lang="en-US" altLang="en-US" sz="1800" dirty="0" err="1"/>
              <a:t>vec</a:t>
            </a:r>
            <a:r>
              <a:rPr lang="en-US" altLang="en-US" sz="1800" dirty="0"/>
              <a:t>) returns the # of elements in a vector</a:t>
            </a:r>
          </a:p>
          <a:p>
            <a:pPr lvl="1">
              <a:lnSpc>
                <a:spcPct val="90000"/>
              </a:lnSpc>
            </a:pPr>
            <a:r>
              <a:rPr lang="en-US" altLang="en-US" sz="1800" b="1" dirty="0"/>
              <a:t>length</a:t>
            </a:r>
            <a:r>
              <a:rPr lang="en-US" altLang="en-US" sz="1800" dirty="0"/>
              <a:t>(mat) returns the larger dimension (row or column) for a matrix</a:t>
            </a:r>
          </a:p>
          <a:p>
            <a:pPr lvl="1">
              <a:lnSpc>
                <a:spcPct val="90000"/>
              </a:lnSpc>
            </a:pPr>
            <a:r>
              <a:rPr lang="en-US" altLang="en-US" sz="1800" b="1" dirty="0"/>
              <a:t>size</a:t>
            </a:r>
            <a:r>
              <a:rPr lang="en-US" altLang="en-US" sz="1800" dirty="0"/>
              <a:t> returns the # of rows and columns for a vector or matrix</a:t>
            </a:r>
          </a:p>
          <a:p>
            <a:pPr lvl="1">
              <a:lnSpc>
                <a:spcPct val="90000"/>
              </a:lnSpc>
            </a:pPr>
            <a:r>
              <a:rPr lang="en-US" altLang="en-US" sz="1800" dirty="0"/>
              <a:t>Important: capture both of these values in an assignment statement</a:t>
            </a:r>
          </a:p>
          <a:p>
            <a:pPr lvl="2">
              <a:lnSpc>
                <a:spcPct val="90000"/>
              </a:lnSpc>
              <a:buNone/>
            </a:pPr>
            <a:r>
              <a:rPr lang="en-US" altLang="en-US" sz="1700" dirty="0"/>
              <a:t>[r c] = size(mat)</a:t>
            </a:r>
          </a:p>
          <a:p>
            <a:pPr lvl="1">
              <a:lnSpc>
                <a:spcPct val="90000"/>
              </a:lnSpc>
            </a:pPr>
            <a:r>
              <a:rPr lang="en-US" altLang="en-US" sz="1800" b="1" dirty="0" err="1"/>
              <a:t>numel</a:t>
            </a:r>
            <a:r>
              <a:rPr lang="en-US" altLang="en-US" sz="1800" dirty="0"/>
              <a:t> returns the total # of elements in a vector or matrix</a:t>
            </a:r>
          </a:p>
          <a:p>
            <a:pPr>
              <a:lnSpc>
                <a:spcPct val="90000"/>
              </a:lnSpc>
            </a:pPr>
            <a:endParaRPr lang="en-US" altLang="en-US" sz="2000" dirty="0"/>
          </a:p>
          <a:p>
            <a:pPr>
              <a:lnSpc>
                <a:spcPct val="90000"/>
              </a:lnSpc>
            </a:pPr>
            <a:r>
              <a:rPr lang="en-US" altLang="en-US" sz="2000" dirty="0"/>
              <a:t>Very important to be general in programming: do not assume that you know the dimensions of a vector or matrix – use </a:t>
            </a:r>
            <a:r>
              <a:rPr lang="en-US" altLang="en-US" sz="2000" b="1" dirty="0"/>
              <a:t>length</a:t>
            </a:r>
            <a:r>
              <a:rPr lang="en-US" altLang="en-US" sz="2000" dirty="0"/>
              <a:t> or </a:t>
            </a:r>
            <a:r>
              <a:rPr lang="en-US" altLang="en-US" sz="2000" b="1" dirty="0"/>
              <a:t>size</a:t>
            </a:r>
            <a:r>
              <a:rPr lang="en-US" altLang="en-US" sz="2000" dirty="0"/>
              <a:t> to find out!</a:t>
            </a:r>
          </a:p>
          <a:p>
            <a:pPr>
              <a:lnSpc>
                <a:spcPct val="90000"/>
              </a:lnSpc>
            </a:pPr>
            <a:endParaRPr lang="en-US" altLang="en-US" sz="2000" dirty="0"/>
          </a:p>
        </p:txBody>
      </p:sp>
    </p:spTree>
    <p:extLst>
      <p:ext uri="{BB962C8B-B14F-4D97-AF65-F5344CB8AC3E}">
        <p14:creationId xmlns:p14="http://schemas.microsoft.com/office/powerpoint/2010/main" val="2765944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Matrix Dimensions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800" dirty="0"/>
              <a:t>To refer to the last row or column use </a:t>
            </a:r>
            <a:r>
              <a:rPr lang="en-US" altLang="en-US" sz="2800" b="1" dirty="0"/>
              <a:t>end</a:t>
            </a:r>
            <a:r>
              <a:rPr lang="en-US" altLang="en-US" sz="2800" dirty="0"/>
              <a:t>, e.g. mat(</a:t>
            </a:r>
            <a:r>
              <a:rPr lang="en-US" altLang="en-US" sz="2800" dirty="0" err="1"/>
              <a:t>end,m</a:t>
            </a:r>
            <a:r>
              <a:rPr lang="en-US" altLang="en-US" sz="2800" dirty="0"/>
              <a:t>) is the </a:t>
            </a:r>
            <a:r>
              <a:rPr lang="en-US" altLang="en-US" sz="2800" dirty="0" err="1"/>
              <a:t>mth</a:t>
            </a:r>
            <a:r>
              <a:rPr lang="en-US" altLang="en-US" sz="2800" dirty="0"/>
              <a:t> value in the last row</a:t>
            </a:r>
          </a:p>
          <a:p>
            <a:pPr>
              <a:lnSpc>
                <a:spcPct val="90000"/>
              </a:lnSpc>
            </a:pPr>
            <a:r>
              <a:rPr lang="en-US" altLang="en-US" sz="2800" dirty="0"/>
              <a:t>Can modify an element or subset of a matrix in an assignment statement</a:t>
            </a:r>
          </a:p>
          <a:p>
            <a:pPr>
              <a:lnSpc>
                <a:spcPct val="90000"/>
              </a:lnSpc>
            </a:pPr>
            <a:r>
              <a:rPr lang="en-US" altLang="en-US" sz="2800" b="1" i="1" dirty="0"/>
              <a:t>Linear indexing</a:t>
            </a:r>
            <a:r>
              <a:rPr lang="en-US" altLang="en-US" sz="2800" dirty="0"/>
              <a:t>: only using one index into a matrix (MATLAB will unwind it column-by column)</a:t>
            </a:r>
          </a:p>
          <a:p>
            <a:pPr lvl="1">
              <a:lnSpc>
                <a:spcPct val="90000"/>
              </a:lnSpc>
            </a:pPr>
            <a:r>
              <a:rPr lang="en-US" altLang="en-US" dirty="0"/>
              <a:t>Note, this is not generally recommended</a:t>
            </a:r>
          </a:p>
          <a:p>
            <a:endParaRPr lang="en-US" altLang="en-US" dirty="0"/>
          </a:p>
        </p:txBody>
      </p:sp>
    </p:spTree>
    <p:extLst>
      <p:ext uri="{BB962C8B-B14F-4D97-AF65-F5344CB8AC3E}">
        <p14:creationId xmlns:p14="http://schemas.microsoft.com/office/powerpoint/2010/main" val="1302267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change dimensions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800" dirty="0">
                <a:ea typeface="ＭＳ Ｐゴシック" charset="0"/>
              </a:rPr>
              <a:t>Many function change the dimensions of a matrix:</a:t>
            </a:r>
          </a:p>
          <a:p>
            <a:pPr>
              <a:buFont typeface="Wingdings 2" charset="0"/>
              <a:buChar char=""/>
              <a:defRPr/>
            </a:pPr>
            <a:r>
              <a:rPr lang="en-US" sz="2800" dirty="0">
                <a:ea typeface="ＭＳ Ｐゴシック" charset="0"/>
              </a:rPr>
              <a:t> </a:t>
            </a:r>
            <a:r>
              <a:rPr lang="en-US" sz="2800" b="1" dirty="0">
                <a:ea typeface="ＭＳ Ｐゴシック" charset="0"/>
              </a:rPr>
              <a:t>reshape</a:t>
            </a:r>
            <a:r>
              <a:rPr lang="en-US" sz="2800" dirty="0">
                <a:ea typeface="ＭＳ Ｐゴシック" charset="0"/>
              </a:rPr>
              <a:t> changes dimensions of a matrix to any matrix with the same number of elements     </a:t>
            </a:r>
          </a:p>
          <a:p>
            <a:pPr>
              <a:buFont typeface="Wingdings 2" charset="0"/>
              <a:buChar char=""/>
              <a:defRPr/>
            </a:pPr>
            <a:r>
              <a:rPr lang="en-US" sz="2800" b="1" dirty="0">
                <a:ea typeface="ＭＳ Ｐゴシック" charset="0"/>
              </a:rPr>
              <a:t>rot90</a:t>
            </a:r>
            <a:r>
              <a:rPr lang="en-US" sz="2800" dirty="0">
                <a:ea typeface="ＭＳ Ｐゴシック" charset="0"/>
              </a:rPr>
              <a:t> rotates a matrix 90 degrees counter-clockwise       </a:t>
            </a:r>
            <a:endParaRPr lang="en-US" sz="2800" b="1" dirty="0">
              <a:ea typeface="ＭＳ Ｐゴシック" charset="0"/>
            </a:endParaRPr>
          </a:p>
          <a:p>
            <a:pPr>
              <a:buFont typeface="Wingdings 2" charset="0"/>
              <a:buChar char=""/>
              <a:defRPr/>
            </a:pPr>
            <a:r>
              <a:rPr lang="en-US" sz="2800" b="1" dirty="0" err="1">
                <a:ea typeface="ＭＳ Ｐゴシック" charset="0"/>
              </a:rPr>
              <a:t>fliplr</a:t>
            </a:r>
            <a:r>
              <a:rPr lang="en-US" sz="2800" dirty="0">
                <a:ea typeface="ＭＳ Ｐゴシック" charset="0"/>
              </a:rPr>
              <a:t>  flips columns of a matrix from left to right     </a:t>
            </a:r>
          </a:p>
          <a:p>
            <a:pPr>
              <a:buFont typeface="Wingdings 2" charset="0"/>
              <a:buChar char=""/>
              <a:defRPr/>
            </a:pPr>
            <a:r>
              <a:rPr lang="en-US" sz="2800" b="1" dirty="0" err="1">
                <a:ea typeface="ＭＳ Ｐゴシック" charset="0"/>
              </a:rPr>
              <a:t>flipud</a:t>
            </a:r>
            <a:r>
              <a:rPr lang="en-US" sz="2800" dirty="0">
                <a:ea typeface="ＭＳ Ｐゴシック" charset="0"/>
              </a:rPr>
              <a:t> flips rows of a matrix up to down</a:t>
            </a:r>
          </a:p>
          <a:p>
            <a:pPr>
              <a:buFont typeface="Wingdings 2" charset="0"/>
              <a:buChar char=""/>
              <a:defRPr/>
            </a:pPr>
            <a:r>
              <a:rPr lang="en-US" sz="2800" b="1" dirty="0">
                <a:ea typeface="ＭＳ Ｐゴシック" charset="0"/>
              </a:rPr>
              <a:t>flip</a:t>
            </a:r>
            <a:r>
              <a:rPr lang="en-US" sz="2800" dirty="0">
                <a:ea typeface="ＭＳ Ｐゴシック" charset="0"/>
              </a:rPr>
              <a:t> flips a row vector left to right, column vector or matrix up to down     </a:t>
            </a:r>
          </a:p>
          <a:p>
            <a:pPr>
              <a:buFont typeface="Wingdings 2" charset="0"/>
              <a:buChar char=""/>
              <a:defRPr/>
            </a:pPr>
            <a:endParaRPr lang="en-US" sz="2800" b="1" dirty="0">
              <a:ea typeface="ＭＳ Ｐゴシック" charset="0"/>
            </a:endParaRPr>
          </a:p>
          <a:p>
            <a:pPr>
              <a:buFont typeface="Wingdings 2" charset="0"/>
              <a:buChar char=""/>
              <a:defRPr/>
            </a:pPr>
            <a:endParaRPr lang="en-US" sz="2800" dirty="0">
              <a:ea typeface="ＭＳ Ｐゴシック" charset="0"/>
            </a:endParaRPr>
          </a:p>
        </p:txBody>
      </p:sp>
    </p:spTree>
    <p:extLst>
      <p:ext uri="{BB962C8B-B14F-4D97-AF65-F5344CB8AC3E}">
        <p14:creationId xmlns:p14="http://schemas.microsoft.com/office/powerpoint/2010/main" val="3553104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Matrices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2500" dirty="0" smtClean="0">
                <a:ea typeface="ＭＳ Ｐゴシック" panose="020B0600070205080204" pitchFamily="34" charset="-128"/>
              </a:rPr>
              <a:t>A </a:t>
            </a:r>
            <a:r>
              <a:rPr lang="en-US" altLang="en-US" sz="2500" b="1" i="1" dirty="0" smtClean="0">
                <a:solidFill>
                  <a:srgbClr val="FF0000"/>
                </a:solidFill>
                <a:ea typeface="ＭＳ Ｐゴシック" panose="020B0600070205080204" pitchFamily="34" charset="-128"/>
              </a:rPr>
              <a:t>matrix</a:t>
            </a:r>
            <a:r>
              <a:rPr lang="en-US" altLang="en-US" sz="2500" dirty="0" smtClean="0">
                <a:ea typeface="ＭＳ Ｐゴシック" panose="020B0600070205080204" pitchFamily="34" charset="-128"/>
              </a:rPr>
              <a:t> is used to store a set of values of the same type; every value is stored in an </a:t>
            </a:r>
            <a:r>
              <a:rPr lang="en-US" altLang="en-US" sz="2500" b="1" i="1" dirty="0" smtClean="0">
                <a:solidFill>
                  <a:srgbClr val="FF0000"/>
                </a:solidFill>
                <a:ea typeface="ＭＳ Ｐゴシック" panose="020B0600070205080204" pitchFamily="34" charset="-128"/>
              </a:rPr>
              <a:t>element</a:t>
            </a:r>
          </a:p>
          <a:p>
            <a:pPr>
              <a:lnSpc>
                <a:spcPct val="80000"/>
              </a:lnSpc>
            </a:pPr>
            <a:r>
              <a:rPr lang="en-US" altLang="en-US" sz="2500" dirty="0" smtClean="0">
                <a:ea typeface="ＭＳ Ｐゴシック" panose="020B0600070205080204" pitchFamily="34" charset="-128"/>
              </a:rPr>
              <a:t>MATLAB stands for </a:t>
            </a:r>
            <a:r>
              <a:rPr lang="ja-JP" altLang="en-US" sz="2500" dirty="0" smtClean="0">
                <a:ea typeface="ＭＳ Ｐゴシック" panose="020B0600070205080204" pitchFamily="34" charset="-128"/>
              </a:rPr>
              <a:t>“</a:t>
            </a:r>
            <a:r>
              <a:rPr lang="en-US" altLang="ja-JP" sz="2500" b="1" u="sng" dirty="0" smtClean="0">
                <a:solidFill>
                  <a:srgbClr val="FF0000"/>
                </a:solidFill>
                <a:ea typeface="ＭＳ Ｐゴシック" panose="020B0600070205080204" pitchFamily="34" charset="-128"/>
              </a:rPr>
              <a:t>matrix laboratory</a:t>
            </a:r>
            <a:r>
              <a:rPr lang="ja-JP" altLang="en-US" sz="2500" dirty="0" smtClean="0">
                <a:ea typeface="ＭＳ Ｐゴシック" panose="020B0600070205080204" pitchFamily="34" charset="-128"/>
              </a:rPr>
              <a:t>”</a:t>
            </a:r>
            <a:endParaRPr lang="en-US" altLang="ja-JP" sz="2500" dirty="0" smtClean="0">
              <a:ea typeface="ＭＳ Ｐゴシック" panose="020B0600070205080204" pitchFamily="34" charset="-128"/>
            </a:endParaRPr>
          </a:p>
          <a:p>
            <a:pPr>
              <a:lnSpc>
                <a:spcPct val="80000"/>
              </a:lnSpc>
            </a:pPr>
            <a:r>
              <a:rPr lang="en-US" altLang="en-US" sz="2500" dirty="0" smtClean="0">
                <a:ea typeface="ＭＳ Ｐゴシック" panose="020B0600070205080204" pitchFamily="34" charset="-128"/>
              </a:rPr>
              <a:t>A matrix looks like a table; it has both rows and columns</a:t>
            </a:r>
          </a:p>
          <a:p>
            <a:pPr>
              <a:lnSpc>
                <a:spcPct val="80000"/>
              </a:lnSpc>
            </a:pPr>
            <a:r>
              <a:rPr lang="en-US" altLang="en-US" sz="2500" dirty="0" smtClean="0">
                <a:ea typeface="ＭＳ Ｐゴシック" panose="020B0600070205080204" pitchFamily="34" charset="-128"/>
              </a:rPr>
              <a:t>A matrix with m rows and n columns is called </a:t>
            </a:r>
            <a:r>
              <a:rPr lang="en-US" altLang="en-US" sz="2500" i="1" dirty="0" smtClean="0">
                <a:ea typeface="ＭＳ Ｐゴシック" panose="020B0600070205080204" pitchFamily="34" charset="-128"/>
              </a:rPr>
              <a:t>m x n</a:t>
            </a:r>
            <a:r>
              <a:rPr lang="en-US" altLang="en-US" sz="2500" dirty="0" smtClean="0">
                <a:ea typeface="ＭＳ Ｐゴシック" panose="020B0600070205080204" pitchFamily="34" charset="-128"/>
              </a:rPr>
              <a:t>; these are called its </a:t>
            </a:r>
            <a:r>
              <a:rPr lang="en-US" altLang="en-US" sz="2500" b="1" i="1" dirty="0" smtClean="0">
                <a:solidFill>
                  <a:srgbClr val="FF0000"/>
                </a:solidFill>
                <a:ea typeface="ＭＳ Ｐゴシック" panose="020B0600070205080204" pitchFamily="34" charset="-128"/>
              </a:rPr>
              <a:t>dimensions</a:t>
            </a:r>
            <a:r>
              <a:rPr lang="en-US" altLang="en-US" sz="2500" dirty="0" smtClean="0">
                <a:ea typeface="ＭＳ Ｐゴシック" panose="020B0600070205080204" pitchFamily="34" charset="-128"/>
              </a:rPr>
              <a:t>; </a:t>
            </a:r>
            <a:endParaRPr lang="en-US" altLang="en-US" sz="2500" i="1" dirty="0" smtClean="0">
              <a:ea typeface="ＭＳ Ｐゴシック" panose="020B0600070205080204" pitchFamily="34" charset="-128"/>
            </a:endParaRPr>
          </a:p>
          <a:p>
            <a:pPr>
              <a:lnSpc>
                <a:spcPct val="80000"/>
              </a:lnSpc>
            </a:pPr>
            <a:r>
              <a:rPr lang="en-US" altLang="en-US" sz="2500" dirty="0" smtClean="0">
                <a:ea typeface="ＭＳ Ｐゴシック" panose="020B0600070205080204" pitchFamily="34" charset="-128"/>
              </a:rPr>
              <a:t>A </a:t>
            </a:r>
            <a:r>
              <a:rPr lang="en-US" altLang="en-US" sz="2500" b="1" i="1" dirty="0" smtClean="0">
                <a:solidFill>
                  <a:srgbClr val="FF0000"/>
                </a:solidFill>
                <a:ea typeface="ＭＳ Ｐゴシック" panose="020B0600070205080204" pitchFamily="34" charset="-128"/>
              </a:rPr>
              <a:t>vector</a:t>
            </a:r>
            <a:r>
              <a:rPr lang="en-US" altLang="en-US" sz="2500" dirty="0" smtClean="0">
                <a:ea typeface="ＭＳ Ｐゴシック" panose="020B0600070205080204" pitchFamily="34" charset="-128"/>
              </a:rPr>
              <a:t> is a special case of a matrix in which one of the dimensions is 1</a:t>
            </a:r>
          </a:p>
          <a:p>
            <a:pPr>
              <a:lnSpc>
                <a:spcPct val="80000"/>
              </a:lnSpc>
            </a:pPr>
            <a:r>
              <a:rPr lang="en-US" altLang="en-US" sz="2500" dirty="0" smtClean="0">
                <a:ea typeface="ＭＳ Ｐゴシック" panose="020B0600070205080204" pitchFamily="34" charset="-128"/>
              </a:rPr>
              <a:t>The term </a:t>
            </a:r>
            <a:r>
              <a:rPr lang="en-US" altLang="en-US" sz="2500" b="1" i="1" dirty="0" smtClean="0">
                <a:solidFill>
                  <a:srgbClr val="FF0000"/>
                </a:solidFill>
                <a:ea typeface="ＭＳ Ｐゴシック" panose="020B0600070205080204" pitchFamily="34" charset="-128"/>
              </a:rPr>
              <a:t>array</a:t>
            </a:r>
            <a:r>
              <a:rPr lang="en-US" altLang="en-US" sz="2500" dirty="0" smtClean="0">
                <a:ea typeface="ＭＳ Ｐゴシック" panose="020B0600070205080204" pitchFamily="34" charset="-128"/>
              </a:rPr>
              <a:t> is frequently used in MATLAB to refer generically to a matrix or a vector</a:t>
            </a:r>
          </a:p>
          <a:p>
            <a:pPr lvl="1">
              <a:lnSpc>
                <a:spcPct val="80000"/>
              </a:lnSpc>
            </a:pPr>
            <a:r>
              <a:rPr lang="en-US" altLang="en-US" sz="2500" dirty="0" smtClean="0">
                <a:ea typeface="ＭＳ Ｐゴシック" panose="020B0600070205080204" pitchFamily="34" charset="-128"/>
              </a:rPr>
              <a:t>a </a:t>
            </a:r>
            <a:r>
              <a:rPr lang="en-US" altLang="en-US" sz="2500" dirty="0">
                <a:ea typeface="ＭＳ Ｐゴシック" panose="020B0600070205080204" pitchFamily="34" charset="-128"/>
              </a:rPr>
              <a:t>row vector with n elements is 1 x n, e.g. 1 x 4:</a:t>
            </a:r>
          </a:p>
          <a:p>
            <a:pPr lvl="1">
              <a:lnSpc>
                <a:spcPct val="80000"/>
              </a:lnSpc>
            </a:pPr>
            <a:r>
              <a:rPr lang="en-US" altLang="en-US" sz="2500" dirty="0" smtClean="0">
                <a:ea typeface="ＭＳ Ｐゴシック" panose="020B0600070205080204" pitchFamily="34" charset="-128"/>
              </a:rPr>
              <a:t>a </a:t>
            </a:r>
            <a:r>
              <a:rPr lang="en-US" altLang="en-US" sz="2500" dirty="0">
                <a:ea typeface="ＭＳ Ｐゴシック" panose="020B0600070205080204" pitchFamily="34" charset="-128"/>
              </a:rPr>
              <a:t>column vector with m elements is m x 1, e.g. 3 x 1:</a:t>
            </a:r>
          </a:p>
          <a:p>
            <a:pPr>
              <a:lnSpc>
                <a:spcPct val="80000"/>
              </a:lnSpc>
            </a:pPr>
            <a:r>
              <a:rPr lang="en-US" altLang="en-US" sz="2500" dirty="0" smtClean="0">
                <a:ea typeface="ＭＳ Ｐゴシック" panose="020B0600070205080204" pitchFamily="34" charset="-128"/>
              </a:rPr>
              <a:t>A </a:t>
            </a:r>
            <a:r>
              <a:rPr lang="en-US" altLang="en-US" sz="2500" b="1" dirty="0">
                <a:solidFill>
                  <a:srgbClr val="FF0000"/>
                </a:solidFill>
                <a:ea typeface="ＭＳ Ｐゴシック" panose="020B0600070205080204" pitchFamily="34" charset="-128"/>
              </a:rPr>
              <a:t>scalar</a:t>
            </a:r>
            <a:r>
              <a:rPr lang="en-US" altLang="en-US" sz="2500" dirty="0">
                <a:ea typeface="ＭＳ Ｐゴシック" panose="020B0600070205080204" pitchFamily="34" charset="-128"/>
              </a:rPr>
              <a:t> is an even more special case; it is 1 x 1, or in other words, just a single value</a:t>
            </a:r>
          </a:p>
          <a:p>
            <a:pPr>
              <a:lnSpc>
                <a:spcPct val="80000"/>
              </a:lnSpc>
            </a:pPr>
            <a:endParaRPr lang="en-US" altLang="en-US" sz="2500" dirty="0">
              <a:ea typeface="ＭＳ Ｐゴシック" panose="020B0600070205080204" pitchFamily="34" charset="-128"/>
            </a:endParaRPr>
          </a:p>
          <a:p>
            <a:pPr>
              <a:lnSpc>
                <a:spcPct val="80000"/>
              </a:lnSpc>
            </a:pPr>
            <a:endParaRPr lang="en-US" altLang="en-US" sz="2500" dirty="0" smtClean="0">
              <a:ea typeface="ＭＳ Ｐゴシック" panose="020B0600070205080204" pitchFamily="34" charset="-128"/>
            </a:endParaRPr>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Replicating matrices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b="1" dirty="0" err="1"/>
              <a:t>repmat</a:t>
            </a:r>
            <a:r>
              <a:rPr lang="en-US" altLang="en-US" sz="2400" dirty="0"/>
              <a:t> replicates an entire matrix; it creates </a:t>
            </a:r>
            <a:r>
              <a:rPr lang="en-US" altLang="en-US" sz="2400" i="1" dirty="0"/>
              <a:t>m x n</a:t>
            </a:r>
            <a:r>
              <a:rPr lang="en-US" altLang="en-US" sz="2400" dirty="0"/>
              <a:t> copies of the matrix </a:t>
            </a:r>
          </a:p>
          <a:p>
            <a:r>
              <a:rPr lang="en-US" altLang="en-US" sz="2400" b="1" dirty="0" err="1"/>
              <a:t>repelem</a:t>
            </a:r>
            <a:r>
              <a:rPr lang="en-US" altLang="en-US" sz="2400" dirty="0"/>
              <a:t> replicates each element from a matrix in the dimensions specified   </a:t>
            </a:r>
            <a:endParaRPr lang="pl-PL" altLang="en-US" dirty="0"/>
          </a:p>
          <a:p>
            <a:pPr marL="641350" lvl="2" indent="0">
              <a:buFont typeface="Wingdings 2" panose="05020102010507070707" pitchFamily="18" charset="2"/>
              <a:buNone/>
            </a:pPr>
            <a:r>
              <a:rPr lang="pl-PL" altLang="en-US" sz="1200" dirty="0"/>
              <a:t>&gt;&gt; mymat = [33  11; 4  2]</a:t>
            </a:r>
          </a:p>
          <a:p>
            <a:pPr marL="641350" lvl="2" indent="0">
              <a:buFont typeface="Wingdings 2" panose="05020102010507070707" pitchFamily="18" charset="2"/>
              <a:buNone/>
            </a:pPr>
            <a:r>
              <a:rPr lang="pl-PL" altLang="en-US" sz="1200" dirty="0"/>
              <a:t>mymat =</a:t>
            </a:r>
          </a:p>
          <a:p>
            <a:pPr marL="641350" lvl="2" indent="0">
              <a:buFont typeface="Wingdings 2" panose="05020102010507070707" pitchFamily="18" charset="2"/>
              <a:buNone/>
            </a:pPr>
            <a:r>
              <a:rPr lang="pl-PL" altLang="en-US" sz="1200" dirty="0"/>
              <a:t>    33    11</a:t>
            </a:r>
          </a:p>
          <a:p>
            <a:pPr marL="641350" lvl="2" indent="0">
              <a:buFont typeface="Wingdings 2" panose="05020102010507070707" pitchFamily="18" charset="2"/>
              <a:buNone/>
            </a:pPr>
            <a:r>
              <a:rPr lang="pl-PL" altLang="en-US" sz="1200" dirty="0"/>
              <a:t>     4     2</a:t>
            </a:r>
          </a:p>
          <a:p>
            <a:pPr marL="641350" lvl="2" indent="0">
              <a:buFont typeface="Wingdings 2" panose="05020102010507070707" pitchFamily="18" charset="2"/>
              <a:buNone/>
            </a:pPr>
            <a:r>
              <a:rPr lang="pl-PL" altLang="en-US" sz="1200" dirty="0"/>
              <a:t>&gt;&gt; repmat(mymat, 2,3)</a:t>
            </a:r>
          </a:p>
          <a:p>
            <a:pPr marL="641350" lvl="2" indent="0">
              <a:buFont typeface="Wingdings 2" panose="05020102010507070707" pitchFamily="18" charset="2"/>
              <a:buNone/>
            </a:pPr>
            <a:r>
              <a:rPr lang="pl-PL" altLang="en-US" sz="1200" dirty="0"/>
              <a:t>ans =</a:t>
            </a:r>
          </a:p>
          <a:p>
            <a:pPr marL="641350" lvl="2" indent="0">
              <a:buFont typeface="Wingdings 2" panose="05020102010507070707" pitchFamily="18" charset="2"/>
              <a:buNone/>
            </a:pPr>
            <a:r>
              <a:rPr lang="pl-PL" altLang="en-US" sz="1200" dirty="0"/>
              <a:t>    33    11    33    11    33    11</a:t>
            </a:r>
          </a:p>
          <a:p>
            <a:pPr marL="641350" lvl="2" indent="0">
              <a:buFont typeface="Wingdings 2" panose="05020102010507070707" pitchFamily="18" charset="2"/>
              <a:buNone/>
            </a:pPr>
            <a:r>
              <a:rPr lang="pl-PL" altLang="en-US" sz="1200" dirty="0"/>
              <a:t>     4     2     4     2     4     2</a:t>
            </a:r>
          </a:p>
          <a:p>
            <a:pPr marL="641350" lvl="2" indent="0">
              <a:buFont typeface="Wingdings 2" panose="05020102010507070707" pitchFamily="18" charset="2"/>
              <a:buNone/>
            </a:pPr>
            <a:r>
              <a:rPr lang="pl-PL" altLang="en-US" sz="1200" dirty="0"/>
              <a:t>    33    11    33    11    33    11</a:t>
            </a:r>
          </a:p>
          <a:p>
            <a:pPr marL="641350" lvl="2" indent="0">
              <a:buFont typeface="Wingdings 2" panose="05020102010507070707" pitchFamily="18" charset="2"/>
              <a:buNone/>
            </a:pPr>
            <a:r>
              <a:rPr lang="pl-PL" altLang="en-US" sz="1200" dirty="0"/>
              <a:t>     4     2     4     2     4     2</a:t>
            </a:r>
          </a:p>
          <a:p>
            <a:pPr marL="641350" lvl="2" indent="0">
              <a:buFont typeface="Wingdings 2" panose="05020102010507070707" pitchFamily="18" charset="2"/>
              <a:buNone/>
            </a:pPr>
            <a:r>
              <a:rPr lang="pl-PL" altLang="en-US" sz="1200" dirty="0"/>
              <a:t>&gt;&gt; repelem(mymat,2,3)</a:t>
            </a:r>
          </a:p>
          <a:p>
            <a:pPr marL="641350" lvl="2" indent="0">
              <a:buFont typeface="Wingdings 2" panose="05020102010507070707" pitchFamily="18" charset="2"/>
              <a:buNone/>
            </a:pPr>
            <a:r>
              <a:rPr lang="pl-PL" altLang="en-US" sz="1200" dirty="0"/>
              <a:t>ans =</a:t>
            </a:r>
          </a:p>
          <a:p>
            <a:pPr marL="641350" lvl="2" indent="0">
              <a:buFont typeface="Wingdings 2" panose="05020102010507070707" pitchFamily="18" charset="2"/>
              <a:buNone/>
            </a:pPr>
            <a:r>
              <a:rPr lang="pl-PL" altLang="en-US" sz="1200" dirty="0"/>
              <a:t>    33    33    33    11    11    11</a:t>
            </a:r>
          </a:p>
          <a:p>
            <a:pPr marL="641350" lvl="2" indent="0">
              <a:buFont typeface="Wingdings 2" panose="05020102010507070707" pitchFamily="18" charset="2"/>
              <a:buNone/>
            </a:pPr>
            <a:r>
              <a:rPr lang="pl-PL" altLang="en-US" sz="1200" dirty="0"/>
              <a:t>    33    33    33    11    11    11</a:t>
            </a:r>
          </a:p>
          <a:p>
            <a:pPr marL="641350" lvl="2" indent="0">
              <a:buFont typeface="Wingdings 2" panose="05020102010507070707" pitchFamily="18" charset="2"/>
              <a:buNone/>
            </a:pPr>
            <a:r>
              <a:rPr lang="pl-PL" altLang="en-US" sz="1200" dirty="0"/>
              <a:t>     4     4     4     2     2     2</a:t>
            </a:r>
          </a:p>
          <a:p>
            <a:pPr marL="366713" lvl="1" indent="0">
              <a:buFont typeface="Wingdings 2" panose="05020102010507070707" pitchFamily="18" charset="2"/>
              <a:buNone/>
            </a:pPr>
            <a:r>
              <a:rPr lang="pl-PL" altLang="en-US" sz="1200" dirty="0"/>
              <a:t>            4     4     4     2     2     2</a:t>
            </a:r>
            <a:endParaRPr lang="en-US" altLang="en-US" sz="1200" dirty="0"/>
          </a:p>
        </p:txBody>
      </p:sp>
    </p:spTree>
    <p:extLst>
      <p:ext uri="{BB962C8B-B14F-4D97-AF65-F5344CB8AC3E}">
        <p14:creationId xmlns:p14="http://schemas.microsoft.com/office/powerpoint/2010/main" val="1484773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Empty Vectors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An </a:t>
            </a:r>
            <a:r>
              <a:rPr lang="en-US" altLang="en-US" sz="2200" i="1" dirty="0"/>
              <a:t>empty vector</a:t>
            </a:r>
            <a:r>
              <a:rPr lang="en-US" altLang="en-US" sz="2200" dirty="0"/>
              <a:t> is a vector with no elements; an empty vector can be created using square brackets with nothing inside [  ]</a:t>
            </a:r>
          </a:p>
          <a:p>
            <a:r>
              <a:rPr lang="en-US" altLang="en-US" sz="2200" dirty="0"/>
              <a:t>to delete an element from a vector, assign an empty vector to that element</a:t>
            </a:r>
          </a:p>
          <a:p>
            <a:r>
              <a:rPr lang="en-US" altLang="en-US" sz="2200" dirty="0"/>
              <a:t>delete an entire row or column from a matrix by assigning [ ]</a:t>
            </a:r>
          </a:p>
          <a:p>
            <a:pPr lvl="1"/>
            <a:r>
              <a:rPr lang="en-US" altLang="en-US" sz="2000" dirty="0"/>
              <a:t>Note: cannot delete an individual element from a matrix</a:t>
            </a:r>
          </a:p>
          <a:p>
            <a:r>
              <a:rPr lang="en-US" altLang="en-US" sz="2200" dirty="0"/>
              <a:t>Empty vectors can also be used to </a:t>
            </a:r>
            <a:r>
              <a:rPr lang="ja-JP" altLang="en-US" sz="2200" dirty="0"/>
              <a:t>“</a:t>
            </a:r>
            <a:r>
              <a:rPr lang="en-US" altLang="ja-JP" sz="2200" dirty="0"/>
              <a:t>grow</a:t>
            </a:r>
            <a:r>
              <a:rPr lang="ja-JP" altLang="en-US" sz="2200" dirty="0"/>
              <a:t>”</a:t>
            </a:r>
            <a:r>
              <a:rPr lang="en-US" altLang="ja-JP" sz="2200" dirty="0"/>
              <a:t> a vector, starting with nothing and then adding to the vector by concatenating values to it (usually in a loop, which will be covered later)</a:t>
            </a:r>
          </a:p>
          <a:p>
            <a:pPr lvl="1"/>
            <a:r>
              <a:rPr lang="en-US" altLang="en-US" sz="2000" dirty="0"/>
              <a:t>This is not efficient, however, and should be avoided if possible</a:t>
            </a:r>
          </a:p>
        </p:txBody>
      </p:sp>
    </p:spTree>
    <p:extLst>
      <p:ext uri="{BB962C8B-B14F-4D97-AF65-F5344CB8AC3E}">
        <p14:creationId xmlns:p14="http://schemas.microsoft.com/office/powerpoint/2010/main" val="2169611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3D Matrices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charset="0"/>
              <a:buChar char=""/>
              <a:defRPr/>
            </a:pPr>
            <a:r>
              <a:rPr lang="en-US" dirty="0">
                <a:ea typeface="ＭＳ Ｐゴシック" charset="0"/>
              </a:rPr>
              <a:t>A three dimensional matrix has dimensions </a:t>
            </a:r>
            <a:r>
              <a:rPr lang="en-US" i="1" dirty="0">
                <a:ea typeface="ＭＳ Ｐゴシック" charset="0"/>
              </a:rPr>
              <a:t>m x n x p</a:t>
            </a:r>
          </a:p>
          <a:p>
            <a:pPr>
              <a:buFont typeface="Wingdings 2" charset="0"/>
              <a:buChar char=""/>
              <a:defRPr/>
            </a:pPr>
            <a:r>
              <a:rPr lang="en-US" dirty="0">
                <a:ea typeface="ＭＳ Ｐゴシック" charset="0"/>
              </a:rPr>
              <a:t>Can create using built-in functions, e.g. the following creates a </a:t>
            </a:r>
            <a:r>
              <a:rPr lang="en-US" i="1" dirty="0">
                <a:ea typeface="ＭＳ Ｐゴシック" charset="0"/>
              </a:rPr>
              <a:t>3 x 5 x 2 </a:t>
            </a:r>
            <a:r>
              <a:rPr lang="en-US" dirty="0">
                <a:ea typeface="ＭＳ Ｐゴシック" charset="0"/>
              </a:rPr>
              <a:t>matrix of random integers; there are 2 layers, each of which is a </a:t>
            </a:r>
            <a:r>
              <a:rPr lang="en-US" i="1" dirty="0">
                <a:ea typeface="ＭＳ Ｐゴシック" charset="0"/>
              </a:rPr>
              <a:t>3 x 5 </a:t>
            </a:r>
            <a:r>
              <a:rPr lang="en-US" dirty="0">
                <a:ea typeface="ＭＳ Ｐゴシック" charset="0"/>
              </a:rPr>
              <a:t>matrix</a:t>
            </a:r>
          </a:p>
          <a:p>
            <a:pPr marL="366713" lvl="1" indent="0">
              <a:buFont typeface="Wingdings 2" charset="0"/>
              <a:buNone/>
              <a:defRPr/>
            </a:pPr>
            <a:r>
              <a:rPr lang="is-IS" sz="1400" dirty="0">
                <a:latin typeface="Courier New"/>
                <a:ea typeface="ＭＳ Ｐゴシック" charset="0"/>
                <a:cs typeface="Courier New"/>
              </a:rPr>
              <a:t>&gt;&gt; randi([0 50], 3,5,2)</a:t>
            </a:r>
          </a:p>
          <a:p>
            <a:pPr marL="366713" lvl="1" indent="0">
              <a:buFont typeface="Wingdings 2" charset="0"/>
              <a:buNone/>
              <a:defRPr/>
            </a:pPr>
            <a:r>
              <a:rPr lang="is-IS" sz="1400" dirty="0">
                <a:latin typeface="Courier New"/>
                <a:ea typeface="ＭＳ Ｐゴシック" charset="0"/>
                <a:cs typeface="Courier New"/>
              </a:rPr>
              <a:t>ans(:,:,1) =</a:t>
            </a:r>
          </a:p>
          <a:p>
            <a:pPr marL="366713" lvl="1" indent="0">
              <a:buFont typeface="Wingdings 2" charset="0"/>
              <a:buNone/>
              <a:defRPr/>
            </a:pPr>
            <a:r>
              <a:rPr lang="is-IS" sz="1400" dirty="0">
                <a:latin typeface="Courier New"/>
                <a:ea typeface="ＭＳ Ｐゴシック" charset="0"/>
                <a:cs typeface="Courier New"/>
              </a:rPr>
              <a:t>    36    34     6    17    38</a:t>
            </a:r>
          </a:p>
          <a:p>
            <a:pPr marL="366713" lvl="1" indent="0">
              <a:buFont typeface="Wingdings 2" charset="0"/>
              <a:buNone/>
              <a:defRPr/>
            </a:pPr>
            <a:r>
              <a:rPr lang="is-IS" sz="1400" dirty="0">
                <a:latin typeface="Courier New"/>
                <a:ea typeface="ＭＳ Ｐゴシック" charset="0"/>
                <a:cs typeface="Courier New"/>
              </a:rPr>
              <a:t>    38    33    25    29    13</a:t>
            </a:r>
          </a:p>
          <a:p>
            <a:pPr marL="366713" lvl="1" indent="0">
              <a:buFont typeface="Wingdings 2" charset="0"/>
              <a:buNone/>
              <a:defRPr/>
            </a:pPr>
            <a:r>
              <a:rPr lang="is-IS" sz="1400" dirty="0">
                <a:latin typeface="Courier New"/>
                <a:ea typeface="ＭＳ Ｐゴシック" charset="0"/>
                <a:cs typeface="Courier New"/>
              </a:rPr>
              <a:t>    14     8    48    11    25</a:t>
            </a:r>
          </a:p>
          <a:p>
            <a:pPr marL="366713" lvl="1" indent="0">
              <a:buFont typeface="Wingdings 2" charset="0"/>
              <a:buNone/>
              <a:defRPr/>
            </a:pPr>
            <a:r>
              <a:rPr lang="is-IS" sz="1400" dirty="0">
                <a:latin typeface="Courier New"/>
                <a:ea typeface="ＭＳ Ｐゴシック" charset="0"/>
                <a:cs typeface="Courier New"/>
              </a:rPr>
              <a:t>ans(:,:,2) =</a:t>
            </a:r>
          </a:p>
          <a:p>
            <a:pPr marL="366713" lvl="1" indent="0">
              <a:buFont typeface="Wingdings 2" charset="0"/>
              <a:buNone/>
              <a:defRPr/>
            </a:pPr>
            <a:r>
              <a:rPr lang="is-IS" sz="1400" dirty="0">
                <a:latin typeface="Courier New"/>
                <a:ea typeface="ＭＳ Ｐゴシック" charset="0"/>
                <a:cs typeface="Courier New"/>
              </a:rPr>
              <a:t>    35    27    13    41    17</a:t>
            </a:r>
          </a:p>
          <a:p>
            <a:pPr marL="366713" lvl="1" indent="0">
              <a:buFont typeface="Wingdings 2" charset="0"/>
              <a:buNone/>
              <a:defRPr/>
            </a:pPr>
            <a:r>
              <a:rPr lang="is-IS" sz="1400" dirty="0">
                <a:latin typeface="Courier New"/>
                <a:ea typeface="ＭＳ Ｐゴシック" charset="0"/>
                <a:cs typeface="Courier New"/>
              </a:rPr>
              <a:t>    45     7    42    12    10</a:t>
            </a:r>
          </a:p>
          <a:p>
            <a:pPr marL="366713" lvl="1" indent="0">
              <a:buFont typeface="Wingdings 2" charset="0"/>
              <a:buNone/>
              <a:defRPr/>
            </a:pPr>
            <a:r>
              <a:rPr lang="is-IS" sz="1400" dirty="0">
                <a:latin typeface="Courier New"/>
                <a:ea typeface="ＭＳ Ｐゴシック" charset="0"/>
                <a:cs typeface="Courier New"/>
              </a:rPr>
              <a:t>    48     7    12    47    12</a:t>
            </a:r>
          </a:p>
          <a:p>
            <a:pPr marL="0" indent="0">
              <a:buFont typeface="Wingdings 2" charset="0"/>
              <a:buNone/>
              <a:defRPr/>
            </a:pPr>
            <a:endParaRPr lang="en-US" dirty="0">
              <a:ea typeface="ＭＳ Ｐゴシック" charset="0"/>
            </a:endParaRPr>
          </a:p>
        </p:txBody>
      </p:sp>
    </p:spTree>
    <p:extLst>
      <p:ext uri="{BB962C8B-B14F-4D97-AF65-F5344CB8AC3E}">
        <p14:creationId xmlns:p14="http://schemas.microsoft.com/office/powerpoint/2010/main" val="2583341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Arrays as function arguments</a:t>
            </a:r>
            <a:endParaRPr lang="en-US" dirty="0"/>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t>Entire arrays (vectors or matrices) can be passed as arguments to functions; this is very powerful!</a:t>
            </a:r>
          </a:p>
          <a:p>
            <a:r>
              <a:rPr lang="en-US" altLang="en-US" dirty="0"/>
              <a:t>The result will have the same dimensions as the input</a:t>
            </a:r>
          </a:p>
          <a:p>
            <a:r>
              <a:rPr lang="en-US" altLang="en-US" dirty="0"/>
              <a:t>For example:</a:t>
            </a:r>
          </a:p>
          <a:p>
            <a:pPr marL="641350" lvl="2" indent="0">
              <a:buFont typeface="Wingdings 2" panose="05020102010507070707" pitchFamily="18" charset="2"/>
              <a:buNone/>
            </a:pPr>
            <a:r>
              <a:rPr lang="fr-FR" altLang="en-US" dirty="0"/>
              <a:t>&gt;&gt; </a:t>
            </a:r>
            <a:r>
              <a:rPr lang="fr-FR" altLang="en-US" dirty="0" err="1"/>
              <a:t>vec</a:t>
            </a:r>
            <a:r>
              <a:rPr lang="fr-FR" altLang="en-US" dirty="0"/>
              <a:t> = </a:t>
            </a:r>
            <a:r>
              <a:rPr lang="fr-FR" altLang="en-US" dirty="0" err="1"/>
              <a:t>randi</a:t>
            </a:r>
            <a:r>
              <a:rPr lang="fr-FR" altLang="en-US" dirty="0"/>
              <a:t>([-5 5], 1, 4)</a:t>
            </a:r>
          </a:p>
          <a:p>
            <a:pPr marL="641350" lvl="2" indent="0">
              <a:buFont typeface="Wingdings 2" panose="05020102010507070707" pitchFamily="18" charset="2"/>
              <a:buNone/>
            </a:pPr>
            <a:r>
              <a:rPr lang="fr-FR" altLang="en-US" dirty="0" err="1"/>
              <a:t>vec</a:t>
            </a:r>
            <a:r>
              <a:rPr lang="fr-FR" altLang="en-US" dirty="0"/>
              <a:t> =</a:t>
            </a:r>
          </a:p>
          <a:p>
            <a:pPr marL="641350" lvl="2" indent="0">
              <a:buFont typeface="Wingdings 2" panose="05020102010507070707" pitchFamily="18" charset="2"/>
              <a:buNone/>
            </a:pPr>
            <a:r>
              <a:rPr lang="fr-FR" altLang="en-US" dirty="0"/>
              <a:t>    -3     0     5     1</a:t>
            </a:r>
          </a:p>
          <a:p>
            <a:pPr marL="641350" lvl="2" indent="0">
              <a:buFont typeface="Wingdings 2" panose="05020102010507070707" pitchFamily="18" charset="2"/>
              <a:buNone/>
            </a:pPr>
            <a:r>
              <a:rPr lang="fr-FR" altLang="en-US" dirty="0"/>
              <a:t>&gt;&gt; av = abs(</a:t>
            </a:r>
            <a:r>
              <a:rPr lang="fr-FR" altLang="en-US" dirty="0" err="1"/>
              <a:t>vec</a:t>
            </a:r>
            <a:r>
              <a:rPr lang="fr-FR" altLang="en-US" dirty="0"/>
              <a:t>)</a:t>
            </a:r>
          </a:p>
          <a:p>
            <a:pPr marL="641350" lvl="2" indent="0">
              <a:buFont typeface="Wingdings 2" panose="05020102010507070707" pitchFamily="18" charset="2"/>
              <a:buNone/>
            </a:pPr>
            <a:r>
              <a:rPr lang="fr-FR" altLang="en-US" dirty="0"/>
              <a:t>av =</a:t>
            </a:r>
          </a:p>
          <a:p>
            <a:pPr marL="641350" lvl="2" indent="0">
              <a:buFont typeface="Wingdings 2" panose="05020102010507070707" pitchFamily="18" charset="2"/>
              <a:buNone/>
            </a:pPr>
            <a:r>
              <a:rPr lang="fr-FR" altLang="en-US" dirty="0"/>
              <a:t>     3     0     5     1 </a:t>
            </a:r>
            <a:endParaRPr lang="en-US" altLang="en-US" dirty="0"/>
          </a:p>
        </p:txBody>
      </p:sp>
    </p:spTree>
    <p:extLst>
      <p:ext uri="{BB962C8B-B14F-4D97-AF65-F5344CB8AC3E}">
        <p14:creationId xmlns:p14="http://schemas.microsoft.com/office/powerpoint/2010/main" val="327396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981200" y="381000"/>
            <a:ext cx="8229600" cy="1143000"/>
          </a:xfrm>
        </p:spPr>
        <p:txBody>
          <a:bodyPr/>
          <a:lstStyle/>
          <a:p>
            <a:r>
              <a:rPr lang="en-US" altLang="en-US" smtClean="0"/>
              <a:t>Scalar operations</a:t>
            </a:r>
          </a:p>
        </p:txBody>
      </p:sp>
      <p:sp>
        <p:nvSpPr>
          <p:cNvPr id="44034" name="Content Placeholder 2"/>
          <p:cNvSpPr>
            <a:spLocks noGrp="1"/>
          </p:cNvSpPr>
          <p:nvPr>
            <p:ph idx="1"/>
          </p:nvPr>
        </p:nvSpPr>
        <p:spPr>
          <a:xfrm>
            <a:off x="1981200" y="1600200"/>
            <a:ext cx="8229600" cy="4572000"/>
          </a:xfrm>
        </p:spPr>
        <p:txBody>
          <a:bodyPr/>
          <a:lstStyle/>
          <a:p>
            <a:r>
              <a:rPr lang="en-US" altLang="en-US" sz="2400"/>
              <a:t>Numerical operations can be performed on every element in a vector or matrix</a:t>
            </a:r>
          </a:p>
          <a:p>
            <a:r>
              <a:rPr lang="en-US" altLang="en-US" sz="2400"/>
              <a:t>For example, </a:t>
            </a:r>
            <a:r>
              <a:rPr lang="en-US" altLang="en-US" sz="2400" b="1" i="1"/>
              <a:t>Scalar multiplication:</a:t>
            </a:r>
            <a:r>
              <a:rPr lang="en-US" altLang="en-US" sz="2400"/>
              <a:t> multiply every element by a scalar</a:t>
            </a:r>
          </a:p>
          <a:p>
            <a:pPr marL="1189038" lvl="4" indent="0">
              <a:buNone/>
            </a:pPr>
            <a:r>
              <a:rPr lang="en-US" altLang="en-US" smtClean="0"/>
              <a:t>&gt;&gt; [4  0  11] *  3</a:t>
            </a:r>
          </a:p>
          <a:p>
            <a:pPr marL="1189038" lvl="4" indent="0">
              <a:buNone/>
            </a:pPr>
            <a:r>
              <a:rPr lang="en-US" altLang="en-US" smtClean="0"/>
              <a:t>ans =</a:t>
            </a:r>
          </a:p>
          <a:p>
            <a:pPr marL="1189038" lvl="4" indent="0">
              <a:buNone/>
            </a:pPr>
            <a:r>
              <a:rPr lang="en-US" altLang="en-US" smtClean="0"/>
              <a:t>    12     0    33</a:t>
            </a:r>
          </a:p>
          <a:p>
            <a:r>
              <a:rPr lang="en-US" altLang="en-US" sz="2400"/>
              <a:t>Another example: scalar addition; add a scalar to every element</a:t>
            </a:r>
          </a:p>
          <a:p>
            <a:pPr marL="1189038" lvl="4" indent="0">
              <a:buNone/>
            </a:pPr>
            <a:r>
              <a:rPr lang="es-ES_tradnl" altLang="en-US" sz="1800"/>
              <a:t>&gt;&gt; zeros(1,3) + 5</a:t>
            </a:r>
          </a:p>
          <a:p>
            <a:pPr marL="1189038" lvl="4" indent="0">
              <a:buNone/>
            </a:pPr>
            <a:r>
              <a:rPr lang="es-ES_tradnl" altLang="en-US" sz="1800"/>
              <a:t>ans =</a:t>
            </a:r>
          </a:p>
          <a:p>
            <a:pPr marL="1189038" lvl="4" indent="0">
              <a:buNone/>
            </a:pPr>
            <a:r>
              <a:rPr lang="es-ES_tradnl" altLang="en-US" sz="1800"/>
              <a:t>     5     5     5</a:t>
            </a:r>
            <a:endParaRPr lang="en-US" altLang="en-US" sz="1800"/>
          </a:p>
        </p:txBody>
      </p:sp>
    </p:spTree>
    <p:extLst>
      <p:ext uri="{BB962C8B-B14F-4D97-AF65-F5344CB8AC3E}">
        <p14:creationId xmlns:p14="http://schemas.microsoft.com/office/powerpoint/2010/main" val="255078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981200" y="304800"/>
            <a:ext cx="8229600" cy="1143000"/>
          </a:xfrm>
        </p:spPr>
        <p:txBody>
          <a:bodyPr/>
          <a:lstStyle/>
          <a:p>
            <a:pPr eaLnBrk="1" hangingPunct="1"/>
            <a:r>
              <a:rPr lang="en-US" altLang="en-US" smtClean="0"/>
              <a:t>Array Operations</a:t>
            </a:r>
          </a:p>
        </p:txBody>
      </p:sp>
      <p:sp>
        <p:nvSpPr>
          <p:cNvPr id="45058" name="Rectangle 3"/>
          <p:cNvSpPr>
            <a:spLocks noGrp="1"/>
          </p:cNvSpPr>
          <p:nvPr>
            <p:ph type="body" idx="1"/>
          </p:nvPr>
        </p:nvSpPr>
        <p:spPr>
          <a:xfrm>
            <a:off x="1981200" y="1524000"/>
            <a:ext cx="8229600" cy="4953000"/>
          </a:xfrm>
        </p:spPr>
        <p:txBody>
          <a:bodyPr/>
          <a:lstStyle/>
          <a:p>
            <a:pPr eaLnBrk="1" hangingPunct="1"/>
            <a:r>
              <a:rPr lang="en-US" altLang="en-US" sz="2200" b="1" i="1"/>
              <a:t>Array operations</a:t>
            </a:r>
            <a:r>
              <a:rPr lang="en-US" altLang="en-US" sz="2200"/>
              <a:t> on two matrices A and B:</a:t>
            </a:r>
          </a:p>
          <a:p>
            <a:pPr lvl="1" eaLnBrk="1" hangingPunct="1"/>
            <a:r>
              <a:rPr lang="en-US" altLang="en-US" sz="2000"/>
              <a:t>these are applied term-by-term, or element-by-element</a:t>
            </a:r>
          </a:p>
          <a:p>
            <a:pPr lvl="1" eaLnBrk="1" hangingPunct="1"/>
            <a:r>
              <a:rPr lang="en-US" altLang="en-US" sz="2000"/>
              <a:t>this means the matrices must have the same dimensions</a:t>
            </a:r>
          </a:p>
          <a:p>
            <a:pPr lvl="1" eaLnBrk="1" hangingPunct="1"/>
            <a:r>
              <a:rPr lang="en-US" altLang="en-US" sz="2000"/>
              <a:t>In MATLAB:</a:t>
            </a:r>
          </a:p>
          <a:p>
            <a:pPr lvl="2" eaLnBrk="1" hangingPunct="1"/>
            <a:r>
              <a:rPr lang="en-US" altLang="en-US" sz="1900"/>
              <a:t>matrix addition:  A + B</a:t>
            </a:r>
          </a:p>
          <a:p>
            <a:pPr lvl="2" eaLnBrk="1" hangingPunct="1"/>
            <a:r>
              <a:rPr lang="en-US" altLang="en-US" sz="1900"/>
              <a:t>matrix subtraction:  A – B   or   B – A</a:t>
            </a:r>
          </a:p>
          <a:p>
            <a:pPr lvl="1" eaLnBrk="1" hangingPunct="1"/>
            <a:r>
              <a:rPr lang="en-US" altLang="en-US" sz="2200"/>
              <a:t>For operations that are based on multiplication (multiplication, division, and exponentiation), a dot must be placed in front of the operator</a:t>
            </a:r>
          </a:p>
          <a:p>
            <a:pPr lvl="2" eaLnBrk="1" hangingPunct="1"/>
            <a:r>
              <a:rPr lang="en-US" altLang="en-US" sz="1900"/>
              <a:t>array multiplication:  A .* B  </a:t>
            </a:r>
          </a:p>
          <a:p>
            <a:pPr lvl="2" eaLnBrk="1" hangingPunct="1"/>
            <a:r>
              <a:rPr lang="en-US" altLang="en-US" sz="1900"/>
              <a:t>array division: A ./ B, A .\ B</a:t>
            </a:r>
          </a:p>
          <a:p>
            <a:pPr lvl="2" eaLnBrk="1" hangingPunct="1"/>
            <a:r>
              <a:rPr lang="en-US" altLang="en-US" sz="1900"/>
              <a:t>array exponentiation A .^ 2</a:t>
            </a:r>
          </a:p>
          <a:p>
            <a:pPr lvl="1" eaLnBrk="1" hangingPunct="1"/>
            <a:r>
              <a:rPr lang="en-US" altLang="en-US" sz="2000"/>
              <a:t>matrix multiplication: NOT an array operation</a:t>
            </a:r>
          </a:p>
        </p:txBody>
      </p:sp>
    </p:spTree>
    <p:extLst>
      <p:ext uri="{BB962C8B-B14F-4D97-AF65-F5344CB8AC3E}">
        <p14:creationId xmlns:p14="http://schemas.microsoft.com/office/powerpoint/2010/main" val="276699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Tree>
    <p:extLst>
      <p:ext uri="{BB962C8B-B14F-4D97-AF65-F5344CB8AC3E}">
        <p14:creationId xmlns:p14="http://schemas.microsoft.com/office/powerpoint/2010/main" val="3239964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a:lstStyle/>
          <a:p>
            <a:pPr eaLnBrk="1" hangingPunct="1"/>
            <a:r>
              <a:rPr lang="en-US" altLang="en-US" smtClean="0"/>
              <a:t>Logical Vectors</a:t>
            </a:r>
          </a:p>
        </p:txBody>
      </p:sp>
      <p:sp>
        <p:nvSpPr>
          <p:cNvPr id="46082" name="Rectangle 3"/>
          <p:cNvSpPr>
            <a:spLocks noGrp="1"/>
          </p:cNvSpPr>
          <p:nvPr>
            <p:ph type="body" idx="1"/>
          </p:nvPr>
        </p:nvSpPr>
        <p:spPr/>
        <p:txBody>
          <a:bodyPr/>
          <a:lstStyle/>
          <a:p>
            <a:pPr eaLnBrk="1" hangingPunct="1">
              <a:lnSpc>
                <a:spcPct val="90000"/>
              </a:lnSpc>
            </a:pPr>
            <a:r>
              <a:rPr lang="en-US" altLang="en-US" sz="2200"/>
              <a:t>Using relational operators on a vector or matrix results in a </a:t>
            </a:r>
            <a:r>
              <a:rPr lang="en-US" altLang="en-US" sz="2200" b="1"/>
              <a:t>logical</a:t>
            </a:r>
            <a:r>
              <a:rPr lang="en-US" altLang="en-US" sz="2200"/>
              <a:t> vector or matrix</a:t>
            </a:r>
          </a:p>
          <a:p>
            <a:pPr lvl="1" eaLnBrk="1" hangingPunct="1">
              <a:lnSpc>
                <a:spcPct val="90000"/>
              </a:lnSpc>
              <a:buFont typeface="Wingdings 2" panose="05020102010507070707" pitchFamily="18" charset="2"/>
              <a:buNone/>
            </a:pPr>
            <a:r>
              <a:rPr lang="fr-FR" altLang="en-US" sz="2000"/>
              <a:t>&gt;&gt; vec = [44  3  2  9  11  6];</a:t>
            </a:r>
          </a:p>
          <a:p>
            <a:pPr lvl="1" eaLnBrk="1" hangingPunct="1">
              <a:lnSpc>
                <a:spcPct val="90000"/>
              </a:lnSpc>
              <a:buFont typeface="Wingdings 2" panose="05020102010507070707" pitchFamily="18" charset="2"/>
              <a:buNone/>
            </a:pPr>
            <a:r>
              <a:rPr lang="fr-FR" altLang="en-US" sz="2000"/>
              <a:t>&gt;&gt; logv = vec &gt; 6</a:t>
            </a:r>
          </a:p>
          <a:p>
            <a:pPr lvl="1" eaLnBrk="1" hangingPunct="1">
              <a:lnSpc>
                <a:spcPct val="90000"/>
              </a:lnSpc>
              <a:buFont typeface="Wingdings 2" panose="05020102010507070707" pitchFamily="18" charset="2"/>
              <a:buNone/>
            </a:pPr>
            <a:r>
              <a:rPr lang="fr-FR" altLang="en-US" sz="2000"/>
              <a:t>logv =</a:t>
            </a:r>
          </a:p>
          <a:p>
            <a:pPr lvl="1" eaLnBrk="1" hangingPunct="1">
              <a:lnSpc>
                <a:spcPct val="90000"/>
              </a:lnSpc>
              <a:buFont typeface="Wingdings 2" panose="05020102010507070707" pitchFamily="18" charset="2"/>
              <a:buNone/>
            </a:pPr>
            <a:r>
              <a:rPr lang="fr-FR" altLang="en-US" sz="2000"/>
              <a:t>1     0     0     1     1     0</a:t>
            </a:r>
          </a:p>
          <a:p>
            <a:pPr eaLnBrk="1" hangingPunct="1">
              <a:lnSpc>
                <a:spcPct val="90000"/>
              </a:lnSpc>
            </a:pPr>
            <a:r>
              <a:rPr lang="en-US" altLang="en-US" sz="2200"/>
              <a:t>can use this to index into a vector or matrix (only if the index vector is the type </a:t>
            </a:r>
            <a:r>
              <a:rPr lang="en-US" altLang="en-US" sz="2200" b="1"/>
              <a:t>logical</a:t>
            </a:r>
            <a:r>
              <a:rPr lang="en-US" altLang="en-US" sz="2200"/>
              <a:t>)</a:t>
            </a:r>
          </a:p>
          <a:p>
            <a:pPr lvl="1" eaLnBrk="1" hangingPunct="1">
              <a:lnSpc>
                <a:spcPct val="90000"/>
              </a:lnSpc>
              <a:buFont typeface="Wingdings 2" panose="05020102010507070707" pitchFamily="18" charset="2"/>
              <a:buNone/>
            </a:pPr>
            <a:r>
              <a:rPr lang="fr-FR" altLang="en-US" sz="2000"/>
              <a:t>&gt;&gt; vec(logv)</a:t>
            </a:r>
          </a:p>
          <a:p>
            <a:pPr lvl="1" eaLnBrk="1" hangingPunct="1">
              <a:lnSpc>
                <a:spcPct val="90000"/>
              </a:lnSpc>
              <a:buFont typeface="Wingdings 2" panose="05020102010507070707" pitchFamily="18" charset="2"/>
              <a:buNone/>
            </a:pPr>
            <a:r>
              <a:rPr lang="fr-FR" altLang="en-US" sz="2000"/>
              <a:t>ans =</a:t>
            </a:r>
          </a:p>
          <a:p>
            <a:pPr lvl="1" eaLnBrk="1" hangingPunct="1">
              <a:lnSpc>
                <a:spcPct val="90000"/>
              </a:lnSpc>
              <a:buFont typeface="Wingdings 2" panose="05020102010507070707" pitchFamily="18" charset="2"/>
              <a:buNone/>
            </a:pPr>
            <a:r>
              <a:rPr lang="fr-FR" altLang="en-US" sz="2000"/>
              <a:t>44     9    11</a:t>
            </a:r>
          </a:p>
          <a:p>
            <a:pPr eaLnBrk="1" hangingPunct="1">
              <a:lnSpc>
                <a:spcPct val="90000"/>
              </a:lnSpc>
            </a:pPr>
            <a:endParaRPr lang="en-US" altLang="en-US" sz="2200"/>
          </a:p>
          <a:p>
            <a:pPr eaLnBrk="1" hangingPunct="1">
              <a:lnSpc>
                <a:spcPct val="90000"/>
              </a:lnSpc>
            </a:pPr>
            <a:endParaRPr lang="en-US" altLang="en-US" sz="2200"/>
          </a:p>
        </p:txBody>
      </p:sp>
    </p:spTree>
    <p:extLst>
      <p:ext uri="{BB962C8B-B14F-4D97-AF65-F5344CB8AC3E}">
        <p14:creationId xmlns:p14="http://schemas.microsoft.com/office/powerpoint/2010/main" val="119980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smtClean="0"/>
              <a:t>True/False</a:t>
            </a:r>
          </a:p>
        </p:txBody>
      </p:sp>
      <p:sp>
        <p:nvSpPr>
          <p:cNvPr id="47106" name="Content Placeholder 2"/>
          <p:cNvSpPr>
            <a:spLocks noGrp="1"/>
          </p:cNvSpPr>
          <p:nvPr>
            <p:ph idx="1"/>
          </p:nvPr>
        </p:nvSpPr>
        <p:spPr/>
        <p:txBody>
          <a:bodyPr/>
          <a:lstStyle/>
          <a:p>
            <a:pPr eaLnBrk="1" hangingPunct="1">
              <a:lnSpc>
                <a:spcPct val="90000"/>
              </a:lnSpc>
            </a:pPr>
            <a:r>
              <a:rPr lang="fr-FR" altLang="en-US" sz="2800" b="1"/>
              <a:t>false</a:t>
            </a:r>
            <a:r>
              <a:rPr lang="fr-FR" altLang="en-US" sz="2800"/>
              <a:t> equivalent to logical(0)</a:t>
            </a:r>
          </a:p>
          <a:p>
            <a:pPr eaLnBrk="1" hangingPunct="1">
              <a:lnSpc>
                <a:spcPct val="90000"/>
              </a:lnSpc>
            </a:pPr>
            <a:r>
              <a:rPr lang="fr-FR" altLang="en-US" sz="2800" b="1"/>
              <a:t>true</a:t>
            </a:r>
            <a:r>
              <a:rPr lang="fr-FR" altLang="en-US" sz="2800"/>
              <a:t> equivalent to logical(1)</a:t>
            </a:r>
          </a:p>
          <a:p>
            <a:pPr eaLnBrk="1" hangingPunct="1">
              <a:lnSpc>
                <a:spcPct val="90000"/>
              </a:lnSpc>
            </a:pPr>
            <a:endParaRPr lang="en-US" altLang="en-US" sz="2800" b="1"/>
          </a:p>
          <a:p>
            <a:pPr eaLnBrk="1" hangingPunct="1">
              <a:lnSpc>
                <a:spcPct val="90000"/>
              </a:lnSpc>
            </a:pPr>
            <a:r>
              <a:rPr lang="en-US" altLang="en-US" sz="2800" b="1"/>
              <a:t>false</a:t>
            </a:r>
            <a:r>
              <a:rPr lang="en-US" altLang="en-US" sz="2800"/>
              <a:t> and </a:t>
            </a:r>
            <a:r>
              <a:rPr lang="en-US" altLang="en-US" sz="2800" b="1"/>
              <a:t>true</a:t>
            </a:r>
            <a:r>
              <a:rPr lang="en-US" altLang="en-US" sz="2800"/>
              <a:t> are also functions that create matrices of all </a:t>
            </a:r>
            <a:r>
              <a:rPr lang="en-US" altLang="en-US" sz="2800" b="1"/>
              <a:t>false</a:t>
            </a:r>
            <a:r>
              <a:rPr lang="en-US" altLang="en-US" sz="2800"/>
              <a:t> or </a:t>
            </a:r>
            <a:r>
              <a:rPr lang="en-US" altLang="en-US" sz="2800" b="1"/>
              <a:t>true</a:t>
            </a:r>
            <a:r>
              <a:rPr lang="en-US" altLang="en-US" sz="2800"/>
              <a:t> values</a:t>
            </a:r>
          </a:p>
          <a:p>
            <a:pPr eaLnBrk="1" hangingPunct="1">
              <a:lnSpc>
                <a:spcPct val="90000"/>
              </a:lnSpc>
            </a:pPr>
            <a:endParaRPr lang="en-US" altLang="en-US" sz="2800"/>
          </a:p>
          <a:p>
            <a:pPr eaLnBrk="1" hangingPunct="1">
              <a:lnSpc>
                <a:spcPct val="90000"/>
              </a:lnSpc>
            </a:pPr>
            <a:r>
              <a:rPr lang="en-US" altLang="en-US" sz="2800"/>
              <a:t>As of R2016a, this can also be done with </a:t>
            </a:r>
            <a:r>
              <a:rPr lang="en-US" altLang="en-US" sz="2800" b="1"/>
              <a:t>ones</a:t>
            </a:r>
            <a:r>
              <a:rPr lang="en-US" altLang="en-US" sz="2800"/>
              <a:t> and </a:t>
            </a:r>
            <a:r>
              <a:rPr lang="en-US" altLang="en-US" sz="2800" b="1"/>
              <a:t>zeros</a:t>
            </a:r>
            <a:r>
              <a:rPr lang="en-US" altLang="en-US" sz="2800"/>
              <a:t>, e.g.</a:t>
            </a:r>
          </a:p>
          <a:p>
            <a:pPr marL="366713" lvl="1" indent="0" eaLnBrk="1" hangingPunct="1">
              <a:lnSpc>
                <a:spcPct val="90000"/>
              </a:lnSpc>
              <a:buNone/>
            </a:pPr>
            <a:r>
              <a:rPr lang="en-US" altLang="en-US" i="1" smtClean="0"/>
              <a:t>logzer = ones(1,5, 'logical')</a:t>
            </a:r>
            <a:r>
              <a:rPr lang="en-US" altLang="en-US" smtClean="0"/>
              <a:t> </a:t>
            </a:r>
            <a:endParaRPr lang="fr-FR" altLang="en-US" smtClean="0"/>
          </a:p>
          <a:p>
            <a:endParaRPr lang="en-US" altLang="en-US" smtClean="0"/>
          </a:p>
        </p:txBody>
      </p:sp>
    </p:spTree>
    <p:extLst>
      <p:ext uri="{BB962C8B-B14F-4D97-AF65-F5344CB8AC3E}">
        <p14:creationId xmlns:p14="http://schemas.microsoft.com/office/powerpoint/2010/main" val="101157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pPr eaLnBrk="1" hangingPunct="1"/>
            <a:r>
              <a:rPr lang="en-US" altLang="en-US" smtClean="0"/>
              <a:t>Logical Built-in Functions</a:t>
            </a:r>
          </a:p>
        </p:txBody>
      </p:sp>
      <p:sp>
        <p:nvSpPr>
          <p:cNvPr id="48130" name="Rectangle 3"/>
          <p:cNvSpPr>
            <a:spLocks noGrp="1"/>
          </p:cNvSpPr>
          <p:nvPr>
            <p:ph type="body" idx="1"/>
          </p:nvPr>
        </p:nvSpPr>
        <p:spPr>
          <a:xfrm>
            <a:off x="1981200" y="1905000"/>
            <a:ext cx="8229600" cy="4389438"/>
          </a:xfrm>
        </p:spPr>
        <p:txBody>
          <a:bodyPr/>
          <a:lstStyle/>
          <a:p>
            <a:pPr eaLnBrk="1" hangingPunct="1"/>
            <a:r>
              <a:rPr lang="en-US" altLang="en-US" sz="2200" b="1"/>
              <a:t>any</a:t>
            </a:r>
            <a:r>
              <a:rPr lang="en-US" altLang="en-US" sz="2200"/>
              <a:t> returns true if anything in the input argument is true</a:t>
            </a:r>
          </a:p>
          <a:p>
            <a:pPr eaLnBrk="1" hangingPunct="1"/>
            <a:r>
              <a:rPr lang="en-US" altLang="en-US" sz="2200" b="1"/>
              <a:t>all</a:t>
            </a:r>
            <a:r>
              <a:rPr lang="en-US" altLang="en-US" sz="2200"/>
              <a:t> returns true only if everything in the input argument is true</a:t>
            </a:r>
          </a:p>
          <a:p>
            <a:pPr eaLnBrk="1" hangingPunct="1"/>
            <a:endParaRPr lang="en-US" altLang="en-US" sz="2200" b="1"/>
          </a:p>
          <a:p>
            <a:pPr eaLnBrk="1" hangingPunct="1"/>
            <a:r>
              <a:rPr lang="en-US" altLang="en-US" sz="2200" b="1"/>
              <a:t>find</a:t>
            </a:r>
            <a:r>
              <a:rPr lang="en-US" altLang="en-US" sz="2200"/>
              <a:t> finds locations and returns indices</a:t>
            </a:r>
          </a:p>
          <a:p>
            <a:pPr lvl="1" eaLnBrk="1" hangingPunct="1">
              <a:buFont typeface="Wingdings 2" panose="05020102010507070707" pitchFamily="18" charset="2"/>
              <a:buNone/>
            </a:pPr>
            <a:r>
              <a:rPr lang="fr-FR" altLang="en-US" sz="2000"/>
              <a:t>&gt;&gt; vec</a:t>
            </a:r>
          </a:p>
          <a:p>
            <a:pPr lvl="1" eaLnBrk="1" hangingPunct="1">
              <a:buFont typeface="Wingdings 2" panose="05020102010507070707" pitchFamily="18" charset="2"/>
              <a:buNone/>
            </a:pPr>
            <a:r>
              <a:rPr lang="fr-FR" altLang="en-US" sz="2000"/>
              <a:t>vec =</a:t>
            </a:r>
          </a:p>
          <a:p>
            <a:pPr lvl="1" eaLnBrk="1" hangingPunct="1">
              <a:buFont typeface="Wingdings 2" panose="05020102010507070707" pitchFamily="18" charset="2"/>
              <a:buNone/>
            </a:pPr>
            <a:r>
              <a:rPr lang="fr-FR" altLang="en-US" sz="2000"/>
              <a:t>    44     3     2     9    11     6</a:t>
            </a:r>
          </a:p>
          <a:p>
            <a:pPr lvl="1" eaLnBrk="1" hangingPunct="1">
              <a:buFont typeface="Wingdings 2" panose="05020102010507070707" pitchFamily="18" charset="2"/>
              <a:buNone/>
            </a:pPr>
            <a:r>
              <a:rPr lang="fr-FR" altLang="en-US" sz="2000"/>
              <a:t>&gt;&gt; find(vec&gt;6)</a:t>
            </a:r>
          </a:p>
          <a:p>
            <a:pPr lvl="1" eaLnBrk="1" hangingPunct="1">
              <a:buFont typeface="Wingdings 2" panose="05020102010507070707" pitchFamily="18" charset="2"/>
              <a:buNone/>
            </a:pPr>
            <a:r>
              <a:rPr lang="fr-FR" altLang="en-US" sz="2000"/>
              <a:t>ans =</a:t>
            </a:r>
          </a:p>
          <a:p>
            <a:pPr lvl="1" eaLnBrk="1" hangingPunct="1">
              <a:buFont typeface="Wingdings 2" panose="05020102010507070707" pitchFamily="18" charset="2"/>
              <a:buNone/>
            </a:pPr>
            <a:r>
              <a:rPr lang="fr-FR" altLang="en-US" sz="2000"/>
              <a:t>     1     4     5</a:t>
            </a:r>
          </a:p>
          <a:p>
            <a:pPr eaLnBrk="1" hangingPunct="1"/>
            <a:endParaRPr lang="en-US" altLang="en-US" sz="2200"/>
          </a:p>
        </p:txBody>
      </p:sp>
    </p:spTree>
    <p:extLst>
      <p:ext uri="{BB962C8B-B14F-4D97-AF65-F5344CB8AC3E}">
        <p14:creationId xmlns:p14="http://schemas.microsoft.com/office/powerpoint/2010/main" val="386296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Remind: Matrices</a:t>
            </a:r>
            <a:endParaRPr lang="en-US" dirty="0">
              <a:solidFill>
                <a:srgbClr val="FFFF00"/>
              </a:solidFill>
            </a:endParaRPr>
          </a:p>
        </p:txBody>
      </p:sp>
      <p:pic>
        <p:nvPicPr>
          <p:cNvPr id="3" name="Picture 2"/>
          <p:cNvPicPr>
            <a:picLocks noChangeAspect="1"/>
          </p:cNvPicPr>
          <p:nvPr/>
        </p:nvPicPr>
        <p:blipFill>
          <a:blip r:embed="rId2"/>
          <a:stretch>
            <a:fillRect/>
          </a:stretch>
        </p:blipFill>
        <p:spPr>
          <a:xfrm>
            <a:off x="2182467" y="1047234"/>
            <a:ext cx="7844845" cy="5437521"/>
          </a:xfrm>
          <a:prstGeom prst="rect">
            <a:avLst/>
          </a:prstGeom>
        </p:spPr>
      </p:pic>
    </p:spTree>
    <p:extLst>
      <p:ext uri="{BB962C8B-B14F-4D97-AF65-F5344CB8AC3E}">
        <p14:creationId xmlns:p14="http://schemas.microsoft.com/office/powerpoint/2010/main" val="1233788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tLang="en-US" smtClean="0"/>
              <a:t>Comparing Arrays</a:t>
            </a:r>
          </a:p>
        </p:txBody>
      </p:sp>
      <p:sp>
        <p:nvSpPr>
          <p:cNvPr id="49154" name="Content Placeholder 2"/>
          <p:cNvSpPr>
            <a:spLocks noGrp="1"/>
          </p:cNvSpPr>
          <p:nvPr>
            <p:ph idx="1"/>
          </p:nvPr>
        </p:nvSpPr>
        <p:spPr/>
        <p:txBody>
          <a:bodyPr/>
          <a:lstStyle/>
          <a:p>
            <a:r>
              <a:rPr lang="en-US" altLang="en-US" smtClean="0"/>
              <a:t>The </a:t>
            </a:r>
            <a:r>
              <a:rPr lang="en-US" altLang="en-US" b="1" smtClean="0"/>
              <a:t>isequal</a:t>
            </a:r>
            <a:r>
              <a:rPr lang="en-US" altLang="en-US" smtClean="0"/>
              <a:t> function compares two arrays, and returns logical </a:t>
            </a:r>
            <a:r>
              <a:rPr lang="en-US" altLang="en-US" b="1" smtClean="0"/>
              <a:t>true</a:t>
            </a:r>
            <a:r>
              <a:rPr lang="en-US" altLang="en-US" smtClean="0"/>
              <a:t> if they are equal (all corresponding elements) or </a:t>
            </a:r>
            <a:r>
              <a:rPr lang="en-US" altLang="en-US" b="1" smtClean="0"/>
              <a:t>false</a:t>
            </a:r>
            <a:r>
              <a:rPr lang="en-US" altLang="en-US" smtClean="0"/>
              <a:t> if not</a:t>
            </a:r>
          </a:p>
          <a:p>
            <a:pPr marL="641350" lvl="2" indent="0">
              <a:buNone/>
            </a:pPr>
            <a:r>
              <a:rPr lang="pt-BR" altLang="en-US" sz="1400"/>
              <a:t>&gt;&gt; v1 = 1:4;</a:t>
            </a:r>
          </a:p>
          <a:p>
            <a:pPr marL="641350" lvl="2" indent="0">
              <a:buNone/>
            </a:pPr>
            <a:r>
              <a:rPr lang="pt-BR" altLang="en-US" sz="1400"/>
              <a:t>&gt;&gt; v2 = [1 0 3 4];</a:t>
            </a:r>
          </a:p>
          <a:p>
            <a:pPr marL="641350" lvl="2" indent="0">
              <a:buNone/>
            </a:pPr>
            <a:r>
              <a:rPr lang="pt-BR" altLang="en-US" sz="1400"/>
              <a:t>&gt;&gt; isequal(v1,v2)</a:t>
            </a:r>
          </a:p>
          <a:p>
            <a:pPr marL="641350" lvl="2" indent="0">
              <a:buNone/>
            </a:pPr>
            <a:r>
              <a:rPr lang="pt-BR" altLang="en-US" sz="1400"/>
              <a:t>ans =</a:t>
            </a:r>
          </a:p>
          <a:p>
            <a:pPr marL="641350" lvl="2" indent="0">
              <a:buNone/>
            </a:pPr>
            <a:r>
              <a:rPr lang="pt-BR" altLang="en-US" sz="1400"/>
              <a:t>     0</a:t>
            </a:r>
          </a:p>
          <a:p>
            <a:pPr marL="641350" lvl="2" indent="0">
              <a:buNone/>
            </a:pPr>
            <a:r>
              <a:rPr lang="pt-BR" altLang="en-US" sz="1400"/>
              <a:t>&gt;&gt; v1 == v2</a:t>
            </a:r>
          </a:p>
          <a:p>
            <a:pPr marL="641350" lvl="2" indent="0">
              <a:buNone/>
            </a:pPr>
            <a:r>
              <a:rPr lang="pt-BR" altLang="en-US" sz="1400"/>
              <a:t>ans =</a:t>
            </a:r>
          </a:p>
          <a:p>
            <a:pPr marL="641350" lvl="2" indent="0">
              <a:buNone/>
            </a:pPr>
            <a:r>
              <a:rPr lang="pt-BR" altLang="en-US" sz="1400"/>
              <a:t>     1     0     1     1</a:t>
            </a:r>
          </a:p>
          <a:p>
            <a:pPr marL="641350" lvl="2" indent="0">
              <a:buNone/>
            </a:pPr>
            <a:r>
              <a:rPr lang="pt-BR" altLang="en-US" sz="1400"/>
              <a:t>&gt;&gt; all(v1 == v2)</a:t>
            </a:r>
          </a:p>
          <a:p>
            <a:pPr marL="641350" lvl="2" indent="0">
              <a:buNone/>
            </a:pPr>
            <a:r>
              <a:rPr lang="pt-BR" altLang="en-US" sz="1400"/>
              <a:t>ans =</a:t>
            </a:r>
          </a:p>
          <a:p>
            <a:pPr marL="641350" lvl="2" indent="0">
              <a:buNone/>
            </a:pPr>
            <a:r>
              <a:rPr lang="pt-BR" altLang="en-US" sz="1400"/>
              <a:t>     0</a:t>
            </a:r>
            <a:endParaRPr lang="en-US" altLang="en-US" sz="1400"/>
          </a:p>
        </p:txBody>
      </p:sp>
    </p:spTree>
    <p:extLst>
      <p:ext uri="{BB962C8B-B14F-4D97-AF65-F5344CB8AC3E}">
        <p14:creationId xmlns:p14="http://schemas.microsoft.com/office/powerpoint/2010/main" val="347826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a:lstStyle/>
          <a:p>
            <a:pPr eaLnBrk="1" hangingPunct="1"/>
            <a:r>
              <a:rPr lang="en-US" altLang="en-US" smtClean="0"/>
              <a:t>Element-wise operators	</a:t>
            </a:r>
          </a:p>
        </p:txBody>
      </p:sp>
      <p:sp>
        <p:nvSpPr>
          <p:cNvPr id="50178" name="Rectangle 3"/>
          <p:cNvSpPr>
            <a:spLocks noGrp="1"/>
          </p:cNvSpPr>
          <p:nvPr>
            <p:ph type="body" idx="1"/>
          </p:nvPr>
        </p:nvSpPr>
        <p:spPr/>
        <p:txBody>
          <a:bodyPr/>
          <a:lstStyle/>
          <a:p>
            <a:pPr eaLnBrk="1" hangingPunct="1"/>
            <a:r>
              <a:rPr lang="en-US" altLang="en-US" smtClean="0"/>
              <a:t>| and &amp; are used for matrices; go through element-by-element and return logical 1 or 0</a:t>
            </a:r>
          </a:p>
          <a:p>
            <a:pPr eaLnBrk="1" hangingPunct="1"/>
            <a:r>
              <a:rPr lang="en-US" altLang="en-US" smtClean="0"/>
              <a:t>|| and &amp;&amp; are used for scalars</a:t>
            </a:r>
          </a:p>
        </p:txBody>
      </p:sp>
    </p:spTree>
    <p:extLst>
      <p:ext uri="{BB962C8B-B14F-4D97-AF65-F5344CB8AC3E}">
        <p14:creationId xmlns:p14="http://schemas.microsoft.com/office/powerpoint/2010/main" val="91181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Programming Style Guidelines</a:t>
            </a:r>
            <a:endParaRPr lang="en-US" dirty="0"/>
          </a:p>
        </p:txBody>
      </p:sp>
    </p:spTree>
    <p:extLst>
      <p:ext uri="{BB962C8B-B14F-4D97-AF65-F5344CB8AC3E}">
        <p14:creationId xmlns:p14="http://schemas.microsoft.com/office/powerpoint/2010/main" val="433370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1981200" y="381000"/>
            <a:ext cx="8229600" cy="1143000"/>
          </a:xfrm>
        </p:spPr>
        <p:txBody>
          <a:bodyPr/>
          <a:lstStyle/>
          <a:p>
            <a:pPr eaLnBrk="1" hangingPunct="1"/>
            <a:r>
              <a:rPr lang="en-US" altLang="en-US" sz="4600"/>
              <a:t>Matrix Multiplication: Dimensions</a:t>
            </a:r>
          </a:p>
        </p:txBody>
      </p:sp>
      <p:sp>
        <p:nvSpPr>
          <p:cNvPr id="51202" name="Rectangle 3"/>
          <p:cNvSpPr>
            <a:spLocks noGrp="1"/>
          </p:cNvSpPr>
          <p:nvPr>
            <p:ph type="body" idx="1"/>
          </p:nvPr>
        </p:nvSpPr>
        <p:spPr>
          <a:xfrm>
            <a:off x="1981200" y="1600200"/>
            <a:ext cx="8229600" cy="4800600"/>
          </a:xfrm>
        </p:spPr>
        <p:txBody>
          <a:bodyPr/>
          <a:lstStyle/>
          <a:p>
            <a:pPr eaLnBrk="1" hangingPunct="1">
              <a:lnSpc>
                <a:spcPct val="80000"/>
              </a:lnSpc>
            </a:pPr>
            <a:r>
              <a:rPr lang="en-US" altLang="en-US" sz="2000" b="1" i="1"/>
              <a:t>Matrix</a:t>
            </a:r>
            <a:r>
              <a:rPr lang="en-US" altLang="en-US" sz="2000" b="1"/>
              <a:t> </a:t>
            </a:r>
            <a:r>
              <a:rPr lang="en-US" altLang="en-US" sz="2000" b="1" i="1"/>
              <a:t>multiplication</a:t>
            </a:r>
            <a:r>
              <a:rPr lang="en-US" altLang="en-US" sz="2000"/>
              <a:t> is NOT an array operation</a:t>
            </a:r>
          </a:p>
          <a:p>
            <a:pPr lvl="1" eaLnBrk="1" hangingPunct="1">
              <a:lnSpc>
                <a:spcPct val="80000"/>
              </a:lnSpc>
            </a:pPr>
            <a:r>
              <a:rPr lang="en-US" altLang="en-US" sz="1800"/>
              <a:t>it does NOT mean multiplying term by term </a:t>
            </a:r>
          </a:p>
          <a:p>
            <a:pPr eaLnBrk="1" hangingPunct="1">
              <a:lnSpc>
                <a:spcPct val="80000"/>
              </a:lnSpc>
            </a:pPr>
            <a:r>
              <a:rPr lang="en-US" altLang="en-US" sz="2000"/>
              <a:t>In MATLAB, the multiplication operator * performs matrix multiplication</a:t>
            </a:r>
          </a:p>
          <a:p>
            <a:pPr eaLnBrk="1" hangingPunct="1">
              <a:lnSpc>
                <a:spcPct val="80000"/>
              </a:lnSpc>
            </a:pPr>
            <a:r>
              <a:rPr lang="en-US" altLang="en-US" sz="2000"/>
              <a:t>Matrix multiplication has a very specific definition</a:t>
            </a:r>
          </a:p>
          <a:p>
            <a:pPr eaLnBrk="1" hangingPunct="1">
              <a:lnSpc>
                <a:spcPct val="80000"/>
              </a:lnSpc>
            </a:pPr>
            <a:r>
              <a:rPr lang="en-US" altLang="en-US" sz="2000"/>
              <a:t>In order to be able to multiply a matrix A by a matrix B, the number of columns of A must be the same as the number of rows of B  </a:t>
            </a:r>
          </a:p>
          <a:p>
            <a:pPr eaLnBrk="1" hangingPunct="1">
              <a:lnSpc>
                <a:spcPct val="80000"/>
              </a:lnSpc>
            </a:pPr>
            <a:r>
              <a:rPr lang="en-US" altLang="en-US" sz="2000"/>
              <a:t>If the matrix A has dimensions </a:t>
            </a:r>
            <a:r>
              <a:rPr lang="en-US" altLang="en-US" sz="2000" i="1"/>
              <a:t>m x n</a:t>
            </a:r>
            <a:r>
              <a:rPr lang="en-US" altLang="en-US" sz="2000"/>
              <a:t>, that means that matrix B must have dimensions </a:t>
            </a:r>
            <a:r>
              <a:rPr lang="en-US" altLang="en-US" sz="2000" i="1"/>
              <a:t>n x</a:t>
            </a:r>
            <a:r>
              <a:rPr lang="en-US" altLang="en-US" sz="2000"/>
              <a:t> </a:t>
            </a:r>
            <a:r>
              <a:rPr lang="en-US" altLang="en-US" sz="2000" i="1"/>
              <a:t>something</a:t>
            </a:r>
            <a:r>
              <a:rPr lang="en-US" altLang="en-US" sz="2000"/>
              <a:t>; we</a:t>
            </a:r>
            <a:r>
              <a:rPr lang="ja-JP" altLang="en-US" sz="2000"/>
              <a:t>’</a:t>
            </a:r>
            <a:r>
              <a:rPr lang="en-US" altLang="ja-JP" sz="2000"/>
              <a:t>ll call it </a:t>
            </a:r>
            <a:r>
              <a:rPr lang="en-US" altLang="ja-JP" sz="2000" i="1"/>
              <a:t>p</a:t>
            </a:r>
          </a:p>
          <a:p>
            <a:pPr lvl="1" eaLnBrk="1" hangingPunct="1">
              <a:lnSpc>
                <a:spcPct val="80000"/>
              </a:lnSpc>
            </a:pPr>
            <a:r>
              <a:rPr lang="en-US" altLang="en-US" sz="1800"/>
              <a:t>In mathematical notation,   [A]</a:t>
            </a:r>
            <a:r>
              <a:rPr lang="en-US" altLang="en-US" sz="1800" i="1"/>
              <a:t>m x n </a:t>
            </a:r>
            <a:r>
              <a:rPr lang="en-US" altLang="en-US" sz="1800"/>
              <a:t>[B]</a:t>
            </a:r>
            <a:r>
              <a:rPr lang="en-US" altLang="en-US" sz="1800" i="1"/>
              <a:t>n x p</a:t>
            </a:r>
          </a:p>
          <a:p>
            <a:pPr lvl="1" eaLnBrk="1" hangingPunct="1">
              <a:lnSpc>
                <a:spcPct val="80000"/>
              </a:lnSpc>
            </a:pPr>
            <a:r>
              <a:rPr lang="en-US" altLang="en-US" sz="1800"/>
              <a:t>We say that the </a:t>
            </a:r>
            <a:r>
              <a:rPr lang="en-US" altLang="en-US" sz="1800" b="1" i="1"/>
              <a:t>inner dimensions</a:t>
            </a:r>
            <a:r>
              <a:rPr lang="en-US" altLang="en-US" sz="1800"/>
              <a:t> must be the same</a:t>
            </a:r>
          </a:p>
          <a:p>
            <a:pPr eaLnBrk="1" hangingPunct="1">
              <a:lnSpc>
                <a:spcPct val="80000"/>
              </a:lnSpc>
            </a:pPr>
            <a:r>
              <a:rPr lang="en-US" altLang="en-US" sz="2000"/>
              <a:t>The resulting matrix C has the same number of rows as A and the same number of columns as B </a:t>
            </a:r>
          </a:p>
          <a:p>
            <a:pPr lvl="1" eaLnBrk="1" hangingPunct="1">
              <a:lnSpc>
                <a:spcPct val="80000"/>
              </a:lnSpc>
            </a:pPr>
            <a:r>
              <a:rPr lang="en-US" altLang="en-US" sz="1800"/>
              <a:t>in other words, the </a:t>
            </a:r>
            <a:r>
              <a:rPr lang="en-US" altLang="en-US" sz="1800" b="1" i="1"/>
              <a:t>outer dimensions</a:t>
            </a:r>
            <a:r>
              <a:rPr lang="en-US" altLang="en-US" sz="1800"/>
              <a:t> </a:t>
            </a:r>
            <a:r>
              <a:rPr lang="en-US" altLang="en-US" sz="1800" i="1"/>
              <a:t>m x p</a:t>
            </a:r>
            <a:r>
              <a:rPr lang="en-US" altLang="en-US" sz="1800"/>
              <a:t>  </a:t>
            </a:r>
          </a:p>
          <a:p>
            <a:pPr lvl="1" eaLnBrk="1" hangingPunct="1">
              <a:lnSpc>
                <a:spcPct val="80000"/>
              </a:lnSpc>
            </a:pPr>
            <a:r>
              <a:rPr lang="en-US" altLang="en-US" sz="1800"/>
              <a:t>In mathematical notation,   [A]</a:t>
            </a:r>
            <a:r>
              <a:rPr lang="en-US" altLang="en-US" sz="1800" i="1"/>
              <a:t>m x n </a:t>
            </a:r>
            <a:r>
              <a:rPr lang="en-US" altLang="en-US" sz="1800"/>
              <a:t>[B]</a:t>
            </a:r>
            <a:r>
              <a:rPr lang="en-US" altLang="en-US" sz="1800" i="1"/>
              <a:t>n x p</a:t>
            </a:r>
            <a:r>
              <a:rPr lang="en-US" altLang="en-US" sz="1800"/>
              <a:t> = [C]</a:t>
            </a:r>
            <a:r>
              <a:rPr lang="en-US" altLang="en-US" sz="1800" i="1"/>
              <a:t>m x p</a:t>
            </a:r>
            <a:r>
              <a:rPr lang="en-US" altLang="en-US" sz="1800"/>
              <a:t>.  </a:t>
            </a:r>
          </a:p>
          <a:p>
            <a:pPr lvl="1" eaLnBrk="1" hangingPunct="1">
              <a:lnSpc>
                <a:spcPct val="80000"/>
              </a:lnSpc>
            </a:pPr>
            <a:r>
              <a:rPr lang="en-US" altLang="en-US" sz="1800"/>
              <a:t>This only defines the size of C; it does not explain how to calculate the values</a:t>
            </a:r>
          </a:p>
        </p:txBody>
      </p:sp>
    </p:spTree>
    <p:extLst>
      <p:ext uri="{BB962C8B-B14F-4D97-AF65-F5344CB8AC3E}">
        <p14:creationId xmlns:p14="http://schemas.microsoft.com/office/powerpoint/2010/main" val="1033993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a:lstStyle/>
          <a:p>
            <a:pPr eaLnBrk="1" hangingPunct="1"/>
            <a:r>
              <a:rPr lang="en-US" altLang="en-US" smtClean="0"/>
              <a:t>Matrix Multiplication</a:t>
            </a:r>
          </a:p>
        </p:txBody>
      </p:sp>
      <p:sp>
        <p:nvSpPr>
          <p:cNvPr id="52226" name="Rectangle 3"/>
          <p:cNvSpPr>
            <a:spLocks noGrp="1"/>
          </p:cNvSpPr>
          <p:nvPr>
            <p:ph type="body" idx="1"/>
          </p:nvPr>
        </p:nvSpPr>
        <p:spPr/>
        <p:txBody>
          <a:bodyPr/>
          <a:lstStyle/>
          <a:p>
            <a:pPr eaLnBrk="1" hangingPunct="1"/>
            <a:r>
              <a:rPr lang="en-US" altLang="en-US" smtClean="0"/>
              <a:t>The elements of the matrix C are found as follows:</a:t>
            </a:r>
          </a:p>
          <a:p>
            <a:pPr eaLnBrk="1" hangingPunct="1"/>
            <a:r>
              <a:rPr lang="en-US" altLang="en-US" smtClean="0"/>
              <a:t>the sum of products of corresponding elements in the rows of A and columns of B, e.g.  </a:t>
            </a:r>
          </a:p>
          <a:p>
            <a:pPr eaLnBrk="1" hangingPunct="1"/>
            <a:endParaRPr lang="en-US" altLang="en-US" smtClean="0"/>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429001"/>
            <a:ext cx="16078200" cy="121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3317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eaLnBrk="1" hangingPunct="1"/>
            <a:r>
              <a:rPr lang="en-US" altLang="en-US" smtClean="0"/>
              <a:t>Matrix Multiplication Example</a:t>
            </a:r>
          </a:p>
        </p:txBody>
      </p:sp>
      <p:graphicFrame>
        <p:nvGraphicFramePr>
          <p:cNvPr id="53250" name="Object 3"/>
          <p:cNvGraphicFramePr>
            <a:graphicFrameLocks noChangeAspect="1"/>
          </p:cNvGraphicFramePr>
          <p:nvPr>
            <p:ph idx="1"/>
          </p:nvPr>
        </p:nvGraphicFramePr>
        <p:xfrm>
          <a:off x="-228600" y="2362201"/>
          <a:ext cx="15240000" cy="1889125"/>
        </p:xfrm>
        <a:graphic>
          <a:graphicData uri="http://schemas.openxmlformats.org/presentationml/2006/ole">
            <mc:AlternateContent xmlns:mc="http://schemas.openxmlformats.org/markup-compatibility/2006">
              <mc:Choice xmlns:v="urn:schemas-microsoft-com:vml" Requires="v">
                <p:oleObj spid="_x0000_s1028" name="Document" r:id="rId3" imgW="5740400" imgH="711200" progId="Word.Document.8">
                  <p:embed/>
                </p:oleObj>
              </mc:Choice>
              <mc:Fallback>
                <p:oleObj name="Document" r:id="rId3" imgW="5740400" imgH="711200" progId="Word.Document.8">
                  <p:embed/>
                  <p:pic>
                    <p:nvPicPr>
                      <p:cNvPr id="532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62201"/>
                        <a:ext cx="152400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1" name="TextBox 1"/>
          <p:cNvSpPr txBox="1">
            <a:spLocks noChangeArrowheads="1"/>
          </p:cNvSpPr>
          <p:nvPr/>
        </p:nvSpPr>
        <p:spPr bwMode="auto">
          <a:xfrm>
            <a:off x="2209800" y="5029201"/>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altLang="en-US" sz="1800">
                <a:solidFill>
                  <a:prstClr val="black"/>
                </a:solidFill>
              </a:rPr>
              <a:t>The 35, for example, is obtained by taking the first row of A and the first column of B, multiplying term by term and adding these together.  In other words, 3*1 + 8*4 + 0*0, which is 35. </a:t>
            </a:r>
          </a:p>
        </p:txBody>
      </p:sp>
    </p:spTree>
    <p:extLst>
      <p:ext uri="{BB962C8B-B14F-4D97-AF65-F5344CB8AC3E}">
        <p14:creationId xmlns:p14="http://schemas.microsoft.com/office/powerpoint/2010/main" val="1550581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pPr eaLnBrk="1" hangingPunct="1"/>
            <a:r>
              <a:rPr lang="en-US" altLang="en-US" smtClean="0"/>
              <a:t>Vector Operations</a:t>
            </a:r>
          </a:p>
        </p:txBody>
      </p:sp>
      <p:sp>
        <p:nvSpPr>
          <p:cNvPr id="54274" name="Rectangle 3"/>
          <p:cNvSpPr>
            <a:spLocks noGrp="1"/>
          </p:cNvSpPr>
          <p:nvPr>
            <p:ph type="body" idx="1"/>
          </p:nvPr>
        </p:nvSpPr>
        <p:spPr/>
        <p:txBody>
          <a:bodyPr/>
          <a:lstStyle/>
          <a:p>
            <a:pPr eaLnBrk="1" hangingPunct="1"/>
            <a:r>
              <a:rPr lang="en-US" altLang="en-US" smtClean="0"/>
              <a:t>Since vectors are just special cases of matrices, the matrix operations described including addition, subtraction, scalar multiplication, multiplication, and transpose work on vectors as well, as long as the dimensions are correct </a:t>
            </a:r>
          </a:p>
          <a:p>
            <a:pPr eaLnBrk="1" hangingPunct="1"/>
            <a:r>
              <a:rPr lang="en-US" altLang="en-US" smtClean="0"/>
              <a:t>Specific vector operations:</a:t>
            </a:r>
          </a:p>
          <a:p>
            <a:pPr lvl="1" eaLnBrk="1" hangingPunct="1"/>
            <a:r>
              <a:rPr lang="en-US" altLang="en-US" smtClean="0"/>
              <a:t>The </a:t>
            </a:r>
            <a:r>
              <a:rPr lang="en-US" altLang="en-US" b="1" i="1" smtClean="0"/>
              <a:t>dot product</a:t>
            </a:r>
            <a:r>
              <a:rPr lang="en-US" altLang="en-US" smtClean="0"/>
              <a:t> or</a:t>
            </a:r>
            <a:r>
              <a:rPr lang="en-US" altLang="en-US" b="1" smtClean="0"/>
              <a:t> </a:t>
            </a:r>
            <a:r>
              <a:rPr lang="en-US" altLang="en-US" b="1" i="1" smtClean="0"/>
              <a:t>inner</a:t>
            </a:r>
            <a:r>
              <a:rPr lang="en-US" altLang="en-US" b="1" smtClean="0"/>
              <a:t> </a:t>
            </a:r>
            <a:r>
              <a:rPr lang="en-US" altLang="en-US" b="1" i="1" smtClean="0"/>
              <a:t>product</a:t>
            </a:r>
            <a:r>
              <a:rPr lang="en-US" altLang="en-US" smtClean="0"/>
              <a:t> of two vectors a and b is defined as a</a:t>
            </a:r>
            <a:r>
              <a:rPr lang="en-US" altLang="en-US" baseline="-25000" smtClean="0"/>
              <a:t>1</a:t>
            </a:r>
            <a:r>
              <a:rPr lang="en-US" altLang="en-US" smtClean="0"/>
              <a:t>b</a:t>
            </a:r>
            <a:r>
              <a:rPr lang="en-US" altLang="en-US" baseline="-25000" smtClean="0"/>
              <a:t>1</a:t>
            </a:r>
            <a:r>
              <a:rPr lang="en-US" altLang="en-US" smtClean="0"/>
              <a:t> + a</a:t>
            </a:r>
            <a:r>
              <a:rPr lang="en-US" altLang="en-US" baseline="-25000" smtClean="0"/>
              <a:t>2</a:t>
            </a:r>
            <a:r>
              <a:rPr lang="en-US" altLang="en-US" smtClean="0"/>
              <a:t>b</a:t>
            </a:r>
            <a:r>
              <a:rPr lang="en-US" altLang="en-US" baseline="-25000" smtClean="0"/>
              <a:t>2</a:t>
            </a:r>
            <a:r>
              <a:rPr lang="en-US" altLang="en-US" smtClean="0"/>
              <a:t>+ a</a:t>
            </a:r>
            <a:r>
              <a:rPr lang="en-US" altLang="en-US" baseline="-25000" smtClean="0"/>
              <a:t>3</a:t>
            </a:r>
            <a:r>
              <a:rPr lang="en-US" altLang="en-US" smtClean="0"/>
              <a:t>b</a:t>
            </a:r>
            <a:r>
              <a:rPr lang="en-US" altLang="en-US" baseline="-25000" smtClean="0"/>
              <a:t>3</a:t>
            </a:r>
            <a:r>
              <a:rPr lang="en-US" altLang="en-US" smtClean="0"/>
              <a:t> + … + a</a:t>
            </a:r>
            <a:r>
              <a:rPr lang="en-US" altLang="en-US" baseline="-25000" smtClean="0"/>
              <a:t>n</a:t>
            </a:r>
            <a:r>
              <a:rPr lang="en-US" altLang="en-US" smtClean="0"/>
              <a:t>b</a:t>
            </a:r>
            <a:r>
              <a:rPr lang="en-US" altLang="en-US" baseline="-25000" smtClean="0"/>
              <a:t>n</a:t>
            </a:r>
          </a:p>
          <a:p>
            <a:pPr lvl="2" eaLnBrk="1" hangingPunct="1"/>
            <a:r>
              <a:rPr lang="en-US" altLang="en-US" smtClean="0"/>
              <a:t>built-in function </a:t>
            </a:r>
            <a:r>
              <a:rPr lang="en-US" altLang="en-US" b="1" smtClean="0"/>
              <a:t>dot</a:t>
            </a:r>
            <a:r>
              <a:rPr lang="en-US" altLang="en-US" smtClean="0"/>
              <a:t> to do this</a:t>
            </a:r>
          </a:p>
          <a:p>
            <a:pPr lvl="1" eaLnBrk="1" hangingPunct="1"/>
            <a:r>
              <a:rPr lang="en-US" altLang="en-US" smtClean="0"/>
              <a:t>Also, </a:t>
            </a:r>
            <a:r>
              <a:rPr lang="en-US" altLang="en-US" b="1" smtClean="0"/>
              <a:t>cross</a:t>
            </a:r>
            <a:r>
              <a:rPr lang="en-US" altLang="en-US" smtClean="0"/>
              <a:t> for cross product</a:t>
            </a:r>
          </a:p>
        </p:txBody>
      </p:sp>
    </p:spTree>
    <p:extLst>
      <p:ext uri="{BB962C8B-B14F-4D97-AF65-F5344CB8AC3E}">
        <p14:creationId xmlns:p14="http://schemas.microsoft.com/office/powerpoint/2010/main" val="1670422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Attempting to create a matrix that does not have the same number of values in each row</a:t>
            </a:r>
          </a:p>
          <a:p>
            <a:r>
              <a:rPr lang="en-US" altLang="en-US" sz="2500" dirty="0"/>
              <a:t>Confusing matrix multiplication and array multiplication.  Array operations, including multiplication, division, and exponentiation, are performed term by term (so the arrays must have the same size); the operators are .*, ./, .\, and .^.  For matrix multiplication to be possible, the inner dimensions must agree and the operator is *.</a:t>
            </a:r>
          </a:p>
          <a:p>
            <a:r>
              <a:rPr lang="en-US" altLang="en-US" sz="2500" dirty="0"/>
              <a:t>Attempting to use an array of </a:t>
            </a:r>
            <a:r>
              <a:rPr lang="en-US" altLang="en-US" sz="2500" b="1" dirty="0"/>
              <a:t>double</a:t>
            </a:r>
            <a:r>
              <a:rPr lang="en-US" altLang="en-US" sz="2500" dirty="0"/>
              <a:t> 1s and 0s to index into an array (must be </a:t>
            </a:r>
            <a:r>
              <a:rPr lang="en-US" altLang="en-US" sz="2500" b="1" dirty="0"/>
              <a:t>logical</a:t>
            </a:r>
            <a:r>
              <a:rPr lang="en-US" altLang="en-US" sz="2500" dirty="0"/>
              <a:t>, instead)</a:t>
            </a:r>
          </a:p>
          <a:p>
            <a:r>
              <a:rPr lang="en-US" altLang="en-US" sz="2500" dirty="0"/>
              <a:t>Attempting to use || or &amp;&amp; with arrays.  Always use | and &amp; when working with arrays; || and &amp;&amp; are only used with scalars.</a:t>
            </a:r>
          </a:p>
          <a:p>
            <a:pPr>
              <a:buFont typeface="Wingdings 2" panose="05020102010507070707" pitchFamily="18" charset="2"/>
              <a:buNone/>
            </a:pPr>
            <a:endParaRPr lang="en-US" altLang="en-US" sz="2500" dirty="0"/>
          </a:p>
          <a:p>
            <a:endParaRPr lang="en-US" altLang="en-US" sz="2500" dirty="0"/>
          </a:p>
        </p:txBody>
      </p:sp>
    </p:spTree>
    <p:extLst>
      <p:ext uri="{BB962C8B-B14F-4D97-AF65-F5344CB8AC3E}">
        <p14:creationId xmlns:p14="http://schemas.microsoft.com/office/powerpoint/2010/main" val="3155588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Programming Style Guidelines</a:t>
            </a:r>
            <a:endParaRPr lang="en-US" dirty="0"/>
          </a:p>
        </p:txBody>
      </p:sp>
      <p:sp>
        <p:nvSpPr>
          <p:cNvPr id="3" name="Rectangle 3"/>
          <p:cNvSpPr txBox="1">
            <a:spLocks/>
          </p:cNvSpPr>
          <p:nvPr/>
        </p:nvSpPr>
        <p:spPr>
          <a:xfrm>
            <a:off x="462611" y="1197624"/>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If possible, try not to extend vectors or matrices, as it is not very efficient. </a:t>
            </a:r>
          </a:p>
          <a:p>
            <a:r>
              <a:rPr lang="en-US" altLang="en-US" sz="2500" dirty="0"/>
              <a:t>Do not use just a single index when referring to elements in a matrix; instead, use both the row and column subscripts (use subscripted indexing rather than linear indexing) </a:t>
            </a:r>
          </a:p>
          <a:p>
            <a:r>
              <a:rPr lang="en-US" altLang="en-US" sz="2500" dirty="0"/>
              <a:t>To be general, never assume that the dimensions of any array (vector or matrix) are known.  Instead, use the function </a:t>
            </a:r>
            <a:r>
              <a:rPr lang="en-US" altLang="en-US" sz="2500" b="1" dirty="0"/>
              <a:t>length</a:t>
            </a:r>
            <a:r>
              <a:rPr lang="en-US" altLang="en-US" sz="2500" dirty="0"/>
              <a:t> or </a:t>
            </a:r>
            <a:r>
              <a:rPr lang="en-US" altLang="en-US" sz="2500" b="1" dirty="0" err="1"/>
              <a:t>numel</a:t>
            </a:r>
            <a:r>
              <a:rPr lang="en-US" altLang="en-US" sz="2500" dirty="0"/>
              <a:t> to determine the number of elements in a vector, and the function </a:t>
            </a:r>
            <a:r>
              <a:rPr lang="en-US" altLang="en-US" sz="2500" b="1" dirty="0"/>
              <a:t>size</a:t>
            </a:r>
            <a:r>
              <a:rPr lang="en-US" altLang="en-US" sz="2500" dirty="0"/>
              <a:t> for a matrix: </a:t>
            </a:r>
          </a:p>
          <a:p>
            <a:pPr>
              <a:buFont typeface="Wingdings 2" panose="05020102010507070707" pitchFamily="18" charset="2"/>
              <a:buNone/>
            </a:pPr>
            <a:r>
              <a:rPr lang="en-US" altLang="en-US" sz="2500" dirty="0"/>
              <a:t>		</a:t>
            </a:r>
            <a:r>
              <a:rPr lang="en-US" altLang="en-US" sz="2500" dirty="0" err="1"/>
              <a:t>len</a:t>
            </a:r>
            <a:r>
              <a:rPr lang="en-US" altLang="en-US" sz="2500" dirty="0"/>
              <a:t> = length(</a:t>
            </a:r>
            <a:r>
              <a:rPr lang="en-US" altLang="en-US" sz="2500" dirty="0" err="1"/>
              <a:t>vec</a:t>
            </a:r>
            <a:r>
              <a:rPr lang="en-US" altLang="en-US" sz="2500" dirty="0"/>
              <a:t>); </a:t>
            </a:r>
          </a:p>
          <a:p>
            <a:pPr>
              <a:buFont typeface="Wingdings 2" panose="05020102010507070707" pitchFamily="18" charset="2"/>
              <a:buNone/>
            </a:pPr>
            <a:r>
              <a:rPr lang="en-US" altLang="en-US" sz="2500" dirty="0"/>
              <a:t>		[r, c] = size(mat); </a:t>
            </a:r>
          </a:p>
          <a:p>
            <a:r>
              <a:rPr lang="en-US" altLang="en-US" sz="2500" dirty="0"/>
              <a:t>Use </a:t>
            </a:r>
            <a:r>
              <a:rPr lang="en-US" altLang="en-US" sz="2500" b="1" dirty="0"/>
              <a:t>true</a:t>
            </a:r>
            <a:r>
              <a:rPr lang="en-US" altLang="en-US" sz="2500" dirty="0"/>
              <a:t> instead of </a:t>
            </a:r>
            <a:r>
              <a:rPr lang="en-US" altLang="en-US" sz="2500" b="1" dirty="0"/>
              <a:t>logical(1)</a:t>
            </a:r>
            <a:r>
              <a:rPr lang="en-US" altLang="en-US" sz="2500" dirty="0"/>
              <a:t> and </a:t>
            </a:r>
            <a:r>
              <a:rPr lang="en-US" altLang="en-US" sz="2500" b="1" dirty="0"/>
              <a:t>false</a:t>
            </a:r>
            <a:r>
              <a:rPr lang="en-US" altLang="en-US" sz="2500" dirty="0"/>
              <a:t> instead of </a:t>
            </a:r>
            <a:r>
              <a:rPr lang="en-US" altLang="en-US" sz="2500" b="1" dirty="0"/>
              <a:t>logical(0)</a:t>
            </a:r>
            <a:r>
              <a:rPr lang="en-US" altLang="en-US" sz="2500" dirty="0"/>
              <a:t>, especially when creating vectors or matrices.</a:t>
            </a:r>
          </a:p>
          <a:p>
            <a:endParaRPr lang="en-US" altLang="en-US" sz="2500" dirty="0"/>
          </a:p>
        </p:txBody>
      </p:sp>
    </p:spTree>
    <p:extLst>
      <p:ext uri="{BB962C8B-B14F-4D97-AF65-F5344CB8AC3E}">
        <p14:creationId xmlns:p14="http://schemas.microsoft.com/office/powerpoint/2010/main" val="2777079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345332" y="1072277"/>
            <a:ext cx="11503767" cy="1754326"/>
          </a:xfrm>
          <a:prstGeom prst="rect">
            <a:avLst/>
          </a:prstGeom>
        </p:spPr>
        <p:txBody>
          <a:bodyPr wrap="square">
            <a:spAutoFit/>
          </a:bodyPr>
          <a:lstStyle/>
          <a:p>
            <a:pPr marL="285750" indent="-285750">
              <a:buFont typeface="Arial" panose="020B0604020202020204" pitchFamily="34" charset="0"/>
              <a:buChar char="•"/>
            </a:pPr>
            <a:r>
              <a:rPr lang="en-US" dirty="0">
                <a:latin typeface="Arial" pitchFamily="34" charset="0"/>
                <a:cs typeface="Arial" pitchFamily="34" charset="0"/>
              </a:rPr>
              <a:t>Lecture notes: </a:t>
            </a:r>
            <a:r>
              <a:rPr lang="en-US" dirty="0" smtClean="0">
                <a:latin typeface="Arial" pitchFamily="34" charset="0"/>
                <a:cs typeface="Arial" pitchFamily="34" charset="0"/>
              </a:rPr>
              <a:t>Robert Collins</a:t>
            </a:r>
            <a:endParaRPr lang="en-US" dirty="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Hartley, Richard, and Andrew Zisserman. Multiple view geometry in computer vision. Cambridge university press, 2003.</a:t>
            </a:r>
            <a:endParaRPr lang="en-US" dirty="0" smtClean="0">
              <a:latin typeface="Arial" pitchFamily="34" charset="0"/>
              <a:cs typeface="Arial" pitchFamily="34" charset="0"/>
            </a:endParaRP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endParaRPr lang="en-US" dirty="0">
              <a:latin typeface="Arial" pitchFamily="34" charset="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Creating Row Vectors</a:t>
            </a:r>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sz="2400" dirty="0" smtClean="0">
                <a:ea typeface="ＭＳ Ｐゴシック" charset="0"/>
              </a:rPr>
              <a:t>Direct method: put the values you want in square brackets, separated by either </a:t>
            </a:r>
            <a:r>
              <a:rPr lang="en-US" sz="2400" dirty="0" smtClean="0">
                <a:solidFill>
                  <a:srgbClr val="FF0000"/>
                </a:solidFill>
                <a:ea typeface="ＭＳ Ｐゴシック" charset="0"/>
              </a:rPr>
              <a:t>commas</a:t>
            </a:r>
            <a:r>
              <a:rPr lang="en-US" sz="2400" dirty="0" smtClean="0">
                <a:ea typeface="ＭＳ Ｐゴシック" charset="0"/>
              </a:rPr>
              <a:t> or </a:t>
            </a:r>
            <a:r>
              <a:rPr lang="en-US" sz="2400" dirty="0" smtClean="0">
                <a:solidFill>
                  <a:srgbClr val="FF0000"/>
                </a:solidFill>
                <a:ea typeface="ＭＳ Ｐゴシック" charset="0"/>
              </a:rPr>
              <a:t>spaces</a:t>
            </a:r>
            <a:r>
              <a:rPr lang="en-US" sz="2400" dirty="0" smtClean="0">
                <a:ea typeface="ＭＳ Ｐゴシック" charset="0"/>
              </a:rPr>
              <a:t>  </a:t>
            </a:r>
          </a:p>
          <a:p>
            <a:pPr marL="641350" lvl="2" indent="0">
              <a:buNone/>
              <a:defRPr/>
            </a:pPr>
            <a:r>
              <a:rPr lang="en-US" sz="1600" i="1" dirty="0" smtClean="0">
                <a:latin typeface="Courier New"/>
                <a:ea typeface="ＭＳ Ｐゴシック" charset="0"/>
                <a:cs typeface="Courier New"/>
              </a:rPr>
              <a:t>&gt;&gt; v = [1  2  3  4]</a:t>
            </a:r>
            <a:endParaRPr lang="en-US" sz="1600" dirty="0" smtClean="0">
              <a:latin typeface="Courier New"/>
              <a:ea typeface="ＭＳ Ｐゴシック" charset="0"/>
              <a:cs typeface="Courier New"/>
            </a:endParaRPr>
          </a:p>
          <a:p>
            <a:pPr marL="641350" lvl="2" indent="0">
              <a:buNone/>
              <a:defRPr/>
            </a:pPr>
            <a:r>
              <a:rPr lang="en-US" sz="1600" dirty="0" smtClean="0">
                <a:latin typeface="Courier New"/>
                <a:ea typeface="ＭＳ Ｐゴシック" charset="0"/>
                <a:cs typeface="Courier New"/>
              </a:rPr>
              <a:t>v =</a:t>
            </a:r>
          </a:p>
          <a:p>
            <a:pPr marL="641350" lvl="2" indent="0">
              <a:buNone/>
              <a:defRPr/>
            </a:pPr>
            <a:r>
              <a:rPr lang="en-US" sz="1600" dirty="0" smtClean="0">
                <a:latin typeface="Courier New"/>
                <a:ea typeface="ＭＳ Ｐゴシック" charset="0"/>
                <a:cs typeface="Courier New"/>
              </a:rPr>
              <a:t>   1  2  3  4  </a:t>
            </a:r>
          </a:p>
          <a:p>
            <a:pPr marL="641350" lvl="2" indent="0">
              <a:buNone/>
              <a:defRPr/>
            </a:pPr>
            <a:r>
              <a:rPr lang="en-US" sz="1600" i="1" dirty="0" smtClean="0">
                <a:latin typeface="Courier New"/>
                <a:ea typeface="ＭＳ Ｐゴシック" charset="0"/>
                <a:cs typeface="Courier New"/>
              </a:rPr>
              <a:t>&gt;&gt; v = [1,2,3,4]</a:t>
            </a:r>
            <a:endParaRPr lang="en-US" sz="1600" dirty="0" smtClean="0">
              <a:latin typeface="Courier New"/>
              <a:ea typeface="ＭＳ Ｐゴシック" charset="0"/>
              <a:cs typeface="Courier New"/>
            </a:endParaRPr>
          </a:p>
          <a:p>
            <a:pPr marL="641350" lvl="2" indent="0">
              <a:buNone/>
              <a:defRPr/>
            </a:pPr>
            <a:r>
              <a:rPr lang="en-US" sz="1600" dirty="0" smtClean="0">
                <a:latin typeface="Courier New"/>
                <a:ea typeface="ＭＳ Ｐゴシック" charset="0"/>
                <a:cs typeface="Courier New"/>
              </a:rPr>
              <a:t>v =</a:t>
            </a:r>
          </a:p>
          <a:p>
            <a:pPr marL="641350" lvl="2" indent="0">
              <a:buNone/>
              <a:defRPr/>
            </a:pPr>
            <a:r>
              <a:rPr lang="en-US" sz="1600" dirty="0" smtClean="0">
                <a:latin typeface="Courier New"/>
                <a:ea typeface="ＭＳ Ｐゴシック" charset="0"/>
                <a:cs typeface="Courier New"/>
              </a:rPr>
              <a:t>   1  2  3  4</a:t>
            </a:r>
          </a:p>
          <a:p>
            <a:pPr>
              <a:lnSpc>
                <a:spcPct val="90000"/>
              </a:lnSpc>
              <a:defRPr/>
            </a:pPr>
            <a:r>
              <a:rPr lang="en-US" sz="2400" dirty="0" smtClean="0">
                <a:ea typeface="ＭＳ Ｐゴシック" charset="0"/>
              </a:rPr>
              <a:t>Colon operator:  iterates through values in the form </a:t>
            </a:r>
            <a:r>
              <a:rPr lang="en-US" sz="2400" i="1" dirty="0" err="1" smtClean="0">
                <a:solidFill>
                  <a:srgbClr val="FF0000"/>
                </a:solidFill>
                <a:ea typeface="ＭＳ Ｐゴシック" charset="0"/>
              </a:rPr>
              <a:t>first:step:last</a:t>
            </a:r>
            <a:r>
              <a:rPr lang="en-US" sz="2400" dirty="0" smtClean="0">
                <a:ea typeface="ＭＳ Ｐゴシック" charset="0"/>
              </a:rPr>
              <a:t> e.g. </a:t>
            </a:r>
            <a:r>
              <a:rPr lang="en-US" sz="2400" dirty="0" smtClean="0">
                <a:latin typeface="Courier New"/>
                <a:ea typeface="ＭＳ Ｐゴシック" charset="0"/>
                <a:cs typeface="Courier New"/>
              </a:rPr>
              <a:t>5:3:14 </a:t>
            </a:r>
            <a:r>
              <a:rPr lang="en-US" sz="2400" dirty="0" smtClean="0">
                <a:ea typeface="ＭＳ Ｐゴシック" charset="0"/>
              </a:rPr>
              <a:t>returns vector </a:t>
            </a:r>
            <a:r>
              <a:rPr lang="en-US" sz="2400" dirty="0" smtClean="0">
                <a:latin typeface="Courier New"/>
                <a:ea typeface="ＭＳ Ｐゴシック" charset="0"/>
                <a:cs typeface="Courier New"/>
              </a:rPr>
              <a:t>[5 8 11 14] </a:t>
            </a:r>
          </a:p>
          <a:p>
            <a:pPr lvl="1">
              <a:lnSpc>
                <a:spcPct val="90000"/>
              </a:lnSpc>
              <a:defRPr/>
            </a:pPr>
            <a:r>
              <a:rPr lang="en-US" sz="2400" dirty="0" smtClean="0">
                <a:ea typeface="ＭＳ Ｐゴシック" charset="0"/>
              </a:rPr>
              <a:t>If no step is specified, the default is 1 so for example </a:t>
            </a:r>
            <a:r>
              <a:rPr lang="en-US" sz="2400" dirty="0" smtClean="0">
                <a:latin typeface="Courier New"/>
                <a:ea typeface="ＭＳ Ｐゴシック" charset="0"/>
                <a:cs typeface="Courier New"/>
              </a:rPr>
              <a:t>2:4 </a:t>
            </a:r>
            <a:r>
              <a:rPr lang="en-US" sz="2400" dirty="0" smtClean="0">
                <a:ea typeface="ＭＳ Ｐゴシック" charset="0"/>
              </a:rPr>
              <a:t>creates the vector </a:t>
            </a:r>
            <a:r>
              <a:rPr lang="en-US" sz="2400" dirty="0" smtClean="0">
                <a:latin typeface="Courier New"/>
                <a:ea typeface="ＭＳ Ｐゴシック" charset="0"/>
                <a:cs typeface="Courier New"/>
              </a:rPr>
              <a:t>[2 3 4]</a:t>
            </a:r>
          </a:p>
          <a:p>
            <a:pPr lvl="1">
              <a:lnSpc>
                <a:spcPct val="90000"/>
              </a:lnSpc>
              <a:defRPr/>
            </a:pPr>
            <a:r>
              <a:rPr lang="en-US" sz="2400" dirty="0" smtClean="0">
                <a:ea typeface="ＭＳ Ｐゴシック" charset="0"/>
                <a:cs typeface="Courier New"/>
              </a:rPr>
              <a:t>Can go in reverse e.g. </a:t>
            </a:r>
            <a:r>
              <a:rPr lang="en-US" sz="2400" dirty="0" smtClean="0">
                <a:latin typeface="Courier New"/>
                <a:ea typeface="ＭＳ Ｐゴシック" charset="0"/>
                <a:cs typeface="Courier New"/>
              </a:rPr>
              <a:t>4:-1:1 </a:t>
            </a:r>
            <a:r>
              <a:rPr lang="en-US" sz="2400" dirty="0" smtClean="0">
                <a:ea typeface="ＭＳ Ｐゴシック" charset="0"/>
                <a:cs typeface="Courier New"/>
              </a:rPr>
              <a:t>creates</a:t>
            </a:r>
            <a:r>
              <a:rPr lang="en-US" sz="2400" dirty="0" smtClean="0">
                <a:latin typeface="Courier New"/>
                <a:ea typeface="ＭＳ Ｐゴシック" charset="0"/>
                <a:cs typeface="Courier New"/>
              </a:rPr>
              <a:t>[4 3 2 1]</a:t>
            </a:r>
          </a:p>
          <a:p>
            <a:pPr lvl="1">
              <a:lnSpc>
                <a:spcPct val="90000"/>
              </a:lnSpc>
              <a:defRPr/>
            </a:pPr>
            <a:r>
              <a:rPr lang="en-US" sz="2400" dirty="0" smtClean="0">
                <a:ea typeface="ＭＳ Ｐゴシック" charset="0"/>
                <a:cs typeface="Courier New"/>
              </a:rPr>
              <a:t>Will not go beyond last e.g., </a:t>
            </a:r>
            <a:r>
              <a:rPr lang="en-US" sz="2400" dirty="0" smtClean="0">
                <a:latin typeface="Courier New"/>
                <a:ea typeface="ＭＳ Ｐゴシック" charset="0"/>
                <a:cs typeface="Courier New"/>
              </a:rPr>
              <a:t>1:2:6 </a:t>
            </a:r>
            <a:r>
              <a:rPr lang="en-US" sz="2400" dirty="0" smtClean="0">
                <a:ea typeface="ＭＳ Ｐゴシック" charset="0"/>
                <a:cs typeface="Courier New"/>
              </a:rPr>
              <a:t>creates </a:t>
            </a:r>
            <a:r>
              <a:rPr lang="en-US" sz="2400" dirty="0" smtClean="0">
                <a:latin typeface="Courier New"/>
                <a:ea typeface="ＭＳ Ｐゴシック" charset="0"/>
                <a:cs typeface="Courier New"/>
              </a:rPr>
              <a:t>[1 3 5]</a:t>
            </a:r>
          </a:p>
          <a:p>
            <a:pPr lvl="1">
              <a:lnSpc>
                <a:spcPct val="90000"/>
              </a:lnSpc>
              <a:defRPr/>
            </a:pPr>
            <a:endParaRPr lang="en-US" sz="2400" dirty="0" smtClean="0">
              <a:latin typeface="Courier New"/>
              <a:ea typeface="ＭＳ Ｐゴシック" charset="0"/>
              <a:cs typeface="Courier New"/>
            </a:endParaRPr>
          </a:p>
          <a:p>
            <a:pPr>
              <a:lnSpc>
                <a:spcPct val="90000"/>
              </a:lnSpc>
              <a:defRPr/>
            </a:pPr>
            <a:endParaRPr lang="en-US" sz="2400" dirty="0">
              <a:ea typeface="ＭＳ Ｐゴシック" charset="0"/>
            </a:endParaRPr>
          </a:p>
        </p:txBody>
      </p:sp>
    </p:spTree>
    <p:extLst>
      <p:ext uri="{BB962C8B-B14F-4D97-AF65-F5344CB8AC3E}">
        <p14:creationId xmlns:p14="http://schemas.microsoft.com/office/powerpoint/2010/main" val="3879822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Creating </a:t>
            </a:r>
            <a:r>
              <a:rPr lang="en-US" dirty="0" smtClean="0"/>
              <a:t>Column Vectors</a:t>
            </a:r>
            <a:endParaRPr lang="en-US" dirty="0"/>
          </a:p>
        </p:txBody>
      </p:sp>
      <p:sp>
        <p:nvSpPr>
          <p:cNvPr id="4"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A column vector is an </a:t>
            </a:r>
            <a:r>
              <a:rPr lang="en-US" altLang="en-US" sz="2400" i="1" dirty="0"/>
              <a:t>m x 1 </a:t>
            </a:r>
            <a:r>
              <a:rPr lang="en-US" altLang="en-US" sz="2400" dirty="0"/>
              <a:t>vector</a:t>
            </a:r>
          </a:p>
          <a:p>
            <a:r>
              <a:rPr lang="en-US" altLang="en-US" sz="2400" dirty="0"/>
              <a:t>Direct method: can create by separating values in square brackets with semicolons e.g. </a:t>
            </a:r>
            <a:r>
              <a:rPr lang="en-US" altLang="en-US" sz="2400" dirty="0">
                <a:latin typeface="Courier New" panose="02070309020205020404" pitchFamily="49" charset="0"/>
                <a:cs typeface="Courier New" panose="02070309020205020404" pitchFamily="49" charset="0"/>
              </a:rPr>
              <a:t>[4; 7; 2]</a:t>
            </a:r>
          </a:p>
          <a:p>
            <a:r>
              <a:rPr lang="en-US" altLang="en-US" sz="2400" dirty="0"/>
              <a:t>You cannot directly create a column vector using methods such as the colon operator, but you can create a row vector and then </a:t>
            </a:r>
            <a:r>
              <a:rPr lang="en-US" altLang="en-US" sz="2400" b="1" i="1" dirty="0">
                <a:solidFill>
                  <a:srgbClr val="FF0000"/>
                </a:solidFill>
              </a:rPr>
              <a:t>transpose</a:t>
            </a:r>
            <a:r>
              <a:rPr lang="en-US" altLang="en-US" sz="2400" dirty="0"/>
              <a:t> it to get a column vector using the transpose operator </a:t>
            </a:r>
            <a:r>
              <a:rPr lang="ja-JP" altLang="en-US" sz="2400" dirty="0"/>
              <a:t>’</a:t>
            </a:r>
            <a:r>
              <a:rPr lang="en-US" altLang="ja-JP" sz="2400" dirty="0"/>
              <a:t>e.g., </a:t>
            </a:r>
            <a:r>
              <a:rPr lang="en-US" altLang="ja-JP" sz="2400" dirty="0">
                <a:latin typeface="Courier New" panose="02070309020205020404" pitchFamily="49" charset="0"/>
                <a:cs typeface="Courier New" panose="02070309020205020404" pitchFamily="49" charset="0"/>
              </a:rPr>
              <a:t>[4  7  2]’ </a:t>
            </a:r>
          </a:p>
          <a:p>
            <a:r>
              <a:rPr lang="en-US" altLang="en-US" sz="2400" dirty="0"/>
              <a:t>Referring to elements: same as row vectors; specify indices in parentheses</a:t>
            </a:r>
          </a:p>
          <a:p>
            <a:endParaRPr lang="en-US" altLang="en-US" sz="2400" dirty="0"/>
          </a:p>
        </p:txBody>
      </p:sp>
    </p:spTree>
    <p:extLst>
      <p:ext uri="{BB962C8B-B14F-4D97-AF65-F5344CB8AC3E}">
        <p14:creationId xmlns:p14="http://schemas.microsoft.com/office/powerpoint/2010/main" val="87064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Concatenation</a:t>
            </a:r>
            <a:endParaRPr lang="en-US" dirty="0"/>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Vectors can be created by joining together existing vectors, or adding elements to existing vectors</a:t>
            </a:r>
          </a:p>
          <a:p>
            <a:pPr>
              <a:lnSpc>
                <a:spcPct val="90000"/>
              </a:lnSpc>
            </a:pPr>
            <a:r>
              <a:rPr lang="en-US" altLang="en-US" sz="2500" dirty="0" smtClean="0"/>
              <a:t>This </a:t>
            </a:r>
            <a:r>
              <a:rPr lang="en-US" altLang="en-US" sz="2500" dirty="0"/>
              <a:t>is called </a:t>
            </a:r>
            <a:r>
              <a:rPr lang="en-US" altLang="en-US" sz="2500" b="1" i="1" dirty="0">
                <a:solidFill>
                  <a:srgbClr val="FF0000"/>
                </a:solidFill>
              </a:rPr>
              <a:t>concatenation</a:t>
            </a:r>
          </a:p>
          <a:p>
            <a:pPr>
              <a:lnSpc>
                <a:spcPct val="90000"/>
              </a:lnSpc>
            </a:pPr>
            <a:r>
              <a:rPr lang="en-US" altLang="en-US" sz="2500" dirty="0" smtClean="0"/>
              <a:t>For </a:t>
            </a:r>
            <a:r>
              <a:rPr lang="en-US" altLang="en-US" sz="2500" dirty="0"/>
              <a:t>example:</a:t>
            </a:r>
          </a:p>
          <a:p>
            <a:pPr lvl="1">
              <a:lnSpc>
                <a:spcPct val="90000"/>
              </a:lnSpc>
              <a:buNone/>
            </a:pPr>
            <a:r>
              <a:rPr lang="en-US" altLang="en-US" sz="2500" dirty="0"/>
              <a:t>&gt;&gt; v = 2:5;</a:t>
            </a:r>
          </a:p>
          <a:p>
            <a:pPr lvl="1">
              <a:lnSpc>
                <a:spcPct val="90000"/>
              </a:lnSpc>
              <a:buNone/>
            </a:pPr>
            <a:r>
              <a:rPr lang="pl-PL" altLang="en-US" sz="2500" dirty="0"/>
              <a:t>&gt;&gt; x = [33  11  2];</a:t>
            </a:r>
          </a:p>
          <a:p>
            <a:pPr lvl="1">
              <a:lnSpc>
                <a:spcPct val="90000"/>
              </a:lnSpc>
              <a:buNone/>
            </a:pPr>
            <a:r>
              <a:rPr lang="pl-PL" altLang="en-US" sz="2500" dirty="0"/>
              <a:t>&gt;&gt; w = [v  x]</a:t>
            </a:r>
          </a:p>
          <a:p>
            <a:pPr lvl="1">
              <a:lnSpc>
                <a:spcPct val="90000"/>
              </a:lnSpc>
              <a:buNone/>
            </a:pPr>
            <a:r>
              <a:rPr lang="pl-PL" altLang="en-US" sz="2500" dirty="0"/>
              <a:t>w =</a:t>
            </a:r>
          </a:p>
          <a:p>
            <a:pPr lvl="1">
              <a:lnSpc>
                <a:spcPct val="90000"/>
              </a:lnSpc>
              <a:buNone/>
            </a:pPr>
            <a:r>
              <a:rPr lang="pl-PL" altLang="en-US" sz="2500" dirty="0"/>
              <a:t>     2     3     4     5    33    11     2</a:t>
            </a:r>
          </a:p>
          <a:p>
            <a:pPr lvl="1">
              <a:lnSpc>
                <a:spcPct val="90000"/>
              </a:lnSpc>
              <a:buNone/>
            </a:pPr>
            <a:r>
              <a:rPr lang="en-US" altLang="en-US" sz="2500" dirty="0"/>
              <a:t>&gt;&gt; </a:t>
            </a:r>
            <a:r>
              <a:rPr lang="en-US" altLang="en-US" sz="2500" dirty="0" err="1"/>
              <a:t>newv</a:t>
            </a:r>
            <a:r>
              <a:rPr lang="en-US" altLang="en-US" sz="2500" dirty="0"/>
              <a:t> = [v  44]</a:t>
            </a:r>
          </a:p>
          <a:p>
            <a:pPr lvl="1">
              <a:lnSpc>
                <a:spcPct val="90000"/>
              </a:lnSpc>
              <a:buNone/>
            </a:pPr>
            <a:r>
              <a:rPr lang="en-US" altLang="en-US" sz="2500" dirty="0" err="1"/>
              <a:t>newv</a:t>
            </a:r>
            <a:r>
              <a:rPr lang="en-US" altLang="en-US" sz="2500" dirty="0"/>
              <a:t> = </a:t>
            </a:r>
          </a:p>
          <a:p>
            <a:pPr lvl="1">
              <a:lnSpc>
                <a:spcPct val="90000"/>
              </a:lnSpc>
              <a:buNone/>
            </a:pPr>
            <a:r>
              <a:rPr lang="en-US" altLang="en-US" sz="2500" dirty="0"/>
              <a:t>      2   3   4   5   44</a:t>
            </a:r>
          </a:p>
          <a:p>
            <a:endParaRPr lang="en-US" altLang="en-US" sz="2500" dirty="0"/>
          </a:p>
        </p:txBody>
      </p:sp>
    </p:spTree>
    <p:extLst>
      <p:ext uri="{BB962C8B-B14F-4D97-AF65-F5344CB8AC3E}">
        <p14:creationId xmlns:p14="http://schemas.microsoft.com/office/powerpoint/2010/main" val="571623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Referring to Elements</a:t>
            </a:r>
            <a:endParaRPr lang="en-US" dirty="0"/>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dirty="0"/>
              <a:t>The elements in a vector are numbered sequentially; each element number is called the </a:t>
            </a:r>
            <a:r>
              <a:rPr lang="en-US" altLang="en-US" sz="2400" b="1" i="1" dirty="0">
                <a:solidFill>
                  <a:srgbClr val="FF0000"/>
                </a:solidFill>
              </a:rPr>
              <a:t>index</a:t>
            </a:r>
            <a:r>
              <a:rPr lang="en-US" altLang="en-US" sz="2400" dirty="0"/>
              <a:t>, or </a:t>
            </a:r>
            <a:r>
              <a:rPr lang="en-US" altLang="en-US" sz="2400" b="1" i="1" dirty="0">
                <a:solidFill>
                  <a:srgbClr val="FF0000"/>
                </a:solidFill>
              </a:rPr>
              <a:t>subscript</a:t>
            </a:r>
            <a:r>
              <a:rPr lang="en-US" altLang="en-US" sz="2400" dirty="0"/>
              <a:t> and are shown above the elements here:</a:t>
            </a:r>
          </a:p>
          <a:p>
            <a:pPr>
              <a:lnSpc>
                <a:spcPct val="90000"/>
              </a:lnSpc>
            </a:pPr>
            <a:endParaRPr lang="en-US" altLang="en-US" sz="2400" dirty="0" smtClean="0"/>
          </a:p>
          <a:p>
            <a:pPr marL="0" indent="0">
              <a:lnSpc>
                <a:spcPct val="90000"/>
              </a:lnSpc>
              <a:buNone/>
            </a:pPr>
            <a:r>
              <a:rPr lang="en-US" altLang="en-US" sz="2400" dirty="0" smtClean="0"/>
              <a:t>	</a:t>
            </a:r>
          </a:p>
          <a:p>
            <a:pPr>
              <a:lnSpc>
                <a:spcPct val="90000"/>
              </a:lnSpc>
            </a:pPr>
            <a:endParaRPr lang="en-US" altLang="en-US" sz="2200" dirty="0"/>
          </a:p>
          <a:p>
            <a:pPr>
              <a:lnSpc>
                <a:spcPct val="90000"/>
              </a:lnSpc>
            </a:pPr>
            <a:endParaRPr lang="en-US" altLang="en-US" sz="2200" dirty="0" smtClean="0"/>
          </a:p>
          <a:p>
            <a:pPr>
              <a:lnSpc>
                <a:spcPct val="90000"/>
              </a:lnSpc>
            </a:pPr>
            <a:r>
              <a:rPr lang="en-US" altLang="en-US" sz="2200" dirty="0" smtClean="0"/>
              <a:t>Refer </a:t>
            </a:r>
            <a:r>
              <a:rPr lang="en-US" altLang="en-US" sz="2200" dirty="0"/>
              <a:t>to an element using its </a:t>
            </a:r>
            <a:r>
              <a:rPr lang="en-US" altLang="en-US" sz="2200" i="1" dirty="0"/>
              <a:t>index</a:t>
            </a:r>
            <a:r>
              <a:rPr lang="en-US" altLang="en-US" sz="2200" dirty="0"/>
              <a:t> or </a:t>
            </a:r>
            <a:r>
              <a:rPr lang="en-US" altLang="en-US" sz="2200" i="1" dirty="0"/>
              <a:t>subscript</a:t>
            </a:r>
            <a:r>
              <a:rPr lang="en-US" altLang="en-US" sz="2200" dirty="0"/>
              <a:t> in parentheses, e.g. </a:t>
            </a:r>
            <a:r>
              <a:rPr lang="en-US" altLang="en-US" sz="2200" dirty="0" err="1"/>
              <a:t>vec</a:t>
            </a:r>
            <a:r>
              <a:rPr lang="en-US" altLang="en-US" sz="2200" dirty="0"/>
              <a:t>(4) is the 4</a:t>
            </a:r>
            <a:r>
              <a:rPr lang="en-US" altLang="en-US" sz="2200" baseline="30000" dirty="0"/>
              <a:t>th</a:t>
            </a:r>
            <a:r>
              <a:rPr lang="en-US" altLang="en-US" sz="2200" dirty="0"/>
              <a:t> element of a vector </a:t>
            </a:r>
            <a:r>
              <a:rPr lang="en-US" altLang="ja-JP" sz="2200" i="1" dirty="0" err="1"/>
              <a:t>vec</a:t>
            </a:r>
            <a:r>
              <a:rPr lang="en-US" altLang="ja-JP" sz="2200" dirty="0"/>
              <a:t> (assuming it has at least 4 elements)</a:t>
            </a:r>
          </a:p>
          <a:p>
            <a:pPr>
              <a:lnSpc>
                <a:spcPct val="90000"/>
              </a:lnSpc>
            </a:pPr>
            <a:r>
              <a:rPr lang="en-US" altLang="en-US" sz="2200" dirty="0"/>
              <a:t>Can also refer to a subset of a vector by using an </a:t>
            </a:r>
            <a:r>
              <a:rPr lang="en-US" altLang="en-US" sz="2200" i="1" dirty="0"/>
              <a:t>index vector</a:t>
            </a:r>
            <a:r>
              <a:rPr lang="en-US" altLang="en-US" sz="2200" dirty="0"/>
              <a:t> which is a vector of indices e.g. </a:t>
            </a:r>
            <a:r>
              <a:rPr lang="en-US" altLang="en-US" sz="2200" dirty="0" err="1"/>
              <a:t>vec</a:t>
            </a:r>
            <a:r>
              <a:rPr lang="en-US" altLang="en-US" sz="2200" dirty="0"/>
              <a:t>([2 5]) refers to the 2</a:t>
            </a:r>
            <a:r>
              <a:rPr lang="en-US" altLang="en-US" sz="2200" baseline="30000" dirty="0"/>
              <a:t>nd</a:t>
            </a:r>
            <a:r>
              <a:rPr lang="en-US" altLang="en-US" sz="2200" dirty="0"/>
              <a:t> and 5</a:t>
            </a:r>
            <a:r>
              <a:rPr lang="en-US" altLang="en-US" sz="2200" baseline="30000" dirty="0"/>
              <a:t>th</a:t>
            </a:r>
            <a:r>
              <a:rPr lang="en-US" altLang="en-US" sz="2200" dirty="0"/>
              <a:t> elements of </a:t>
            </a:r>
            <a:r>
              <a:rPr lang="en-US" altLang="ja-JP" sz="2200" dirty="0" err="1"/>
              <a:t>vec</a:t>
            </a:r>
            <a:r>
              <a:rPr lang="en-US" altLang="ja-JP" sz="2200" dirty="0"/>
              <a:t>;   </a:t>
            </a:r>
            <a:r>
              <a:rPr lang="en-US" altLang="ja-JP" sz="2200" dirty="0" err="1"/>
              <a:t>vec</a:t>
            </a:r>
            <a:r>
              <a:rPr lang="en-US" altLang="ja-JP" sz="2200" dirty="0"/>
              <a:t>([1:4]) refers to the first 4 elements</a:t>
            </a:r>
          </a:p>
        </p:txBody>
      </p:sp>
      <p:graphicFrame>
        <p:nvGraphicFramePr>
          <p:cNvPr id="4" name="Table 3"/>
          <p:cNvGraphicFramePr>
            <a:graphicFrameLocks noGrp="1"/>
          </p:cNvGraphicFramePr>
          <p:nvPr>
            <p:extLst/>
          </p:nvPr>
        </p:nvGraphicFramePr>
        <p:xfrm>
          <a:off x="831850" y="2152650"/>
          <a:ext cx="3200400" cy="731838"/>
        </p:xfrm>
        <a:graphic>
          <a:graphicData uri="http://schemas.openxmlformats.org/drawingml/2006/table">
            <a:tbl>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365919">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b="1" dirty="0" smtClean="0">
                          <a:solidFill>
                            <a:srgbClr val="FF0000"/>
                          </a:solidFill>
                        </a:rPr>
                        <a:t>1</a:t>
                      </a:r>
                      <a:endParaRPr lang="en-US" sz="1800" b="1" dirty="0">
                        <a:solidFill>
                          <a:srgbClr val="FF0000"/>
                        </a:solidFill>
                      </a:endParaRPr>
                    </a:p>
                  </a:txBody>
                  <a:tcPr marT="45740" marB="4574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2</a:t>
                      </a:r>
                      <a:endParaRPr lang="en-US" sz="1800" dirty="0"/>
                    </a:p>
                  </a:txBody>
                  <a:tcPr marT="45740" marB="4574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3</a:t>
                      </a:r>
                      <a:endParaRPr lang="en-US" sz="1800" dirty="0"/>
                    </a:p>
                  </a:txBody>
                  <a:tcPr marT="45740" marB="4574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4</a:t>
                      </a:r>
                      <a:endParaRPr lang="en-US" sz="1800" dirty="0"/>
                    </a:p>
                  </a:txBody>
                  <a:tcPr marT="45740" marB="4574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5</a:t>
                      </a:r>
                      <a:endParaRPr lang="en-US" sz="1800" dirty="0"/>
                    </a:p>
                  </a:txBody>
                  <a:tcPr marT="45740" marB="4574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10000"/>
                  </a:ext>
                </a:extLst>
              </a:tr>
              <a:tr h="365919">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5</a:t>
                      </a:r>
                      <a:endParaRPr lang="en-US" sz="1800" dirty="0"/>
                    </a:p>
                  </a:txBody>
                  <a:tcPr marT="45740" marB="4574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33</a:t>
                      </a:r>
                      <a:endParaRPr lang="en-US" sz="1800" dirty="0"/>
                    </a:p>
                  </a:txBody>
                  <a:tcPr marT="45740" marB="4574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11</a:t>
                      </a:r>
                      <a:endParaRPr lang="en-US" sz="1800" dirty="0"/>
                    </a:p>
                  </a:txBody>
                  <a:tcPr marT="45740" marB="4574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-4</a:t>
                      </a:r>
                      <a:endParaRPr lang="en-US" sz="1800" dirty="0"/>
                    </a:p>
                  </a:txBody>
                  <a:tcPr marT="45740" marB="4574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tc>
                  <a:txBody>
                    <a:bodyPr/>
                    <a:lstStyle>
                      <a:lvl1pPr marL="0" algn="l" defTabSz="914377" rtl="0" eaLnBrk="1" latinLnBrk="0" hangingPunct="1">
                        <a:defRPr sz="1800" kern="1200">
                          <a:solidFill>
                            <a:schemeClr val="dk1"/>
                          </a:solidFill>
                          <a:latin typeface="Constantia"/>
                        </a:defRPr>
                      </a:lvl1pPr>
                      <a:lvl2pPr marL="457189" algn="l" defTabSz="914377" rtl="0" eaLnBrk="1" latinLnBrk="0" hangingPunct="1">
                        <a:defRPr sz="1800" kern="1200">
                          <a:solidFill>
                            <a:schemeClr val="dk1"/>
                          </a:solidFill>
                          <a:latin typeface="Constantia"/>
                        </a:defRPr>
                      </a:lvl2pPr>
                      <a:lvl3pPr marL="914377" algn="l" defTabSz="914377" rtl="0" eaLnBrk="1" latinLnBrk="0" hangingPunct="1">
                        <a:defRPr sz="1800" kern="1200">
                          <a:solidFill>
                            <a:schemeClr val="dk1"/>
                          </a:solidFill>
                          <a:latin typeface="Constantia"/>
                        </a:defRPr>
                      </a:lvl3pPr>
                      <a:lvl4pPr marL="1371566" algn="l" defTabSz="914377" rtl="0" eaLnBrk="1" latinLnBrk="0" hangingPunct="1">
                        <a:defRPr sz="1800" kern="1200">
                          <a:solidFill>
                            <a:schemeClr val="dk1"/>
                          </a:solidFill>
                          <a:latin typeface="Constantia"/>
                        </a:defRPr>
                      </a:lvl4pPr>
                      <a:lvl5pPr marL="1828754" algn="l" defTabSz="914377" rtl="0" eaLnBrk="1" latinLnBrk="0" hangingPunct="1">
                        <a:defRPr sz="1800" kern="1200">
                          <a:solidFill>
                            <a:schemeClr val="dk1"/>
                          </a:solidFill>
                          <a:latin typeface="Constantia"/>
                        </a:defRPr>
                      </a:lvl5pPr>
                      <a:lvl6pPr marL="2285943" algn="l" defTabSz="914377" rtl="0" eaLnBrk="1" latinLnBrk="0" hangingPunct="1">
                        <a:defRPr sz="1800" kern="1200">
                          <a:solidFill>
                            <a:schemeClr val="dk1"/>
                          </a:solidFill>
                          <a:latin typeface="Constantia"/>
                        </a:defRPr>
                      </a:lvl6pPr>
                      <a:lvl7pPr marL="2743131" algn="l" defTabSz="914377" rtl="0" eaLnBrk="1" latinLnBrk="0" hangingPunct="1">
                        <a:defRPr sz="1800" kern="1200">
                          <a:solidFill>
                            <a:schemeClr val="dk1"/>
                          </a:solidFill>
                          <a:latin typeface="Constantia"/>
                        </a:defRPr>
                      </a:lvl7pPr>
                      <a:lvl8pPr marL="3200320" algn="l" defTabSz="914377" rtl="0" eaLnBrk="1" latinLnBrk="0" hangingPunct="1">
                        <a:defRPr sz="1800" kern="1200">
                          <a:solidFill>
                            <a:schemeClr val="dk1"/>
                          </a:solidFill>
                          <a:latin typeface="Constantia"/>
                        </a:defRPr>
                      </a:lvl8pPr>
                      <a:lvl9pPr marL="3657509" algn="l" defTabSz="914377" rtl="0" eaLnBrk="1" latinLnBrk="0" hangingPunct="1">
                        <a:defRPr sz="1800" kern="1200">
                          <a:solidFill>
                            <a:schemeClr val="dk1"/>
                          </a:solidFill>
                          <a:latin typeface="Constantia"/>
                        </a:defRPr>
                      </a:lvl9pPr>
                    </a:lstStyle>
                    <a:p>
                      <a:r>
                        <a:rPr lang="en-US" sz="1800" dirty="0" smtClean="0"/>
                        <a:t>2</a:t>
                      </a:r>
                      <a:endParaRPr lang="en-US" sz="1800" dirty="0"/>
                    </a:p>
                  </a:txBody>
                  <a:tcPr marT="45740" marB="4574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2DA2BF">
                        <a:tint val="20000"/>
                      </a:srgbClr>
                    </a:solidFill>
                  </a:tcPr>
                </a:tc>
                <a:extLst>
                  <a:ext uri="{0D108BD9-81ED-4DB2-BD59-A6C34878D82A}">
                    <a16:rowId xmlns:a16="http://schemas.microsoft.com/office/drawing/2014/main" val="10001"/>
                  </a:ext>
                </a:extLst>
              </a:tr>
            </a:tbl>
          </a:graphicData>
        </a:graphic>
      </p:graphicFrame>
      <p:sp>
        <p:nvSpPr>
          <p:cNvPr id="5" name="Rectangle 3"/>
          <p:cNvSpPr txBox="1">
            <a:spLocks/>
          </p:cNvSpPr>
          <p:nvPr/>
        </p:nvSpPr>
        <p:spPr>
          <a:xfrm>
            <a:off x="6756401" y="5596467"/>
            <a:ext cx="5670550" cy="50112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ja-JP" sz="2400" b="1" u="sng" dirty="0" smtClean="0"/>
              <a:t>The index in MATLAB starts from 1</a:t>
            </a:r>
            <a:endParaRPr lang="en-US" altLang="ja-JP" sz="2200" b="1" u="sng" dirty="0"/>
          </a:p>
        </p:txBody>
      </p:sp>
    </p:spTree>
    <p:extLst>
      <p:ext uri="{BB962C8B-B14F-4D97-AF65-F5344CB8AC3E}">
        <p14:creationId xmlns:p14="http://schemas.microsoft.com/office/powerpoint/2010/main" val="116980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Modifying Vectors</a:t>
            </a:r>
            <a:endParaRPr lang="en-US" dirty="0"/>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dirty="0"/>
              <a:t>Elements in a vector can be changed e.g.</a:t>
            </a:r>
          </a:p>
          <a:p>
            <a:pPr lvl="2">
              <a:lnSpc>
                <a:spcPct val="90000"/>
              </a:lnSpc>
              <a:buNone/>
            </a:pPr>
            <a:r>
              <a:rPr lang="en-US" altLang="en-US" sz="1900" dirty="0" err="1"/>
              <a:t>vec</a:t>
            </a:r>
            <a:r>
              <a:rPr lang="en-US" altLang="en-US" sz="1900" dirty="0"/>
              <a:t>(3) = 11  </a:t>
            </a:r>
            <a:endParaRPr lang="en-US" altLang="en-US" sz="1900" dirty="0" smtClean="0"/>
          </a:p>
          <a:p>
            <a:pPr lvl="2">
              <a:lnSpc>
                <a:spcPct val="90000"/>
              </a:lnSpc>
              <a:buNone/>
            </a:pPr>
            <a:endParaRPr lang="en-US" altLang="en-US" sz="1900" dirty="0"/>
          </a:p>
          <a:p>
            <a:pPr>
              <a:lnSpc>
                <a:spcPct val="90000"/>
              </a:lnSpc>
            </a:pPr>
            <a:r>
              <a:rPr lang="en-US" altLang="en-US" sz="2200" dirty="0"/>
              <a:t>A vector can be extended by referring to elements that do not yet exist; </a:t>
            </a:r>
            <a:r>
              <a:rPr lang="en-US" altLang="en-US" sz="2200" u="sng" dirty="0">
                <a:solidFill>
                  <a:srgbClr val="FF0000"/>
                </a:solidFill>
              </a:rPr>
              <a:t>if there is a gap between the end of the vector and the new specified element(s), zeros are filled </a:t>
            </a:r>
            <a:r>
              <a:rPr lang="en-US" altLang="en-US" sz="2200" dirty="0"/>
              <a:t>in, e.g.</a:t>
            </a:r>
          </a:p>
          <a:p>
            <a:pPr lvl="1">
              <a:lnSpc>
                <a:spcPct val="90000"/>
              </a:lnSpc>
              <a:buNone/>
            </a:pPr>
            <a:r>
              <a:rPr lang="fr-FR" altLang="en-US" sz="2000" dirty="0"/>
              <a:t>&gt;&gt; </a:t>
            </a:r>
            <a:r>
              <a:rPr lang="fr-FR" altLang="en-US" sz="2000" dirty="0" err="1"/>
              <a:t>vec</a:t>
            </a:r>
            <a:r>
              <a:rPr lang="fr-FR" altLang="en-US" sz="2000" dirty="0"/>
              <a:t> = [3   9];</a:t>
            </a:r>
          </a:p>
          <a:p>
            <a:pPr lvl="1">
              <a:lnSpc>
                <a:spcPct val="90000"/>
              </a:lnSpc>
              <a:buNone/>
            </a:pPr>
            <a:r>
              <a:rPr lang="fr-FR" altLang="en-US" sz="2000" dirty="0"/>
              <a:t>&gt;&gt; </a:t>
            </a:r>
            <a:r>
              <a:rPr lang="fr-FR" altLang="en-US" sz="2000" dirty="0" err="1"/>
              <a:t>vec</a:t>
            </a:r>
            <a:r>
              <a:rPr lang="fr-FR" altLang="en-US" sz="2000" dirty="0"/>
              <a:t>(4:6) = [33 2 7]</a:t>
            </a:r>
          </a:p>
          <a:p>
            <a:pPr lvl="1">
              <a:lnSpc>
                <a:spcPct val="90000"/>
              </a:lnSpc>
              <a:buNone/>
            </a:pPr>
            <a:r>
              <a:rPr lang="fr-FR" altLang="en-US" sz="2000" dirty="0" err="1"/>
              <a:t>vec</a:t>
            </a:r>
            <a:r>
              <a:rPr lang="fr-FR" altLang="en-US" sz="2000" dirty="0"/>
              <a:t> =</a:t>
            </a:r>
          </a:p>
          <a:p>
            <a:pPr lvl="1">
              <a:lnSpc>
                <a:spcPct val="90000"/>
              </a:lnSpc>
              <a:buNone/>
            </a:pPr>
            <a:r>
              <a:rPr lang="fr-FR" altLang="en-US" sz="2000" dirty="0"/>
              <a:t>     3     9     0    33     2     </a:t>
            </a:r>
            <a:r>
              <a:rPr lang="fr-FR" altLang="en-US" sz="2000" dirty="0" smtClean="0"/>
              <a:t>7</a:t>
            </a:r>
            <a:endParaRPr lang="fr-FR" altLang="en-US" sz="2000" dirty="0"/>
          </a:p>
        </p:txBody>
      </p:sp>
      <p:sp>
        <p:nvSpPr>
          <p:cNvPr id="4" name="Rectangle 3"/>
          <p:cNvSpPr txBox="1">
            <a:spLocks/>
          </p:cNvSpPr>
          <p:nvPr/>
        </p:nvSpPr>
        <p:spPr>
          <a:xfrm>
            <a:off x="819151" y="4897967"/>
            <a:ext cx="5670550" cy="50112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ja-JP" sz="2400" b="1" u="sng" dirty="0" smtClean="0"/>
              <a:t>Refereeing: </a:t>
            </a:r>
            <a:r>
              <a:rPr lang="en-US" altLang="ja-JP" sz="2400" b="1" u="sng" dirty="0"/>
              <a:t>Error</a:t>
            </a:r>
            <a:endParaRPr lang="en-US" altLang="ja-JP" sz="2200" b="1" u="sng" dirty="0"/>
          </a:p>
          <a:p>
            <a:pPr marL="0" indent="0">
              <a:lnSpc>
                <a:spcPct val="90000"/>
              </a:lnSpc>
              <a:buNone/>
            </a:pPr>
            <a:r>
              <a:rPr lang="en-US" altLang="ja-JP" sz="2400" b="1" u="sng" dirty="0" smtClean="0"/>
              <a:t>Assigning : Okay</a:t>
            </a:r>
          </a:p>
        </p:txBody>
      </p:sp>
      <p:sp>
        <p:nvSpPr>
          <p:cNvPr id="5" name="Rectangle 3"/>
          <p:cNvSpPr txBox="1">
            <a:spLocks/>
          </p:cNvSpPr>
          <p:nvPr/>
        </p:nvSpPr>
        <p:spPr>
          <a:xfrm>
            <a:off x="6206066" y="3990472"/>
            <a:ext cx="5207002" cy="782688"/>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200" u="sng" dirty="0" smtClean="0"/>
              <a:t>Extending vectors is not recommended</a:t>
            </a:r>
            <a:endParaRPr lang="fr-FR" altLang="en-US" sz="2000" u="sng" dirty="0"/>
          </a:p>
        </p:txBody>
      </p:sp>
      <p:sp>
        <p:nvSpPr>
          <p:cNvPr id="6" name="Rectangle 5"/>
          <p:cNvSpPr/>
          <p:nvPr/>
        </p:nvSpPr>
        <p:spPr>
          <a:xfrm>
            <a:off x="6235702" y="4775832"/>
            <a:ext cx="6096000" cy="1384995"/>
          </a:xfrm>
          <a:prstGeom prst="rect">
            <a:avLst/>
          </a:prstGeom>
        </p:spPr>
        <p:txBody>
          <a:bodyPr>
            <a:spAutoFit/>
          </a:bodyPr>
          <a:lstStyle/>
          <a:p>
            <a:r>
              <a:rPr lang="en-US" sz="2100" dirty="0" err="1">
                <a:latin typeface="Courier New" panose="02070309020205020404" pitchFamily="49" charset="0"/>
              </a:rPr>
              <a:t>vec</a:t>
            </a:r>
            <a:r>
              <a:rPr lang="en-US" sz="2100" dirty="0">
                <a:latin typeface="Courier New" panose="02070309020205020404" pitchFamily="49" charset="0"/>
              </a:rPr>
              <a:t> = zeros(1,6);</a:t>
            </a:r>
          </a:p>
          <a:p>
            <a:r>
              <a:rPr lang="en-US" sz="2100" dirty="0" err="1">
                <a:latin typeface="Courier New" panose="02070309020205020404" pitchFamily="49" charset="0"/>
              </a:rPr>
              <a:t>vec</a:t>
            </a:r>
            <a:r>
              <a:rPr lang="en-US" sz="2100" dirty="0">
                <a:latin typeface="Courier New" panose="02070309020205020404" pitchFamily="49" charset="0"/>
              </a:rPr>
              <a:t>(1:2) = [3 9];</a:t>
            </a:r>
          </a:p>
          <a:p>
            <a:r>
              <a:rPr lang="en-US" sz="2100" dirty="0" err="1">
                <a:latin typeface="Courier New" panose="02070309020205020404" pitchFamily="49" charset="0"/>
              </a:rPr>
              <a:t>vec</a:t>
            </a:r>
            <a:r>
              <a:rPr lang="en-US" sz="2100" dirty="0">
                <a:latin typeface="Courier New" panose="02070309020205020404" pitchFamily="49" charset="0"/>
              </a:rPr>
              <a:t>(4:6) = [33 2 7</a:t>
            </a:r>
            <a:r>
              <a:rPr lang="en-US" sz="2100" dirty="0" smtClean="0">
                <a:latin typeface="Courier New" panose="02070309020205020404" pitchFamily="49" charset="0"/>
              </a:rPr>
              <a:t>];</a:t>
            </a:r>
          </a:p>
          <a:p>
            <a:r>
              <a:rPr lang="en-US" sz="2100" dirty="0" err="1" smtClean="0">
                <a:latin typeface="Courier New" panose="02070309020205020404" pitchFamily="49" charset="0"/>
              </a:rPr>
              <a:t>vec</a:t>
            </a:r>
            <a:endParaRPr lang="en-US" sz="2100" dirty="0">
              <a:latin typeface="Courier New" panose="02070309020205020404" pitchFamily="49" charset="0"/>
            </a:endParaRPr>
          </a:p>
        </p:txBody>
      </p:sp>
    </p:spTree>
    <p:extLst>
      <p:ext uri="{BB962C8B-B14F-4D97-AF65-F5344CB8AC3E}">
        <p14:creationId xmlns:p14="http://schemas.microsoft.com/office/powerpoint/2010/main" val="1285778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Modifying Vectors</a:t>
            </a:r>
            <a:endParaRPr lang="en-US" dirty="0"/>
          </a:p>
        </p:txBody>
      </p:sp>
      <p:sp>
        <p:nvSpPr>
          <p:cNvPr id="3" name="Rectangle 3"/>
          <p:cNvSpPr txBox="1">
            <a:spLocks/>
          </p:cNvSpPr>
          <p:nvPr/>
        </p:nvSpPr>
        <p:spPr>
          <a:xfrm>
            <a:off x="364065" y="1207030"/>
            <a:ext cx="10744201"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200" dirty="0"/>
              <a:t>Elements in a vector can be changed e.g.</a:t>
            </a:r>
          </a:p>
          <a:p>
            <a:pPr lvl="2">
              <a:lnSpc>
                <a:spcPct val="90000"/>
              </a:lnSpc>
              <a:buNone/>
            </a:pPr>
            <a:r>
              <a:rPr lang="en-US" altLang="en-US" sz="1900" dirty="0" err="1"/>
              <a:t>vec</a:t>
            </a:r>
            <a:r>
              <a:rPr lang="en-US" altLang="en-US" sz="1900" dirty="0"/>
              <a:t>(3) = 11  </a:t>
            </a:r>
            <a:endParaRPr lang="en-US" altLang="en-US" sz="1900" dirty="0" smtClean="0"/>
          </a:p>
          <a:p>
            <a:pPr lvl="2">
              <a:lnSpc>
                <a:spcPct val="90000"/>
              </a:lnSpc>
              <a:buNone/>
            </a:pPr>
            <a:endParaRPr lang="en-US" altLang="en-US" sz="1900" dirty="0"/>
          </a:p>
          <a:p>
            <a:pPr>
              <a:lnSpc>
                <a:spcPct val="90000"/>
              </a:lnSpc>
            </a:pPr>
            <a:r>
              <a:rPr lang="en-US" altLang="en-US" sz="2200" dirty="0"/>
              <a:t>A vector can be extended by referring to elements that do not yet exist; </a:t>
            </a:r>
            <a:r>
              <a:rPr lang="en-US" altLang="en-US" sz="2200" u="sng" dirty="0">
                <a:solidFill>
                  <a:srgbClr val="FF0000"/>
                </a:solidFill>
              </a:rPr>
              <a:t>if there is a gap between the end of the vector and the new specified element(s), zeros are filled </a:t>
            </a:r>
            <a:r>
              <a:rPr lang="en-US" altLang="en-US" sz="2200" dirty="0"/>
              <a:t>in, e.g.</a:t>
            </a:r>
          </a:p>
          <a:p>
            <a:pPr lvl="1">
              <a:lnSpc>
                <a:spcPct val="90000"/>
              </a:lnSpc>
              <a:buNone/>
            </a:pPr>
            <a:r>
              <a:rPr lang="fr-FR" altLang="en-US" sz="2000" dirty="0"/>
              <a:t>&gt;&gt; </a:t>
            </a:r>
            <a:r>
              <a:rPr lang="fr-FR" altLang="en-US" sz="2000" dirty="0" err="1"/>
              <a:t>vec</a:t>
            </a:r>
            <a:r>
              <a:rPr lang="fr-FR" altLang="en-US" sz="2000" dirty="0"/>
              <a:t> = [3   9];</a:t>
            </a:r>
          </a:p>
          <a:p>
            <a:pPr lvl="1">
              <a:lnSpc>
                <a:spcPct val="90000"/>
              </a:lnSpc>
              <a:buNone/>
            </a:pPr>
            <a:r>
              <a:rPr lang="fr-FR" altLang="en-US" sz="2000" dirty="0"/>
              <a:t>&gt;&gt; </a:t>
            </a:r>
            <a:r>
              <a:rPr lang="fr-FR" altLang="en-US" sz="2000" dirty="0" err="1"/>
              <a:t>vec</a:t>
            </a:r>
            <a:r>
              <a:rPr lang="fr-FR" altLang="en-US" sz="2000" dirty="0"/>
              <a:t>(4:6) = [33 2 7]</a:t>
            </a:r>
          </a:p>
          <a:p>
            <a:pPr lvl="1">
              <a:lnSpc>
                <a:spcPct val="90000"/>
              </a:lnSpc>
              <a:buNone/>
            </a:pPr>
            <a:r>
              <a:rPr lang="fr-FR" altLang="en-US" sz="2000" dirty="0" err="1"/>
              <a:t>vec</a:t>
            </a:r>
            <a:r>
              <a:rPr lang="fr-FR" altLang="en-US" sz="2000" dirty="0"/>
              <a:t> =</a:t>
            </a:r>
          </a:p>
          <a:p>
            <a:pPr lvl="1">
              <a:lnSpc>
                <a:spcPct val="90000"/>
              </a:lnSpc>
              <a:buNone/>
            </a:pPr>
            <a:r>
              <a:rPr lang="fr-FR" altLang="en-US" sz="2000" dirty="0"/>
              <a:t>     3     9     0    33     2     </a:t>
            </a:r>
            <a:r>
              <a:rPr lang="fr-FR" altLang="en-US" sz="2000" dirty="0" smtClean="0"/>
              <a:t>7</a:t>
            </a:r>
            <a:endParaRPr lang="fr-FR" altLang="en-US" sz="2000" dirty="0"/>
          </a:p>
        </p:txBody>
      </p:sp>
      <p:sp>
        <p:nvSpPr>
          <p:cNvPr id="4" name="Rectangle 3"/>
          <p:cNvSpPr txBox="1">
            <a:spLocks/>
          </p:cNvSpPr>
          <p:nvPr/>
        </p:nvSpPr>
        <p:spPr>
          <a:xfrm>
            <a:off x="819151" y="4897967"/>
            <a:ext cx="5670550" cy="50112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ja-JP" sz="2400" b="1" u="sng" dirty="0" smtClean="0"/>
              <a:t>Refereeing: </a:t>
            </a:r>
            <a:r>
              <a:rPr lang="en-US" altLang="ja-JP" sz="2400" b="1" u="sng" dirty="0"/>
              <a:t>Error</a:t>
            </a:r>
            <a:endParaRPr lang="en-US" altLang="ja-JP" sz="2200" b="1" u="sng" dirty="0"/>
          </a:p>
          <a:p>
            <a:pPr marL="0" indent="0">
              <a:lnSpc>
                <a:spcPct val="90000"/>
              </a:lnSpc>
              <a:buNone/>
            </a:pPr>
            <a:r>
              <a:rPr lang="en-US" altLang="ja-JP" sz="2400" b="1" u="sng" dirty="0" smtClean="0"/>
              <a:t>Assigning : Okay</a:t>
            </a:r>
          </a:p>
        </p:txBody>
      </p:sp>
      <p:sp>
        <p:nvSpPr>
          <p:cNvPr id="5" name="Rectangle 3"/>
          <p:cNvSpPr txBox="1">
            <a:spLocks/>
          </p:cNvSpPr>
          <p:nvPr/>
        </p:nvSpPr>
        <p:spPr>
          <a:xfrm>
            <a:off x="6206066" y="3990472"/>
            <a:ext cx="5207002" cy="782688"/>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en-US" sz="2200" u="sng" dirty="0" smtClean="0"/>
              <a:t>Extending vectors is not recommended</a:t>
            </a:r>
            <a:endParaRPr lang="fr-FR" altLang="en-US" sz="2000" u="sng" dirty="0"/>
          </a:p>
        </p:txBody>
      </p:sp>
      <p:sp>
        <p:nvSpPr>
          <p:cNvPr id="6" name="Rectangle 5"/>
          <p:cNvSpPr/>
          <p:nvPr/>
        </p:nvSpPr>
        <p:spPr>
          <a:xfrm>
            <a:off x="6235702" y="4775832"/>
            <a:ext cx="6096000" cy="1384995"/>
          </a:xfrm>
          <a:prstGeom prst="rect">
            <a:avLst/>
          </a:prstGeom>
        </p:spPr>
        <p:txBody>
          <a:bodyPr>
            <a:spAutoFit/>
          </a:bodyPr>
          <a:lstStyle/>
          <a:p>
            <a:r>
              <a:rPr lang="en-US" sz="2100" dirty="0" err="1">
                <a:latin typeface="Courier New" panose="02070309020205020404" pitchFamily="49" charset="0"/>
              </a:rPr>
              <a:t>vec</a:t>
            </a:r>
            <a:r>
              <a:rPr lang="en-US" sz="2100" dirty="0">
                <a:latin typeface="Courier New" panose="02070309020205020404" pitchFamily="49" charset="0"/>
              </a:rPr>
              <a:t> = zeros(1,6);</a:t>
            </a:r>
          </a:p>
          <a:p>
            <a:r>
              <a:rPr lang="en-US" sz="2100" dirty="0" err="1">
                <a:latin typeface="Courier New" panose="02070309020205020404" pitchFamily="49" charset="0"/>
              </a:rPr>
              <a:t>vec</a:t>
            </a:r>
            <a:r>
              <a:rPr lang="en-US" sz="2100" dirty="0">
                <a:latin typeface="Courier New" panose="02070309020205020404" pitchFamily="49" charset="0"/>
              </a:rPr>
              <a:t>(1:2) = [3 9];</a:t>
            </a:r>
          </a:p>
          <a:p>
            <a:r>
              <a:rPr lang="en-US" sz="2100" dirty="0" err="1">
                <a:latin typeface="Courier New" panose="02070309020205020404" pitchFamily="49" charset="0"/>
              </a:rPr>
              <a:t>vec</a:t>
            </a:r>
            <a:r>
              <a:rPr lang="en-US" sz="2100" dirty="0">
                <a:latin typeface="Courier New" panose="02070309020205020404" pitchFamily="49" charset="0"/>
              </a:rPr>
              <a:t>(4:6) = [33 2 7</a:t>
            </a:r>
            <a:r>
              <a:rPr lang="en-US" sz="2100" dirty="0" smtClean="0">
                <a:latin typeface="Courier New" panose="02070309020205020404" pitchFamily="49" charset="0"/>
              </a:rPr>
              <a:t>];</a:t>
            </a:r>
          </a:p>
          <a:p>
            <a:r>
              <a:rPr lang="en-US" sz="2100" dirty="0" err="1" smtClean="0">
                <a:latin typeface="Courier New" panose="02070309020205020404" pitchFamily="49" charset="0"/>
              </a:rPr>
              <a:t>vec</a:t>
            </a:r>
            <a:endParaRPr lang="en-US" sz="2100" dirty="0">
              <a:latin typeface="Courier New" panose="02070309020205020404" pitchFamily="49" charset="0"/>
            </a:endParaRPr>
          </a:p>
        </p:txBody>
      </p:sp>
    </p:spTree>
    <p:extLst>
      <p:ext uri="{BB962C8B-B14F-4D97-AF65-F5344CB8AC3E}">
        <p14:creationId xmlns:p14="http://schemas.microsoft.com/office/powerpoint/2010/main" val="3018013016"/>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2_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Uwaterloo_Theme</Template>
  <TotalTime>3854</TotalTime>
  <Words>2884</Words>
  <Application>Microsoft Office PowerPoint</Application>
  <PresentationFormat>Widescreen</PresentationFormat>
  <Paragraphs>331</Paragraphs>
  <Slides>39</Slides>
  <Notes>2</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1</vt:i4>
      </vt:variant>
      <vt:variant>
        <vt:lpstr>Slide Titles</vt:lpstr>
      </vt:variant>
      <vt:variant>
        <vt:i4>39</vt:i4>
      </vt:variant>
    </vt:vector>
  </HeadingPairs>
  <TitlesOfParts>
    <vt:vector size="55" baseType="lpstr">
      <vt:lpstr>MS PGothic</vt:lpstr>
      <vt:lpstr>MS PGothic</vt:lpstr>
      <vt:lpstr>Arial</vt:lpstr>
      <vt:lpstr>Calibri</vt:lpstr>
      <vt:lpstr>Constantia</vt:lpstr>
      <vt:lpstr>Courier New</vt:lpstr>
      <vt:lpstr>Georgia</vt:lpstr>
      <vt:lpstr>Impact</vt:lpstr>
      <vt:lpstr>Wingdings</vt:lpstr>
      <vt:lpstr>Wingdings 2</vt:lpstr>
      <vt:lpstr>Uwaterloo_Theme</vt:lpstr>
      <vt:lpstr>Uwaterloo</vt:lpstr>
      <vt:lpstr>Flow</vt:lpstr>
      <vt:lpstr>1_Flow</vt:lpstr>
      <vt:lpstr>2_Flow</vt:lpstr>
      <vt:lpstr>Microsoft Word 97 - 2004 Document</vt:lpstr>
      <vt:lpstr>Vectors and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Scalar operations</vt:lpstr>
      <vt:lpstr>Array Operations</vt:lpstr>
      <vt:lpstr>PowerPoint Presentation</vt:lpstr>
      <vt:lpstr>Logical Vectors</vt:lpstr>
      <vt:lpstr>True/False</vt:lpstr>
      <vt:lpstr>Logical Built-in Functions</vt:lpstr>
      <vt:lpstr>Comparing Arrays</vt:lpstr>
      <vt:lpstr>Element-wise operators </vt:lpstr>
      <vt:lpstr>PowerPoint Presentation</vt:lpstr>
      <vt:lpstr>Matrix Multiplication: Dimensions</vt:lpstr>
      <vt:lpstr>Matrix Multiplication</vt:lpstr>
      <vt:lpstr>Matrix Multiplication Example</vt:lpstr>
      <vt:lpstr>Vector Operations</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95</cp:revision>
  <dcterms:created xsi:type="dcterms:W3CDTF">2018-10-10T19:11:49Z</dcterms:created>
  <dcterms:modified xsi:type="dcterms:W3CDTF">2019-04-16T12:06:55Z</dcterms:modified>
</cp:coreProperties>
</file>