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9"/>
  </p:notesMasterIdLst>
  <p:sldIdLst>
    <p:sldId id="256" r:id="rId3"/>
    <p:sldId id="295" r:id="rId4"/>
    <p:sldId id="318" r:id="rId5"/>
    <p:sldId id="299" r:id="rId6"/>
    <p:sldId id="337" r:id="rId7"/>
    <p:sldId id="300" r:id="rId8"/>
    <p:sldId id="311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5" r:id="rId25"/>
    <p:sldId id="336" r:id="rId26"/>
    <p:sldId id="296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 varScale="1">
        <p:scale>
          <a:sx n="116" d="100"/>
          <a:sy n="116" d="100"/>
        </p:scale>
        <p:origin x="20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1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4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79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1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lab_prog/local-functions-in-script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do not return anything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A function that does not return anything has no output arguments in the function header, nor does it have the assignment operator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statements in the body would typically display or plot information from the input arguments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0" y="3896498"/>
            <a:ext cx="7924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function functionname(input arguments)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% Comment describing the function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  statements here </a:t>
            </a:r>
          </a:p>
          <a:p>
            <a:pPr>
              <a:defRPr/>
            </a:pPr>
            <a:r>
              <a:rPr lang="en-US" sz="2400" dirty="0">
                <a:latin typeface="Constantia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3439298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functionname.m</a:t>
            </a:r>
          </a:p>
        </p:txBody>
      </p:sp>
    </p:spTree>
    <p:extLst>
      <p:ext uri="{BB962C8B-B14F-4D97-AF65-F5344CB8AC3E}">
        <p14:creationId xmlns:p14="http://schemas.microsoft.com/office/powerpoint/2010/main" val="5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Calling a function with no output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Since no value is returned, the call to such a function is a statement </a:t>
            </a:r>
          </a:p>
          <a:p>
            <a:r>
              <a:rPr lang="en-US" altLang="en-US" sz="2500" dirty="0"/>
              <a:t>For example, if this is the function header: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dirty="0"/>
              <a:t>function </a:t>
            </a:r>
            <a:r>
              <a:rPr lang="en-US" altLang="en-US" sz="2500" dirty="0" err="1"/>
              <a:t>fnname</a:t>
            </a:r>
            <a:r>
              <a:rPr lang="en-US" altLang="en-US" sz="2500" dirty="0"/>
              <a:t>(</a:t>
            </a:r>
            <a:r>
              <a:rPr lang="en-US" altLang="en-US" sz="2500" dirty="0" err="1"/>
              <a:t>x,y</a:t>
            </a:r>
            <a:r>
              <a:rPr lang="en-US" altLang="en-US" sz="2500" dirty="0"/>
              <a:t>)</a:t>
            </a:r>
          </a:p>
          <a:p>
            <a:r>
              <a:rPr lang="en-US" altLang="en-US" sz="2500" dirty="0"/>
              <a:t>A call to the function might look like this: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dirty="0" err="1"/>
              <a:t>fnname</a:t>
            </a:r>
            <a:r>
              <a:rPr lang="en-US" altLang="en-US" sz="2500" dirty="0"/>
              <a:t>(</a:t>
            </a:r>
            <a:r>
              <a:rPr lang="en-US" altLang="en-US" sz="2500" dirty="0" err="1"/>
              <a:t>x,y</a:t>
            </a:r>
            <a:r>
              <a:rPr lang="en-US" altLang="en-US" sz="2500" dirty="0"/>
              <a:t>)</a:t>
            </a:r>
          </a:p>
          <a:p>
            <a:r>
              <a:rPr lang="en-US" altLang="en-US" sz="2500" dirty="0"/>
              <a:t>The following would NOT be a valid call; since the function is not returning anything, there is no value to assign: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2500" dirty="0"/>
              <a:t>result = </a:t>
            </a:r>
            <a:r>
              <a:rPr lang="en-US" altLang="en-US" sz="2500" dirty="0" err="1"/>
              <a:t>fnname</a:t>
            </a:r>
            <a:r>
              <a:rPr lang="en-US" altLang="en-US" sz="2500" dirty="0"/>
              <a:t>(</a:t>
            </a:r>
            <a:r>
              <a:rPr lang="en-US" altLang="en-US" sz="2500" dirty="0" err="1"/>
              <a:t>x,y</a:t>
            </a:r>
            <a:r>
              <a:rPr lang="en-US" altLang="en-US" sz="2500" dirty="0"/>
              <a:t>);  % Invalid!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308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prttworan</a:t>
            </a:r>
            <a:r>
              <a:rPr lang="en-US" altLang="ja-JP" sz="2400" dirty="0">
                <a:latin typeface="Constantia" panose="02030602050306030303" pitchFamily="18" charset="0"/>
              </a:rPr>
              <a:t> that prints two random integers, each in the range from 10 to 20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33400" y="3276600"/>
            <a:ext cx="7315200" cy="1828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function prttworan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fprintf(</a:t>
            </a:r>
            <a:r>
              <a:rPr lang="ja-JP" altLang="en-US" smtClean="0"/>
              <a:t>‘</a:t>
            </a:r>
            <a:r>
              <a:rPr lang="en-US" altLang="ja-JP" smtClean="0"/>
              <a:t>One is %d\n</a:t>
            </a:r>
            <a:r>
              <a:rPr lang="ja-JP" altLang="en-US" smtClean="0"/>
              <a:t>’</a:t>
            </a:r>
            <a:r>
              <a:rPr lang="en-US" altLang="ja-JP" smtClean="0"/>
              <a:t>, randi([10,20]))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fprintf(</a:t>
            </a:r>
            <a:r>
              <a:rPr lang="ja-JP" altLang="en-US" smtClean="0"/>
              <a:t>‘</a:t>
            </a:r>
            <a:r>
              <a:rPr lang="en-US" altLang="ja-JP" smtClean="0"/>
              <a:t>The other is %d\n</a:t>
            </a:r>
            <a:r>
              <a:rPr lang="ja-JP" altLang="en-US" smtClean="0"/>
              <a:t>’</a:t>
            </a:r>
            <a:r>
              <a:rPr lang="en-US" altLang="ja-JP" smtClean="0"/>
              <a:t>, randi([10,20]))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mtClean="0"/>
              <a:t>end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2833688"/>
            <a:ext cx="320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prttworan.m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5800" y="5316538"/>
            <a:ext cx="6248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prttworan</a:t>
            </a:r>
          </a:p>
        </p:txBody>
      </p:sp>
    </p:spTree>
    <p:extLst>
      <p:ext uri="{BB962C8B-B14F-4D97-AF65-F5344CB8AC3E}">
        <p14:creationId xmlns:p14="http://schemas.microsoft.com/office/powerpoint/2010/main" val="34653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prttworanb</a:t>
            </a:r>
            <a:r>
              <a:rPr lang="en-US" altLang="ja-JP" sz="2400" dirty="0">
                <a:latin typeface="Constantia" panose="02030602050306030303" pitchFamily="18" charset="0"/>
              </a:rPr>
              <a:t> that receives two integer arguments a and b and prints two random integers, each in the range from a to b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81000" y="3091248"/>
            <a:ext cx="7162800" cy="1676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function prttworanb(a,b)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fprintf(</a:t>
            </a:r>
            <a:r>
              <a:rPr lang="ja-JP" altLang="en-US" sz="2200" smtClean="0"/>
              <a:t>‘</a:t>
            </a:r>
            <a:r>
              <a:rPr lang="en-US" altLang="ja-JP" sz="2200" smtClean="0"/>
              <a:t>One is %d\n</a:t>
            </a:r>
            <a:r>
              <a:rPr lang="ja-JP" altLang="en-US" sz="2200" smtClean="0"/>
              <a:t>’</a:t>
            </a:r>
            <a:r>
              <a:rPr lang="en-US" altLang="ja-JP" sz="2200" smtClean="0"/>
              <a:t>, randi([a,b]))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fprintf(</a:t>
            </a:r>
            <a:r>
              <a:rPr lang="ja-JP" altLang="en-US" sz="2200" smtClean="0"/>
              <a:t>‘</a:t>
            </a:r>
            <a:r>
              <a:rPr lang="en-US" altLang="ja-JP" sz="2200" smtClean="0"/>
              <a:t>The other is %d\n</a:t>
            </a:r>
            <a:r>
              <a:rPr lang="ja-JP" altLang="en-US" sz="2200" smtClean="0"/>
              <a:t>’</a:t>
            </a:r>
            <a:r>
              <a:rPr lang="en-US" altLang="ja-JP" sz="2200" smtClean="0"/>
              <a:t>, randi([a,b]))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20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724536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prttworanb.m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5131186"/>
            <a:ext cx="5638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prttworanb(5,50)</a:t>
            </a:r>
          </a:p>
        </p:txBody>
      </p:sp>
    </p:spTree>
    <p:extLst>
      <p:ext uri="{BB962C8B-B14F-4D97-AF65-F5344CB8AC3E}">
        <p14:creationId xmlns:p14="http://schemas.microsoft.com/office/powerpoint/2010/main" val="35213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Notes on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You do not always have to pass input arguments to a function.  If you do not, you can have (both in the function header and in the function call) empty (), or you can just leave them out</a:t>
            </a:r>
          </a:p>
          <a:p>
            <a:r>
              <a:rPr lang="en-US" altLang="en-US" sz="2500" dirty="0"/>
              <a:t>The function header and function call have to match up:</a:t>
            </a:r>
          </a:p>
          <a:p>
            <a:pPr lvl="1"/>
            <a:r>
              <a:rPr lang="en-US" altLang="en-US" sz="2500" dirty="0"/>
              <a:t>the name has to be the same</a:t>
            </a:r>
          </a:p>
          <a:p>
            <a:pPr lvl="1"/>
            <a:r>
              <a:rPr lang="en-US" altLang="en-US" sz="2500" dirty="0"/>
              <a:t>the number of input arguments must be the same</a:t>
            </a:r>
          </a:p>
          <a:p>
            <a:pPr lvl="1"/>
            <a:r>
              <a:rPr lang="en-US" altLang="en-US" sz="2500" dirty="0"/>
              <a:t>the number of variables in the left-hand side of the assignment should be the same as the number of output arguments</a:t>
            </a:r>
          </a:p>
          <a:p>
            <a:pPr lvl="1"/>
            <a:r>
              <a:rPr lang="en-US" altLang="en-US" sz="2500" dirty="0"/>
              <a:t>if there are no output arguments, the function call is a statement</a:t>
            </a:r>
          </a:p>
          <a:p>
            <a:r>
              <a:rPr lang="en-US" altLang="en-US" sz="2500" dirty="0"/>
              <a:t>Functions that return values do not normally print them, also – that is left to the calling function/script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619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Local functions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57200" y="1192213"/>
            <a:ext cx="8229600" cy="960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dirty="0" smtClean="0"/>
              <a:t>When one function calls another, the two functions can be stored in the same  code file with the same name as the main function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57200" y="466725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600">
                <a:latin typeface="Constantia" panose="02030602050306030303" pitchFamily="18" charset="0"/>
              </a:rPr>
              <a:t>The local function can only be called by the main function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19200" y="2381250"/>
            <a:ext cx="4876800" cy="218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main function header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    main function body includes call to local function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local function header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     local function body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219200" y="207645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main.m</a:t>
            </a:r>
          </a:p>
        </p:txBody>
      </p:sp>
    </p:spTree>
    <p:extLst>
      <p:ext uri="{BB962C8B-B14F-4D97-AF65-F5344CB8AC3E}">
        <p14:creationId xmlns:p14="http://schemas.microsoft.com/office/powerpoint/2010/main" val="5702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Example: Modular outline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a modular program, a script calls functions</a:t>
            </a:r>
          </a:p>
          <a:p>
            <a:r>
              <a:rPr lang="en-US" altLang="en-US" dirty="0"/>
              <a:t>Given the following script (where </a:t>
            </a:r>
            <a:r>
              <a:rPr lang="en-US" altLang="en-US" dirty="0" err="1"/>
              <a:t>x,y,z</a:t>
            </a:r>
            <a:r>
              <a:rPr lang="en-US" altLang="en-US" dirty="0"/>
              <a:t> are 3 things)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] = </a:t>
            </a:r>
            <a:r>
              <a:rPr lang="en-US" altLang="en-US" dirty="0" err="1">
                <a:latin typeface="Courier New" panose="02070309020205020404" pitchFamily="49" charset="0"/>
              </a:rPr>
              <a:t>getinputs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result = </a:t>
            </a:r>
            <a:r>
              <a:rPr lang="en-US" altLang="en-US" dirty="0" err="1">
                <a:latin typeface="Courier New" panose="02070309020205020404" pitchFamily="49" charset="0"/>
              </a:rPr>
              <a:t>calcstuff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displayit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latin typeface="Courier New" panose="02070309020205020404" pitchFamily="49" charset="0"/>
              </a:rPr>
              <a:t>, result)</a:t>
            </a:r>
          </a:p>
          <a:p>
            <a:pPr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With just that information, we can write the corresponding function headers (not the definitions, just the headers)</a:t>
            </a:r>
          </a:p>
        </p:txBody>
      </p:sp>
    </p:spTree>
    <p:extLst>
      <p:ext uri="{BB962C8B-B14F-4D97-AF65-F5344CB8AC3E}">
        <p14:creationId xmlns:p14="http://schemas.microsoft.com/office/powerpoint/2010/main" val="31553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headers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function [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] = </a:t>
            </a:r>
            <a:r>
              <a:rPr lang="en-US" altLang="en-US" sz="2400" dirty="0" err="1"/>
              <a:t>getinputs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function result = </a:t>
            </a:r>
            <a:r>
              <a:rPr lang="en-US" altLang="en-US" sz="2400" dirty="0" err="1"/>
              <a:t>calcstuff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)</a:t>
            </a:r>
          </a:p>
          <a:p>
            <a:endParaRPr lang="en-US" altLang="en-US" sz="2400" dirty="0"/>
          </a:p>
          <a:p>
            <a:r>
              <a:rPr lang="en-US" altLang="en-US" sz="2400" dirty="0"/>
              <a:t>function </a:t>
            </a:r>
            <a:r>
              <a:rPr lang="en-US" altLang="en-US" sz="2400" dirty="0" err="1"/>
              <a:t>displayit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x,y,z</a:t>
            </a:r>
            <a:r>
              <a:rPr lang="en-US" altLang="en-US" sz="2400" dirty="0"/>
              <a:t>, result)</a:t>
            </a:r>
          </a:p>
        </p:txBody>
      </p:sp>
    </p:spTree>
    <p:extLst>
      <p:ext uri="{BB962C8B-B14F-4D97-AF65-F5344CB8AC3E}">
        <p14:creationId xmlns:p14="http://schemas.microsoft.com/office/powerpoint/2010/main" val="19607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Variable Scope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The </a:t>
            </a:r>
            <a:r>
              <a:rPr lang="en-US" altLang="en-US" sz="2500" b="1" i="1" dirty="0"/>
              <a:t>scope</a:t>
            </a:r>
            <a:r>
              <a:rPr lang="en-US" altLang="en-US" sz="2500" dirty="0"/>
              <a:t> of any variable is the workspace in which it is valid.  </a:t>
            </a:r>
          </a:p>
          <a:p>
            <a:r>
              <a:rPr lang="en-US" altLang="en-US" sz="2500" dirty="0"/>
              <a:t>The workspace created in the Command Window is called the </a:t>
            </a:r>
            <a:r>
              <a:rPr lang="en-US" altLang="en-US" sz="2500" b="1" i="1" dirty="0"/>
              <a:t>base</a:t>
            </a:r>
            <a:r>
              <a:rPr lang="en-US" altLang="en-US" sz="2500" b="1" dirty="0"/>
              <a:t> </a:t>
            </a:r>
            <a:r>
              <a:rPr lang="en-US" altLang="en-US" sz="2500" b="1" i="1" dirty="0"/>
              <a:t>workspace</a:t>
            </a:r>
            <a:r>
              <a:rPr lang="en-US" altLang="en-US" sz="2500" dirty="0"/>
              <a:t>.</a:t>
            </a:r>
          </a:p>
          <a:p>
            <a:r>
              <a:rPr lang="en-US" altLang="en-US" sz="2500" dirty="0"/>
              <a:t>Scripts also create variables in the base workspace</a:t>
            </a:r>
          </a:p>
          <a:p>
            <a:pPr lvl="1"/>
            <a:r>
              <a:rPr lang="en-US" altLang="en-US" sz="2500" dirty="0"/>
              <a:t>That means that variables created in the Command Window can be used in scripts and vice versa</a:t>
            </a:r>
          </a:p>
          <a:p>
            <a:pPr lvl="1"/>
            <a:r>
              <a:rPr lang="en-US" altLang="en-US" sz="2500" dirty="0"/>
              <a:t>However, that is very poor programming style</a:t>
            </a:r>
          </a:p>
          <a:p>
            <a:r>
              <a:rPr lang="en-US" altLang="en-US" sz="2500" dirty="0"/>
              <a:t>Variables defined in functions, however, are </a:t>
            </a:r>
            <a:r>
              <a:rPr lang="en-US" altLang="en-US" sz="2500" b="1" i="1" dirty="0"/>
              <a:t>local</a:t>
            </a:r>
            <a:r>
              <a:rPr lang="en-US" altLang="en-US" sz="2500" dirty="0"/>
              <a:t> to the function – functions use their own workspaces</a:t>
            </a:r>
          </a:p>
        </p:txBody>
      </p:sp>
    </p:spTree>
    <p:extLst>
      <p:ext uri="{BB962C8B-B14F-4D97-AF65-F5344CB8AC3E}">
        <p14:creationId xmlns:p14="http://schemas.microsoft.com/office/powerpoint/2010/main" val="39224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Types of Errors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/>
              <a:t>Syntax errors</a:t>
            </a:r>
            <a:r>
              <a:rPr lang="en-US" altLang="en-US" sz="2400" dirty="0"/>
              <a:t>: mistakes in language e.g. missing quote at the end of a string</a:t>
            </a:r>
          </a:p>
          <a:p>
            <a:r>
              <a:rPr lang="en-US" altLang="en-US" sz="2400" i="1" dirty="0"/>
              <a:t>Run-time</a:t>
            </a:r>
            <a:r>
              <a:rPr lang="en-US" altLang="en-US" sz="2400" dirty="0"/>
              <a:t> (or execution-time) errors: errors that are found during execution of a script or function, e.g. referring to an element in a vector that does not exist</a:t>
            </a:r>
          </a:p>
          <a:p>
            <a:r>
              <a:rPr lang="en-US" altLang="en-US" sz="2400" i="1" dirty="0"/>
              <a:t>Logical errors</a:t>
            </a:r>
            <a:r>
              <a:rPr lang="en-US" altLang="en-US" sz="2400" dirty="0"/>
              <a:t>:  mistakes in reasoning e.g. using an expression like (0 &lt; x &lt; 10)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97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Types of Functions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Categories of functions:</a:t>
            </a:r>
          </a:p>
          <a:p>
            <a:pPr lvl="1"/>
            <a:r>
              <a:rPr lang="en-US" altLang="en-US" sz="2500" dirty="0"/>
              <a:t>functions that calculate and return one value</a:t>
            </a:r>
          </a:p>
          <a:p>
            <a:pPr lvl="1"/>
            <a:r>
              <a:rPr lang="en-US" altLang="en-US" sz="2500" dirty="0"/>
              <a:t>functions that calculate and return more than one value</a:t>
            </a:r>
          </a:p>
          <a:p>
            <a:pPr lvl="1"/>
            <a:r>
              <a:rPr lang="en-US" altLang="en-US" sz="2500" dirty="0"/>
              <a:t>functions that just accomplish a task, such as printing, without returning any values</a:t>
            </a:r>
          </a:p>
          <a:p>
            <a:r>
              <a:rPr lang="en-US" altLang="en-US" sz="2500" dirty="0"/>
              <a:t>They are different in:</a:t>
            </a:r>
          </a:p>
          <a:p>
            <a:pPr lvl="1"/>
            <a:r>
              <a:rPr lang="en-US" altLang="en-US" sz="2500" dirty="0"/>
              <a:t>the way they are called</a:t>
            </a:r>
          </a:p>
          <a:p>
            <a:pPr lvl="1"/>
            <a:r>
              <a:rPr lang="en-US" altLang="en-US" sz="2500" dirty="0"/>
              <a:t>what the function header looks like</a:t>
            </a:r>
          </a:p>
          <a:p>
            <a:r>
              <a:rPr lang="en-US" altLang="en-US" sz="2500" dirty="0"/>
              <a:t>All are stored in code files with the extension .m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Debugging Methods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There are several methods that can be used to find errors: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Tracing</a:t>
            </a:r>
            <a:r>
              <a:rPr lang="en-US" altLang="en-US" dirty="0"/>
              <a:t>: using the </a:t>
            </a:r>
            <a:r>
              <a:rPr lang="en-US" altLang="en-US" b="1" dirty="0"/>
              <a:t>echo</a:t>
            </a:r>
            <a:r>
              <a:rPr lang="en-US" altLang="en-US" dirty="0"/>
              <a:t> statement which will show all statements as executed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Using MATLAB</a:t>
            </a:r>
            <a:r>
              <a:rPr lang="ja-JP" altLang="en-US" dirty="0"/>
              <a:t>’</a:t>
            </a:r>
            <a:r>
              <a:rPr lang="en-US" altLang="ja-JP" dirty="0"/>
              <a:t>s Editor/Debugger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Set breakpoints so values of variables/expressions can be examined at various points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dbstop</a:t>
            </a:r>
            <a:r>
              <a:rPr lang="en-US" altLang="en-US" dirty="0"/>
              <a:t> sets a breakpoint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dbcont</a:t>
            </a:r>
            <a:r>
              <a:rPr lang="en-US" altLang="en-US" dirty="0"/>
              <a:t> continues execution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/>
              <a:t>dbquit</a:t>
            </a:r>
            <a:r>
              <a:rPr lang="en-US" altLang="en-US" dirty="0"/>
              <a:t> quits debug mode</a:t>
            </a:r>
          </a:p>
        </p:txBody>
      </p:sp>
    </p:spTree>
    <p:extLst>
      <p:ext uri="{BB962C8B-B14F-4D97-AF65-F5344CB8AC3E}">
        <p14:creationId xmlns:p14="http://schemas.microsoft.com/office/powerpoint/2010/main" val="18974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 Stubs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Function stubs can be used to prevent bugs in the first place</a:t>
            </a:r>
          </a:p>
          <a:p>
            <a:r>
              <a:rPr lang="en-US" altLang="en-US" dirty="0"/>
              <a:t>The procedure is:</a:t>
            </a:r>
          </a:p>
          <a:p>
            <a:pPr lvl="1"/>
            <a:r>
              <a:rPr lang="en-US" altLang="en-US" dirty="0"/>
              <a:t>Put the </a:t>
            </a:r>
            <a:r>
              <a:rPr lang="ja-JP" altLang="en-US" dirty="0"/>
              <a:t>“</a:t>
            </a:r>
            <a:r>
              <a:rPr lang="en-US" altLang="ja-JP" dirty="0"/>
              <a:t>main program</a:t>
            </a:r>
            <a:r>
              <a:rPr lang="ja-JP" altLang="en-US" dirty="0"/>
              <a:t>”</a:t>
            </a:r>
            <a:r>
              <a:rPr lang="en-US" altLang="ja-JP" dirty="0"/>
              <a:t> script in place with all function calls</a:t>
            </a:r>
          </a:p>
          <a:p>
            <a:pPr lvl="1"/>
            <a:r>
              <a:rPr lang="en-US" altLang="en-US" dirty="0"/>
              <a:t>Create code files for all functions, which consist solely of the correct function header and a </a:t>
            </a:r>
            <a:r>
              <a:rPr lang="ja-JP" altLang="en-US" dirty="0"/>
              <a:t>“</a:t>
            </a:r>
            <a:r>
              <a:rPr lang="en-US" altLang="ja-JP" dirty="0"/>
              <a:t>dummy</a:t>
            </a:r>
            <a:r>
              <a:rPr lang="ja-JP" altLang="en-US" dirty="0"/>
              <a:t>”</a:t>
            </a:r>
            <a:r>
              <a:rPr lang="en-US" altLang="ja-JP" dirty="0"/>
              <a:t> body that mimics what the function will eventually do (e.g. return one or more values, or just print something)</a:t>
            </a:r>
          </a:p>
          <a:p>
            <a:pPr lvl="1"/>
            <a:r>
              <a:rPr lang="en-US" altLang="en-US" dirty="0"/>
              <a:t>Then, one by one fill in the actual function bodies</a:t>
            </a:r>
          </a:p>
        </p:txBody>
      </p:sp>
    </p:spTree>
    <p:extLst>
      <p:ext uri="{BB962C8B-B14F-4D97-AF65-F5344CB8AC3E}">
        <p14:creationId xmlns:p14="http://schemas.microsoft.com/office/powerpoint/2010/main" val="2060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 Stub Example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>
              <a:lnSpc>
                <a:spcPct val="90000"/>
              </a:lnSpc>
              <a:buNone/>
            </a:pPr>
            <a:r>
              <a:rPr lang="en-US" altLang="en-US" sz="2400" dirty="0"/>
              <a:t> The lump sum S to be paid when interest on a loan is compounded annually is given by S = P(1 +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 where P is the principal invested,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is the interest rate and n is the number of years. Write a program that will plot the amount S as it increases through the years from 1 to n.  The main script will call a function to prompt the user for the number of years (and error-check to make sure that the user enters a positive integer).  The script will then call a function that will plot S for years 1 through n.  It will use .05 for the interest rate and $10,000 for P.</a:t>
            </a:r>
          </a:p>
          <a:p>
            <a:pPr marL="495300" indent="-495300">
              <a:lnSpc>
                <a:spcPct val="90000"/>
              </a:lnSpc>
              <a:buNone/>
            </a:pPr>
            <a:endParaRPr lang="en-US" altLang="en-US" sz="2400" dirty="0"/>
          </a:p>
          <a:p>
            <a:pPr marL="495300" indent="-495300">
              <a:lnSpc>
                <a:spcPct val="90000"/>
              </a:lnSpc>
              <a:buNone/>
            </a:pPr>
            <a:r>
              <a:rPr lang="en-US" altLang="en-US" sz="2400" dirty="0"/>
              <a:t>For now we will </a:t>
            </a:r>
            <a:r>
              <a:rPr lang="en-US" altLang="ja-JP" sz="2400" dirty="0"/>
              <a:t>write just the script and function stubs.</a:t>
            </a: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0502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Script and function stubs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0406" y="1760838"/>
            <a:ext cx="4114800" cy="2209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Plots the amount of money in an account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after n years at interest rate i with a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principal p invested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Call a function to prompt for n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n = promptyear;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% Call a function to plot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500" smtClean="0"/>
              <a:t>plots(n, .05, 10000)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0406" y="4111926"/>
            <a:ext cx="35814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 outn = promptyear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outn = 33;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6606" y="5254926"/>
            <a:ext cx="29718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 plots(n, i, p)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plot(n, i*p)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08606" y="2903838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Note that the function stubs are somewhat nonsensical – BUT – they mimic what the functions will eventually do.</a:t>
            </a:r>
          </a:p>
          <a:p>
            <a:pPr eaLnBrk="1" hangingPunct="1"/>
            <a:r>
              <a:rPr lang="en-US" altLang="en-US" sz="1800" dirty="0"/>
              <a:t>The </a:t>
            </a:r>
            <a:r>
              <a:rPr lang="en-US" altLang="en-US" sz="1800" i="1" dirty="0" err="1"/>
              <a:t>promptyear</a:t>
            </a:r>
            <a:r>
              <a:rPr lang="en-US" altLang="en-US" sz="1800" dirty="0"/>
              <a:t> function will eventually return an integer, and the </a:t>
            </a:r>
            <a:r>
              <a:rPr lang="en-US" altLang="en-US" sz="1800" i="1" dirty="0"/>
              <a:t>plots</a:t>
            </a:r>
            <a:r>
              <a:rPr lang="en-US" altLang="en-US" sz="1800" dirty="0"/>
              <a:t> function will eventually plot something.  Using the values of n,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and p ensures they were passed correctly.</a:t>
            </a:r>
          </a:p>
        </p:txBody>
      </p:sp>
    </p:spTree>
    <p:extLst>
      <p:ext uri="{BB962C8B-B14F-4D97-AF65-F5344CB8AC3E}">
        <p14:creationId xmlns:p14="http://schemas.microsoft.com/office/powerpoint/2010/main" val="2334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Not matching up arguments in a function call with the input arguments in a function header.</a:t>
            </a:r>
          </a:p>
          <a:p>
            <a:r>
              <a:rPr lang="en-US" altLang="en-US" sz="2800" dirty="0"/>
              <a:t>Not having enough variables in an assignment statement to store all of the values returned by a function through the output arguments.</a:t>
            </a:r>
          </a:p>
          <a:p>
            <a:r>
              <a:rPr lang="en-US" altLang="en-US" sz="2800" dirty="0"/>
              <a:t>Attempting to call a function that does not return a value from an assignment statement, or from an output statement.</a:t>
            </a:r>
          </a:p>
          <a:p>
            <a:r>
              <a:rPr lang="en-US" altLang="en-US" sz="2800" dirty="0"/>
              <a:t>Forgetting that </a:t>
            </a:r>
            <a:r>
              <a:rPr lang="en-US" altLang="en-US" sz="2800" b="1" u="sng" dirty="0"/>
              <a:t>persistent</a:t>
            </a:r>
            <a:r>
              <a:rPr lang="en-US" altLang="en-US" sz="2800" dirty="0"/>
              <a:t> variables are updated every time the function in which they are declared is called – whether from a script or from the Command Window.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If arguments are passed to a function in the function call, do not replace these values by using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in the function itself. </a:t>
            </a:r>
          </a:p>
          <a:p>
            <a:r>
              <a:rPr lang="en-US" altLang="en-US" sz="2800" dirty="0"/>
              <a:t>Functions that calculate and return value(s) will not normally also print them. </a:t>
            </a:r>
          </a:p>
          <a:p>
            <a:r>
              <a:rPr lang="en-US" altLang="en-US" sz="2800" dirty="0"/>
              <a:t>Functions should not normally be longer than one page in length </a:t>
            </a:r>
          </a:p>
          <a:p>
            <a:r>
              <a:rPr lang="en-US" altLang="en-US" sz="2800" dirty="0"/>
              <a:t>Do not declare variables in the Command Window and then use them in a script, or vice versa.</a:t>
            </a:r>
          </a:p>
          <a:p>
            <a:r>
              <a:rPr lang="en-US" altLang="en-US" sz="2800" dirty="0"/>
              <a:t>Pass all values to be used in functions to input arguments in the functions.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Generic Function Definition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All function definitions consist of:</a:t>
            </a:r>
          </a:p>
          <a:p>
            <a:pPr lvl="1"/>
            <a:r>
              <a:rPr lang="en-US" altLang="en-US" sz="2500" dirty="0"/>
              <a:t>The function header</a:t>
            </a:r>
          </a:p>
          <a:p>
            <a:pPr lvl="2"/>
            <a:r>
              <a:rPr lang="en-US" altLang="en-US" sz="2500" dirty="0"/>
              <a:t>The reserved word </a:t>
            </a:r>
            <a:r>
              <a:rPr lang="en-US" altLang="en-US" sz="2500" b="1" dirty="0"/>
              <a:t>function</a:t>
            </a:r>
          </a:p>
          <a:p>
            <a:pPr lvl="2"/>
            <a:r>
              <a:rPr lang="en-US" altLang="en-US" sz="2500" u="sng" dirty="0">
                <a:solidFill>
                  <a:srgbClr val="FF0000"/>
                </a:solidFill>
              </a:rPr>
              <a:t>Output arguments </a:t>
            </a:r>
            <a:r>
              <a:rPr lang="en-US" altLang="en-US" sz="2500" dirty="0"/>
              <a:t>and the assignment operator (only if the function returns value(s)</a:t>
            </a:r>
          </a:p>
          <a:p>
            <a:pPr lvl="2"/>
            <a:r>
              <a:rPr lang="en-US" altLang="en-US" sz="2500" dirty="0"/>
              <a:t>Function name </a:t>
            </a:r>
          </a:p>
          <a:p>
            <a:pPr lvl="2"/>
            <a:r>
              <a:rPr lang="en-US" altLang="en-US" sz="2500" u="sng" dirty="0">
                <a:solidFill>
                  <a:srgbClr val="FF0000"/>
                </a:solidFill>
              </a:rPr>
              <a:t>Input arguments</a:t>
            </a:r>
          </a:p>
          <a:p>
            <a:pPr lvl="1"/>
            <a:r>
              <a:rPr lang="en-US" altLang="en-US" sz="2500" dirty="0"/>
              <a:t>A block comment describing the function</a:t>
            </a:r>
          </a:p>
          <a:p>
            <a:pPr lvl="1"/>
            <a:r>
              <a:rPr lang="en-US" altLang="en-US" sz="2500" dirty="0"/>
              <a:t>The body of the function which includes all statements, including putting values in all output arguments, if there are any</a:t>
            </a:r>
          </a:p>
          <a:p>
            <a:pPr lvl="1"/>
            <a:r>
              <a:rPr lang="en-US" altLang="en-US" sz="25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Pre-allocating a Vector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9600" y="13446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General form of a function that returns more than one value; it has multiple output arguments in the header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The output arguments are separated by commas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98551"/>
            <a:ext cx="957030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function [output arguments] = functionname(input arguments)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% Comment describing the function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Statements here; these must include putting values in all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of the output arguments listed in the header</a:t>
            </a:r>
          </a:p>
          <a:p>
            <a:pPr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end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5800" y="3704972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functionname.m</a:t>
            </a:r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Functions to Scripts 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812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https://www.mathworks.com/help/matlab/matlab_prog/local-functions-in-scripts.html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Calling the function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cs typeface="Arial" panose="020B0604020202020204" pitchFamily="34" charset="0"/>
              </a:rPr>
              <a:t>Since the function is returning multiple values through the output arguments, the function call should be in an assignment statement with multiple variables in a vector on the left-hand side (the same as the number of output arguments in the function header) in order to capture all of them</a:t>
            </a:r>
          </a:p>
          <a:p>
            <a:r>
              <a:rPr lang="en-US" altLang="en-US" sz="2400" dirty="0">
                <a:cs typeface="Arial" panose="020B0604020202020204" pitchFamily="34" charset="0"/>
              </a:rPr>
              <a:t>Otherwise, some will be lost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For example, if the function header is: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function [</a:t>
            </a:r>
            <a:r>
              <a:rPr lang="en-US" altLang="en-US" dirty="0" err="1"/>
              <a:t>x,y,z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</a:t>
            </a:r>
            <a:r>
              <a:rPr lang="en-US" altLang="en-US" dirty="0" err="1"/>
              <a:t>a,b</a:t>
            </a:r>
            <a:r>
              <a:rPr lang="en-US" altLang="en-US" dirty="0"/>
              <a:t>)</a:t>
            </a:r>
          </a:p>
          <a:p>
            <a:r>
              <a:rPr lang="en-US" altLang="en-US" sz="2400" dirty="0"/>
              <a:t>This indicates that the function is returning 3 things, so a call to the function might be (assuming a and b are numbers):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[</a:t>
            </a:r>
            <a:r>
              <a:rPr lang="en-US" altLang="en-US" dirty="0" err="1"/>
              <a:t>g,h,t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(11, 4.3);</a:t>
            </a:r>
          </a:p>
          <a:p>
            <a:r>
              <a:rPr lang="en-US" altLang="en-US" sz="2400" dirty="0"/>
              <a:t>Or using the same names as the output arguments (it doesn’t matter since the workspace is not shared):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dirty="0"/>
              <a:t>[</a:t>
            </a:r>
            <a:r>
              <a:rPr lang="en-US" altLang="en-US" dirty="0" err="1"/>
              <a:t>x,y,z</a:t>
            </a:r>
            <a:r>
              <a:rPr lang="en-US" altLang="en-US" dirty="0"/>
              <a:t>] = </a:t>
            </a:r>
            <a:r>
              <a:rPr lang="en-US" altLang="en-US" dirty="0" err="1"/>
              <a:t>fnname</a:t>
            </a:r>
            <a:r>
              <a:rPr lang="en-US" altLang="en-US" dirty="0"/>
              <a:t>(11, 4.3);</a:t>
            </a:r>
          </a:p>
          <a:p>
            <a:r>
              <a:rPr lang="en-US" altLang="en-US" sz="2400" dirty="0"/>
              <a:t>This function call would only get the first value returned: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900" dirty="0"/>
              <a:t>result = </a:t>
            </a:r>
            <a:r>
              <a:rPr lang="en-US" altLang="en-US" sz="1900" dirty="0" err="1"/>
              <a:t>fnname</a:t>
            </a:r>
            <a:r>
              <a:rPr lang="en-US" altLang="en-US" sz="1900" dirty="0"/>
              <a:t>(11, 4.3);</a:t>
            </a:r>
          </a:p>
        </p:txBody>
      </p:sp>
    </p:spTree>
    <p:extLst>
      <p:ext uri="{BB962C8B-B14F-4D97-AF65-F5344CB8AC3E}">
        <p14:creationId xmlns:p14="http://schemas.microsoft.com/office/powerpoint/2010/main" val="636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tworan</a:t>
            </a:r>
            <a:r>
              <a:rPr lang="en-US" altLang="ja-JP" sz="2400" dirty="0">
                <a:latin typeface="Constantia" panose="02030602050306030303" pitchFamily="18" charset="0"/>
              </a:rPr>
              <a:t> that returns two random integers, each in the range from 10 to 20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82827" y="3003694"/>
            <a:ext cx="6934200" cy="1646237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function [ranx, rany] = tworan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ranx = randi([10,20]);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rany = randi([10,20]);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2827" y="2341477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tworan.m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9027" y="5151265"/>
            <a:ext cx="5029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[x, y] = tworan</a:t>
            </a:r>
          </a:p>
        </p:txBody>
      </p:sp>
    </p:spTree>
    <p:extLst>
      <p:ext uri="{BB962C8B-B14F-4D97-AF65-F5344CB8AC3E}">
        <p14:creationId xmlns:p14="http://schemas.microsoft.com/office/powerpoint/2010/main" val="239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 Function Call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onstantia" panose="02030602050306030303" pitchFamily="18" charset="0"/>
              </a:rPr>
              <a:t>A function </a:t>
            </a:r>
            <a:r>
              <a:rPr lang="en-US" altLang="ja-JP" sz="2400" i="1" dirty="0" err="1">
                <a:latin typeface="Constantia" panose="02030602050306030303" pitchFamily="18" charset="0"/>
              </a:rPr>
              <a:t>tworanb</a:t>
            </a:r>
            <a:r>
              <a:rPr lang="en-US" altLang="ja-JP" sz="2400" dirty="0">
                <a:latin typeface="Constantia" panose="02030602050306030303" pitchFamily="18" charset="0"/>
              </a:rPr>
              <a:t> that receives two integer arguments a and b and returns two random integers, each in the range from a to b</a:t>
            </a:r>
            <a:endParaRPr lang="en-US" altLang="en-US" sz="19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33400" y="3124200"/>
            <a:ext cx="6858000" cy="1600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function [ranx, rany] = tworanb(a,b)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ranx = randi([a,b]);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rany = randi([a,b]);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 smtClean="0"/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26812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tworanb.m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548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Example Function call: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Constantia" charset="0"/>
                <a:ea typeface="ＭＳ Ｐゴシック" charset="0"/>
                <a:cs typeface="Arial" charset="0"/>
              </a:rPr>
              <a:t>	[x, y] = tworanb(5, 50)</a:t>
            </a:r>
          </a:p>
        </p:txBody>
      </p:sp>
    </p:spTree>
    <p:extLst>
      <p:ext uri="{BB962C8B-B14F-4D97-AF65-F5344CB8AC3E}">
        <p14:creationId xmlns:p14="http://schemas.microsoft.com/office/powerpoint/2010/main" val="11034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5511</TotalTime>
  <Words>1749</Words>
  <Application>Microsoft Office PowerPoint</Application>
  <PresentationFormat>Widescreen</PresentationFormat>
  <Paragraphs>218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133</cp:revision>
  <dcterms:created xsi:type="dcterms:W3CDTF">2018-10-10T19:11:49Z</dcterms:created>
  <dcterms:modified xsi:type="dcterms:W3CDTF">2019-04-22T10:09:20Z</dcterms:modified>
</cp:coreProperties>
</file>