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1"/>
  </p:notesMasterIdLst>
  <p:sldIdLst>
    <p:sldId id="256" r:id="rId3"/>
    <p:sldId id="295" r:id="rId4"/>
    <p:sldId id="318" r:id="rId5"/>
    <p:sldId id="299" r:id="rId6"/>
    <p:sldId id="323" r:id="rId7"/>
    <p:sldId id="300" r:id="rId8"/>
    <p:sldId id="301" r:id="rId9"/>
    <p:sldId id="302" r:id="rId10"/>
    <p:sldId id="303" r:id="rId11"/>
    <p:sldId id="304" r:id="rId12"/>
    <p:sldId id="305" r:id="rId13"/>
    <p:sldId id="320" r:id="rId14"/>
    <p:sldId id="306" r:id="rId15"/>
    <p:sldId id="319" r:id="rId16"/>
    <p:sldId id="307" r:id="rId17"/>
    <p:sldId id="308" r:id="rId18"/>
    <p:sldId id="309" r:id="rId19"/>
    <p:sldId id="310" r:id="rId20"/>
    <p:sldId id="311" r:id="rId21"/>
    <p:sldId id="316" r:id="rId22"/>
    <p:sldId id="297" r:id="rId23"/>
    <p:sldId id="296" r:id="rId24"/>
    <p:sldId id="324" r:id="rId25"/>
    <p:sldId id="325" r:id="rId26"/>
    <p:sldId id="326" r:id="rId27"/>
    <p:sldId id="328" r:id="rId28"/>
    <p:sldId id="329" r:id="rId29"/>
    <p:sldId id="33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70704" autoAdjust="0"/>
  </p:normalViewPr>
  <p:slideViewPr>
    <p:cSldViewPr snapToGrid="0">
      <p:cViewPr varScale="1">
        <p:scale>
          <a:sx n="116" d="100"/>
          <a:sy n="116" d="100"/>
        </p:scale>
        <p:origin x="20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65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9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8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08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8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99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4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9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Text Manipulation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2019-04-10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Character </a:t>
            </a:r>
            <a:r>
              <a:rPr lang="en-US" altLang="en-US" dirty="0" smtClean="0"/>
              <a:t>Matrices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Creating a column vector of character vectors actually creates a character matrix (a matrix in which every element is a single character)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There are 2 ways to do this: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Using [ ] and separating with semicolons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Using </a:t>
            </a:r>
            <a:r>
              <a:rPr lang="en-US" altLang="en-US" sz="2500" b="1" dirty="0"/>
              <a:t>char</a:t>
            </a:r>
            <a:endParaRPr lang="en-US" altLang="en-US" sz="2500" dirty="0"/>
          </a:p>
          <a:p>
            <a:r>
              <a:rPr lang="en-US" altLang="en-US" sz="2500" dirty="0"/>
              <a:t>Since all rows in a matrix must have the same number of characters, shorter character vectors must be padded with blank spaces so that all are the same length; the built-in function </a:t>
            </a:r>
            <a:r>
              <a:rPr lang="en-US" altLang="en-US" sz="2500" b="1" dirty="0"/>
              <a:t>char</a:t>
            </a:r>
            <a:r>
              <a:rPr lang="en-US" altLang="en-US" sz="2500" dirty="0"/>
              <a:t> will do that automatically</a:t>
            </a:r>
          </a:p>
          <a:p>
            <a:r>
              <a:rPr lang="en-US" altLang="en-US" sz="2500" dirty="0"/>
              <a:t>So, string arrays are so much easier!!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856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Prompt for </a:t>
            </a:r>
            <a:r>
              <a:rPr lang="en-US" dirty="0" smtClean="0"/>
              <a:t>Radius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Both [ ] and </a:t>
            </a:r>
            <a:r>
              <a:rPr lang="en-US" altLang="en-US" sz="2500" b="1" dirty="0"/>
              <a:t>char</a:t>
            </a:r>
            <a:r>
              <a:rPr lang="en-US" altLang="en-US" sz="2500" dirty="0"/>
              <a:t> can be used to create a matrix in which every row has a character vector: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tr-TR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cmat = ['Hello';'Hi   '; 'Ciao '];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tr-TR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cmat = char('Hello', 'Hi', 'Ciao’);</a:t>
            </a:r>
          </a:p>
          <a:p>
            <a:r>
              <a:rPr lang="tr-TR" altLang="en-US" sz="2500" dirty="0"/>
              <a:t>Both of these will create a matrix </a:t>
            </a:r>
            <a:r>
              <a:rPr lang="tr-TR" altLang="en-US" sz="2500" i="1" dirty="0"/>
              <a:t>cmat</a:t>
            </a:r>
            <a:r>
              <a:rPr lang="tr-TR" altLang="en-US" sz="2500" dirty="0"/>
              <a:t>:</a:t>
            </a:r>
          </a:p>
          <a:p>
            <a:endParaRPr lang="tr-TR" altLang="en-US" sz="2500" dirty="0"/>
          </a:p>
          <a:p>
            <a:endParaRPr lang="tr-TR" altLang="en-US" sz="2500" dirty="0"/>
          </a:p>
          <a:p>
            <a:endParaRPr lang="tr-TR" altLang="en-US" sz="2500" dirty="0"/>
          </a:p>
          <a:p>
            <a:r>
              <a:rPr lang="tr-TR" altLang="en-US" sz="2500" dirty="0"/>
              <a:t>Shorter strings are padded with blanks e.g. ‘</a:t>
            </a:r>
            <a:r>
              <a:rPr lang="tr-TR" altLang="en-US" sz="2500" dirty="0" smtClean="0"/>
              <a:t>Hi </a:t>
            </a:r>
            <a:r>
              <a:rPr lang="tr-TR" altLang="en-US" sz="2500" dirty="0"/>
              <a:t>’</a:t>
            </a:r>
          </a:p>
          <a:p>
            <a:r>
              <a:rPr lang="tr-TR" altLang="en-US" sz="2500" dirty="0"/>
              <a:t>Again, string arrays are so much easier!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23860"/>
              </p:ext>
            </p:extLst>
          </p:nvPr>
        </p:nvGraphicFramePr>
        <p:xfrm>
          <a:off x="6419849" y="3171825"/>
          <a:ext cx="3000375" cy="141134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4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4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4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</a:t>
                      </a:r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5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Operations on Character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Character vectors can be created using single quotes</a:t>
            </a:r>
          </a:p>
          <a:p>
            <a:r>
              <a:rPr lang="en-US" altLang="en-US" sz="2800" dirty="0"/>
              <a:t>The </a:t>
            </a:r>
            <a:r>
              <a:rPr lang="en-US" altLang="en-US" sz="2800" b="1" dirty="0"/>
              <a:t>input</a:t>
            </a:r>
            <a:r>
              <a:rPr lang="en-US" altLang="en-US" sz="2800" dirty="0"/>
              <a:t> function creates a character vector (don’t forget the second argument, ‘s’)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cvword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input('Enter a word: ','s')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word: science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cvword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'science'</a:t>
            </a:r>
          </a:p>
          <a:p>
            <a:r>
              <a:rPr lang="en-US" altLang="en-US" sz="2800" dirty="0"/>
              <a:t>The </a:t>
            </a:r>
            <a:r>
              <a:rPr lang="en-US" altLang="en-US" sz="2800" b="1" dirty="0"/>
              <a:t>blanks</a:t>
            </a:r>
            <a:r>
              <a:rPr lang="en-US" altLang="en-US" sz="2800" dirty="0"/>
              <a:t> function creates a character vector with n blank spaces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bb = blanks(3)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bb =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'   '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Operations on Strings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Strings are created using double quotes or by passing a character vector to the </a:t>
            </a:r>
            <a:r>
              <a:rPr lang="en-US" altLang="en-US" sz="2500" b="1" dirty="0"/>
              <a:t>string</a:t>
            </a:r>
            <a:r>
              <a:rPr lang="en-US" altLang="en-US" sz="2500" dirty="0"/>
              <a:t> function</a:t>
            </a:r>
          </a:p>
          <a:p>
            <a:r>
              <a:rPr lang="en-US" altLang="en-US" sz="2500" dirty="0"/>
              <a:t>Without any arguments, the </a:t>
            </a:r>
            <a:r>
              <a:rPr lang="en-US" altLang="en-US" sz="2500" b="1" dirty="0"/>
              <a:t>string</a:t>
            </a:r>
            <a:r>
              <a:rPr lang="en-US" altLang="en-US" sz="2500" dirty="0"/>
              <a:t> function creates an empty string (which, don’t forget, is still a 1 x 1 scalar so the length is 1)</a:t>
            </a:r>
          </a:p>
          <a:p>
            <a:r>
              <a:rPr lang="en-US" altLang="en-US" sz="2500" dirty="0"/>
              <a:t>The </a:t>
            </a:r>
            <a:r>
              <a:rPr lang="en-US" altLang="en-US" sz="2500" b="1" dirty="0"/>
              <a:t>plus</a:t>
            </a:r>
            <a:r>
              <a:rPr lang="en-US" altLang="en-US" sz="2500" dirty="0"/>
              <a:t> function or operator can join, or concatenate, two strings together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"abc" + "xyz"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ans = 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"abcxyz"</a:t>
            </a:r>
            <a:endParaRPr lang="en-US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Text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800" dirty="0">
                <a:ea typeface="ＭＳ Ｐゴシック" charset="0"/>
              </a:rPr>
              <a:t>Many functions can have either character vectors or strings as input arguments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800" dirty="0">
                <a:ea typeface="ＭＳ Ｐゴシック" charset="0"/>
              </a:rPr>
              <a:t>Generally, if a character vector is passed to the function, a character vector will be returned, and if a string is passed, a string will be returned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800" dirty="0">
                <a:ea typeface="ＭＳ Ｐゴシック" charset="0"/>
              </a:rPr>
              <a:t>For example, changing case using </a:t>
            </a:r>
            <a:r>
              <a:rPr lang="en-US" sz="2800" b="1" dirty="0">
                <a:ea typeface="ＭＳ Ｐゴシック" charset="0"/>
              </a:rPr>
              <a:t>upper</a:t>
            </a:r>
            <a:r>
              <a:rPr lang="en-US" sz="2800" dirty="0">
                <a:ea typeface="ＭＳ Ｐゴシック" charset="0"/>
              </a:rPr>
              <a:t> or </a:t>
            </a:r>
            <a:r>
              <a:rPr lang="en-US" sz="2800" b="1" dirty="0">
                <a:ea typeface="ＭＳ Ｐゴシック" charset="0"/>
              </a:rPr>
              <a:t>lower</a:t>
            </a:r>
            <a:r>
              <a:rPr lang="en-US" sz="2800" dirty="0">
                <a:ea typeface="ＭＳ Ｐゴシック" charset="0"/>
              </a:rPr>
              <a:t>: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upper('abc')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'ABC'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lower("HELP")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 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"help"</a:t>
            </a:r>
            <a:endParaRPr lang="en-US" sz="1800" dirty="0">
              <a:latin typeface="Courier New"/>
              <a:cs typeface="Courier New"/>
            </a:endParaRPr>
          </a:p>
          <a:p>
            <a:pPr>
              <a:buFont typeface="Wingdings 2" charset="0"/>
              <a:buChar char=""/>
              <a:defRPr/>
            </a:pPr>
            <a:endParaRPr lang="en-US" sz="2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Removing Characters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 err="1"/>
              <a:t>deblank</a:t>
            </a:r>
            <a:r>
              <a:rPr lang="en-US" altLang="en-US" sz="2800" dirty="0"/>
              <a:t> removes trailing blanks</a:t>
            </a:r>
          </a:p>
          <a:p>
            <a:r>
              <a:rPr lang="en-US" altLang="en-US" sz="2800" b="1" dirty="0" err="1"/>
              <a:t>strtrim</a:t>
            </a:r>
            <a:r>
              <a:rPr lang="en-US" altLang="en-US" sz="2800" dirty="0"/>
              <a:t> removes leading and trailing blanks</a:t>
            </a:r>
          </a:p>
          <a:p>
            <a:r>
              <a:rPr lang="en-US" altLang="en-US" sz="2800" dirty="0"/>
              <a:t>(Note: neither function removes blanks in the middle of strings)</a:t>
            </a:r>
          </a:p>
          <a:p>
            <a:r>
              <a:rPr lang="en-US" altLang="en-US" sz="2800" b="1" dirty="0"/>
              <a:t>strip</a:t>
            </a:r>
            <a:r>
              <a:rPr lang="en-US" altLang="en-US" sz="2800" dirty="0"/>
              <a:t> removes leading and/or trailing characters; either whitespace characters by default or else a specified character</a:t>
            </a:r>
          </a:p>
          <a:p>
            <a:r>
              <a:rPr lang="en-US" altLang="en-US" sz="2800" b="1" dirty="0"/>
              <a:t>erase</a:t>
            </a:r>
            <a:r>
              <a:rPr lang="en-US" altLang="en-US" sz="2800" dirty="0"/>
              <a:t> removes all occurrences of a substring within a string or character vector (so could be used to erase blanks in the middle of strings)</a:t>
            </a:r>
          </a:p>
          <a:p>
            <a:pPr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45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800" dirty="0">
                <a:ea typeface="ＭＳ Ｐゴシック" charset="0"/>
              </a:rPr>
              <a:t>There are several ways to </a:t>
            </a:r>
            <a:r>
              <a:rPr lang="en-US" sz="2800" b="1" i="1" dirty="0">
                <a:ea typeface="ＭＳ Ｐゴシック" charset="0"/>
              </a:rPr>
              <a:t>concatenate</a:t>
            </a:r>
            <a:r>
              <a:rPr lang="en-US" sz="2800" dirty="0">
                <a:ea typeface="ＭＳ Ｐゴシック" charset="0"/>
              </a:rPr>
              <a:t>, or join, strings (using +) and character vectors (using [ ])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"abc"+"d"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 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"abcd"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['abc' 'd']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'abcd'</a:t>
            </a:r>
            <a:endParaRPr lang="en-US" sz="18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800" dirty="0">
                <a:ea typeface="ＭＳ Ｐゴシック" charset="0"/>
              </a:rPr>
              <a:t>The </a:t>
            </a:r>
            <a:r>
              <a:rPr lang="en-US" sz="2800" b="1" dirty="0" err="1">
                <a:ea typeface="ＭＳ Ｐゴシック" charset="0"/>
              </a:rPr>
              <a:t>strcat</a:t>
            </a:r>
            <a:r>
              <a:rPr lang="en-US" sz="2800" dirty="0">
                <a:ea typeface="ＭＳ Ｐゴシック" charset="0"/>
              </a:rPr>
              <a:t> function can be used; it will remove trailing blanks for character vectors but not for strings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>
                <a:latin typeface="Courier New"/>
                <a:cs typeface="Courier New"/>
              </a:rPr>
              <a:t>&gt;&gt; </a:t>
            </a:r>
            <a:r>
              <a:rPr lang="en-US" altLang="ja-JP" sz="1800" dirty="0" err="1">
                <a:latin typeface="Courier New"/>
                <a:cs typeface="Courier New"/>
              </a:rPr>
              <a:t>strcat</a:t>
            </a:r>
            <a:r>
              <a:rPr lang="en-US" altLang="ja-JP" sz="1800" dirty="0">
                <a:latin typeface="Courier New"/>
                <a:cs typeface="Courier New"/>
              </a:rPr>
              <a:t>('Hi  ', 'everyone')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 err="1">
                <a:latin typeface="Courier New"/>
                <a:cs typeface="Courier New"/>
              </a:rPr>
              <a:t>ans</a:t>
            </a:r>
            <a:r>
              <a:rPr lang="en-US" altLang="ja-JP" sz="1800" dirty="0">
                <a:latin typeface="Courier New"/>
                <a:cs typeface="Courier New"/>
              </a:rPr>
              <a:t> =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>
                <a:latin typeface="Courier New"/>
                <a:cs typeface="Courier New"/>
              </a:rPr>
              <a:t>    '</a:t>
            </a:r>
            <a:r>
              <a:rPr lang="en-US" altLang="ja-JP" sz="1800" dirty="0" err="1">
                <a:latin typeface="Courier New"/>
                <a:cs typeface="Courier New"/>
              </a:rPr>
              <a:t>Hieveryone</a:t>
            </a:r>
            <a:r>
              <a:rPr lang="en-US" altLang="ja-JP" sz="1800" dirty="0">
                <a:latin typeface="Courier New"/>
                <a:cs typeface="Courier New"/>
              </a:rPr>
              <a:t>'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>
                <a:latin typeface="Courier New"/>
                <a:cs typeface="Courier New"/>
              </a:rPr>
              <a:t>&gt;&gt; </a:t>
            </a:r>
            <a:r>
              <a:rPr lang="en-US" altLang="ja-JP" sz="1800" dirty="0" err="1">
                <a:latin typeface="Courier New"/>
                <a:cs typeface="Courier New"/>
              </a:rPr>
              <a:t>strcat</a:t>
            </a:r>
            <a:r>
              <a:rPr lang="en-US" altLang="ja-JP" sz="1800" dirty="0">
                <a:latin typeface="Courier New"/>
                <a:cs typeface="Courier New"/>
              </a:rPr>
              <a:t>("Hi   ", "everyone")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 err="1">
                <a:latin typeface="Courier New"/>
                <a:cs typeface="Courier New"/>
              </a:rPr>
              <a:t>ans</a:t>
            </a:r>
            <a:r>
              <a:rPr lang="en-US" altLang="ja-JP" sz="1800" dirty="0">
                <a:latin typeface="Courier New"/>
                <a:cs typeface="Courier New"/>
              </a:rPr>
              <a:t> = 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>
                <a:latin typeface="Courier New"/>
                <a:cs typeface="Courier New"/>
              </a:rPr>
              <a:t>    "Hi   everyone”</a:t>
            </a: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endParaRPr lang="en-US" altLang="ja-JP" sz="2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sprintf</a:t>
            </a:r>
            <a:r>
              <a:rPr lang="en-US" altLang="en-US" dirty="0"/>
              <a:t> function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3728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err="1"/>
              <a:t>sprintf</a:t>
            </a:r>
            <a:r>
              <a:rPr lang="en-US" altLang="en-US" dirty="0"/>
              <a:t> works just like </a:t>
            </a:r>
            <a:r>
              <a:rPr lang="en-US" altLang="en-US" b="1" dirty="0" err="1"/>
              <a:t>fprintf</a:t>
            </a:r>
            <a:r>
              <a:rPr lang="en-US" altLang="en-US" dirty="0"/>
              <a:t>, but instead of printing, it creates text– so it can be used to customize the format of text</a:t>
            </a:r>
          </a:p>
          <a:p>
            <a:r>
              <a:rPr lang="en-US" altLang="en-US" dirty="0"/>
              <a:t>So, </a:t>
            </a:r>
            <a:r>
              <a:rPr lang="en-US" altLang="en-US" b="1" dirty="0" err="1"/>
              <a:t>sprintf</a:t>
            </a:r>
            <a:r>
              <a:rPr lang="en-US" altLang="en-US" dirty="0"/>
              <a:t> can be used to create customized text to pass to other functions (e.g., </a:t>
            </a:r>
            <a:r>
              <a:rPr lang="en-US" altLang="en-US" b="1" dirty="0"/>
              <a:t>title</a:t>
            </a:r>
            <a:r>
              <a:rPr lang="en-US" altLang="en-US" dirty="0"/>
              <a:t>, </a:t>
            </a:r>
            <a:r>
              <a:rPr lang="en-US" altLang="en-US" b="1" dirty="0"/>
              <a:t>input</a:t>
            </a:r>
            <a:r>
              <a:rPr lang="en-US" altLang="en-US" dirty="0"/>
              <a:t>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dirty="0"/>
              <a:t>&gt;&gt; </a:t>
            </a:r>
            <a:r>
              <a:rPr lang="en-US" altLang="en-US" dirty="0" err="1"/>
              <a:t>maxran</a:t>
            </a:r>
            <a:r>
              <a:rPr lang="en-US" altLang="en-US" dirty="0"/>
              <a:t> = </a:t>
            </a:r>
            <a:r>
              <a:rPr lang="en-US" altLang="en-US" dirty="0" err="1"/>
              <a:t>randi</a:t>
            </a:r>
            <a:r>
              <a:rPr lang="en-US" altLang="en-US" dirty="0"/>
              <a:t>([1, 50]);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dirty="0"/>
              <a:t>&gt;&gt; prompt = </a:t>
            </a:r>
            <a:r>
              <a:rPr lang="en-US" altLang="en-US" dirty="0" err="1"/>
              <a:t>sprintf</a:t>
            </a:r>
            <a:r>
              <a:rPr lang="en-US" altLang="en-US" dirty="0"/>
              <a:t>('Enter an integer from 1 to %d: ', </a:t>
            </a:r>
            <a:r>
              <a:rPr lang="en-US" altLang="en-US" dirty="0" err="1"/>
              <a:t>maxran</a:t>
            </a:r>
            <a:r>
              <a:rPr lang="en-US" altLang="en-US" dirty="0"/>
              <a:t>);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dirty="0"/>
              <a:t>&gt;&gt; </a:t>
            </a:r>
            <a:r>
              <a:rPr lang="en-US" altLang="en-US" dirty="0" err="1"/>
              <a:t>mynum</a:t>
            </a:r>
            <a:r>
              <a:rPr lang="en-US" altLang="en-US" dirty="0"/>
              <a:t> = input(prompt);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en-US" altLang="en-US" dirty="0"/>
              <a:t>Enter an integer from 1 to 46: 33</a:t>
            </a:r>
          </a:p>
          <a:p>
            <a:r>
              <a:rPr lang="en-US" altLang="en-US" dirty="0"/>
              <a:t>Any time text is required as an input, </a:t>
            </a:r>
            <a:r>
              <a:rPr lang="en-US" altLang="en-US" b="1" dirty="0" err="1"/>
              <a:t>sprintf</a:t>
            </a:r>
            <a:r>
              <a:rPr lang="en-US" altLang="en-US" dirty="0"/>
              <a:t> can create customized text</a:t>
            </a:r>
          </a:p>
        </p:txBody>
      </p:sp>
    </p:spTree>
    <p:extLst>
      <p:ext uri="{BB962C8B-B14F-4D97-AF65-F5344CB8AC3E}">
        <p14:creationId xmlns:p14="http://schemas.microsoft.com/office/powerpoint/2010/main" val="28929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Preallocation</a:t>
            </a:r>
            <a:r>
              <a:rPr lang="en-US" dirty="0"/>
              <a:t> Answer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199" y="1192213"/>
            <a:ext cx="11249025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err="1"/>
              <a:t>strcmp</a:t>
            </a:r>
            <a:r>
              <a:rPr lang="en-US" altLang="en-US" dirty="0"/>
              <a:t> compares two strings or character vectors and returns logical 1 if they are identical or 0 if not (or not the same length)</a:t>
            </a:r>
          </a:p>
          <a:p>
            <a:r>
              <a:rPr lang="en-US" altLang="en-US" dirty="0"/>
              <a:t>Variations:</a:t>
            </a:r>
          </a:p>
          <a:p>
            <a:pPr lvl="1"/>
            <a:r>
              <a:rPr lang="en-US" altLang="en-US" b="1" dirty="0" err="1"/>
              <a:t>strncmp</a:t>
            </a:r>
            <a:r>
              <a:rPr lang="en-US" altLang="en-US" dirty="0"/>
              <a:t> compares only the first n characters</a:t>
            </a:r>
          </a:p>
          <a:p>
            <a:pPr lvl="1"/>
            <a:r>
              <a:rPr lang="en-US" altLang="en-US" b="1" dirty="0" err="1"/>
              <a:t>strcmpi</a:t>
            </a:r>
            <a:r>
              <a:rPr lang="en-US" altLang="en-US" dirty="0"/>
              <a:t> ignores case (upper or lower)</a:t>
            </a:r>
          </a:p>
          <a:p>
            <a:pPr lvl="1"/>
            <a:r>
              <a:rPr lang="en-US" altLang="en-US" b="1" dirty="0" err="1"/>
              <a:t>strncmpi</a:t>
            </a:r>
            <a:r>
              <a:rPr lang="en-US" altLang="en-US" dirty="0"/>
              <a:t> compares n characters, ignoring case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39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The equality operator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</a:rPr>
              <a:t>To use the equality operator with character vectors, they must be the same length, and each element will be compared.  For strings, however, it will simply return 1 or 0: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&gt;&gt; 'cat' == 'car'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ans =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en-US" dirty="0">
                <a:latin typeface="Courier New"/>
                <a:cs typeface="Courier New"/>
              </a:rPr>
              <a:t>   </a:t>
            </a:r>
            <a:r>
              <a:rPr lang="mr-IN" dirty="0">
                <a:latin typeface="Courier New"/>
                <a:cs typeface="Courier New"/>
              </a:rPr>
              <a:t>1   1   0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&gt;&gt; 'cat' == 'mouse'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Matrix dimensions must agree. 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&gt;&gt; "cat" == "car"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ans =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en-US" dirty="0">
                <a:latin typeface="Courier New"/>
                <a:cs typeface="Courier New"/>
              </a:rPr>
              <a:t>   </a:t>
            </a:r>
            <a:r>
              <a:rPr lang="mr-IN" dirty="0">
                <a:latin typeface="Courier New"/>
                <a:cs typeface="Courier New"/>
              </a:rPr>
              <a:t>0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&gt;&gt; "cat" == "mouse"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ans =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en-US" dirty="0">
                <a:latin typeface="Courier New"/>
                <a:cs typeface="Courier New"/>
              </a:rPr>
              <a:t>   </a:t>
            </a:r>
            <a:r>
              <a:rPr lang="mr-IN" dirty="0">
                <a:latin typeface="Courier New"/>
                <a:cs typeface="Courier New"/>
              </a:rPr>
              <a:t>0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68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Text Terminology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Text in MATLAB can be represented using:</a:t>
            </a:r>
          </a:p>
          <a:p>
            <a:pPr lvl="1"/>
            <a:r>
              <a:rPr lang="en-US" altLang="en-US" sz="2500" dirty="0"/>
              <a:t>character vectors (in single quotes)</a:t>
            </a:r>
          </a:p>
          <a:p>
            <a:pPr lvl="1"/>
            <a:r>
              <a:rPr lang="en-US" altLang="en-US" sz="2500" dirty="0"/>
              <a:t>string arrays, introduced in R2016b (in double quotes)</a:t>
            </a:r>
          </a:p>
          <a:p>
            <a:r>
              <a:rPr lang="en-US" altLang="en-US" sz="2500" dirty="0"/>
              <a:t>Many functions that manipulate text can be called using either a character vector or a string</a:t>
            </a:r>
          </a:p>
          <a:p>
            <a:r>
              <a:rPr lang="en-US" altLang="en-US" sz="2500" dirty="0"/>
              <a:t>Additionally, new functions have been created for the </a:t>
            </a:r>
            <a:r>
              <a:rPr lang="en-US" altLang="en-US" sz="2500" b="1" dirty="0"/>
              <a:t>string</a:t>
            </a:r>
            <a:r>
              <a:rPr lang="en-US" altLang="en-US" sz="2500" dirty="0"/>
              <a:t> type</a:t>
            </a:r>
          </a:p>
          <a:p>
            <a:r>
              <a:rPr lang="en-US" altLang="en-US" sz="2500" dirty="0"/>
              <a:t>Prior to R2016b, the word “string” was used for what are now called character vectors</a:t>
            </a: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Find and replace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Note that the word “string” here can mean string or character vector</a:t>
            </a:r>
          </a:p>
          <a:p>
            <a:pPr lvl="1"/>
            <a:r>
              <a:rPr lang="en-US" altLang="en-US" b="1" dirty="0" err="1"/>
              <a:t>strfind</a:t>
            </a:r>
            <a:r>
              <a:rPr lang="en-US" altLang="en-US" b="1" dirty="0"/>
              <a:t>(string, substring)</a:t>
            </a:r>
            <a:r>
              <a:rPr lang="en-US" altLang="en-US" dirty="0"/>
              <a:t>: finds all occurrences of the substring within the string; returns a vector of the indices of the beginning of the strings, or an empty vector if the substring is not found</a:t>
            </a:r>
            <a:endParaRPr lang="en-US" altLang="en-US" b="1" dirty="0"/>
          </a:p>
          <a:p>
            <a:pPr lvl="1"/>
            <a:r>
              <a:rPr lang="en-US" altLang="en-US" b="1" dirty="0" err="1"/>
              <a:t>strrep</a:t>
            </a:r>
            <a:r>
              <a:rPr lang="en-US" altLang="en-US" b="1" dirty="0"/>
              <a:t>(string, </a:t>
            </a:r>
            <a:r>
              <a:rPr lang="en-US" altLang="en-US" b="1" dirty="0" err="1"/>
              <a:t>oldsubstring</a:t>
            </a:r>
            <a:r>
              <a:rPr lang="en-US" altLang="en-US" b="1" dirty="0"/>
              <a:t>, </a:t>
            </a:r>
            <a:r>
              <a:rPr lang="en-US" altLang="en-US" b="1" dirty="0" err="1"/>
              <a:t>newsubstring</a:t>
            </a:r>
            <a:r>
              <a:rPr lang="en-US" altLang="en-US" b="1" dirty="0"/>
              <a:t>)</a:t>
            </a:r>
            <a:r>
              <a:rPr lang="en-US" altLang="en-US" dirty="0"/>
              <a:t>: finds all occurrences of the old substring within the string, and replaces with the new substring</a:t>
            </a:r>
          </a:p>
          <a:p>
            <a:pPr lvl="2"/>
            <a:r>
              <a:rPr lang="en-US" altLang="en-US" dirty="0"/>
              <a:t>the old and new substrings can be different lengths</a:t>
            </a:r>
          </a:p>
          <a:p>
            <a:pPr lvl="1"/>
            <a:r>
              <a:rPr lang="en-US" altLang="en-US" b="1" dirty="0"/>
              <a:t>count(string, substring)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counts the number of occurrences of a substring within a string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78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Examples of </a:t>
            </a:r>
            <a:r>
              <a:rPr lang="en-US" altLang="en-US" dirty="0" err="1"/>
              <a:t>strtok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'Isle of Skye';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[first, rest]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first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Isle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rest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Skye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length(rest)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8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[f, r]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(rest, 'y')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ye</a:t>
            </a:r>
          </a:p>
        </p:txBody>
      </p:sp>
    </p:spTree>
    <p:extLst>
      <p:ext uri="{BB962C8B-B14F-4D97-AF65-F5344CB8AC3E}">
        <p14:creationId xmlns:p14="http://schemas.microsoft.com/office/powerpoint/2010/main" val="32399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Functions of String Arrays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These functions work with string arrays, but not character vectors:</a:t>
            </a:r>
          </a:p>
          <a:p>
            <a:pPr lvl="1"/>
            <a:r>
              <a:rPr lang="en-US" altLang="en-US" b="1" dirty="0"/>
              <a:t>strings</a:t>
            </a:r>
            <a:r>
              <a:rPr lang="en-US" altLang="en-US" dirty="0"/>
              <a:t>: </a:t>
            </a:r>
            <a:r>
              <a:rPr lang="en-US" altLang="en-US" dirty="0" err="1"/>
              <a:t>preallocates</a:t>
            </a:r>
            <a:r>
              <a:rPr lang="en-US" altLang="en-US" dirty="0"/>
              <a:t> a string array to empty strings</a:t>
            </a:r>
          </a:p>
          <a:p>
            <a:pPr lvl="1"/>
            <a:r>
              <a:rPr lang="en-US" altLang="en-US" b="1" dirty="0" err="1"/>
              <a:t>strjoin</a:t>
            </a:r>
            <a:r>
              <a:rPr lang="en-US" altLang="en-US" dirty="0"/>
              <a:t>: concatenates strings in a string array together</a:t>
            </a:r>
          </a:p>
          <a:p>
            <a:pPr lvl="1"/>
            <a:r>
              <a:rPr lang="en-US" altLang="en-US" b="1" dirty="0" err="1"/>
              <a:t>strsplit</a:t>
            </a:r>
            <a:r>
              <a:rPr lang="en-US" altLang="en-US" dirty="0"/>
              <a:t>: splits a string into string scalars</a:t>
            </a:r>
          </a:p>
          <a:p>
            <a:pPr lvl="1"/>
            <a:r>
              <a:rPr lang="en-US" altLang="en-US" b="1" dirty="0"/>
              <a:t>join</a:t>
            </a:r>
            <a:r>
              <a:rPr lang="en-US" altLang="en-US" dirty="0"/>
              <a:t>: concatenates strings in corresponding elements of columns in a string array</a:t>
            </a:r>
          </a:p>
          <a:p>
            <a:r>
              <a:rPr lang="en-US" altLang="en-US" dirty="0"/>
              <a:t>Also, the </a:t>
            </a:r>
            <a:r>
              <a:rPr lang="en-US" altLang="en-US" b="1" dirty="0"/>
              <a:t>plus</a:t>
            </a:r>
            <a:r>
              <a:rPr lang="en-US" altLang="en-US" dirty="0"/>
              <a:t> function or operator can concatenate the same string to all string scalars in a string array</a:t>
            </a:r>
          </a:p>
        </p:txBody>
      </p:sp>
    </p:spTree>
    <p:extLst>
      <p:ext uri="{BB962C8B-B14F-4D97-AF65-F5344CB8AC3E}">
        <p14:creationId xmlns:p14="http://schemas.microsoft.com/office/powerpoint/2010/main" val="433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“is” Functions to determine type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err="1"/>
              <a:t>ischar</a:t>
            </a:r>
            <a:r>
              <a:rPr lang="en-US" altLang="en-US" dirty="0"/>
              <a:t> true if the input argument is a character vector</a:t>
            </a:r>
          </a:p>
          <a:p>
            <a:r>
              <a:rPr lang="en-US" altLang="en-US" b="1" dirty="0" err="1"/>
              <a:t>isstring</a:t>
            </a:r>
            <a:r>
              <a:rPr lang="en-US" altLang="en-US" dirty="0"/>
              <a:t> true if the input argument is a string</a:t>
            </a:r>
          </a:p>
          <a:p>
            <a:r>
              <a:rPr lang="en-US" altLang="en-US" b="1" dirty="0" err="1"/>
              <a:t>isStringScalar</a:t>
            </a:r>
            <a:r>
              <a:rPr lang="en-US" altLang="en-US" dirty="0"/>
              <a:t> true if the input argument is a string scalar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1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“is” and true/false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functions for strings and character vectors: </a:t>
            </a:r>
            <a:endParaRPr lang="en-US" altLang="ja-JP" b="1" dirty="0"/>
          </a:p>
          <a:p>
            <a:pPr lvl="1"/>
            <a:r>
              <a:rPr lang="en-US" altLang="en-US" b="1" dirty="0" err="1"/>
              <a:t>isletter</a:t>
            </a:r>
            <a:r>
              <a:rPr lang="en-US" altLang="en-US" dirty="0"/>
              <a:t> true if the input argument is a letter of the alphabet    </a:t>
            </a:r>
          </a:p>
          <a:p>
            <a:pPr lvl="1"/>
            <a:r>
              <a:rPr lang="en-US" altLang="en-US" b="1" dirty="0" err="1"/>
              <a:t>isspace</a:t>
            </a:r>
            <a:r>
              <a:rPr lang="en-US" altLang="en-US" dirty="0"/>
              <a:t> true if the input argument is a white space character     </a:t>
            </a:r>
          </a:p>
          <a:p>
            <a:pPr lvl="1"/>
            <a:r>
              <a:rPr lang="en-US" altLang="en-US" b="1" dirty="0" err="1"/>
              <a:t>isstrprop</a:t>
            </a:r>
            <a:r>
              <a:rPr lang="en-US" altLang="en-US" dirty="0"/>
              <a:t> determines whether the characters in a string are in a category specified by second argument, e.g. ‘alphanumeric’  </a:t>
            </a:r>
          </a:p>
          <a:p>
            <a:pPr lvl="1"/>
            <a:r>
              <a:rPr lang="en-US" altLang="en-US" b="1" dirty="0"/>
              <a:t>contains</a:t>
            </a:r>
            <a:r>
              <a:rPr lang="en-US" altLang="en-US" dirty="0"/>
              <a:t> determines whether a substring is somewhere within a string</a:t>
            </a:r>
          </a:p>
          <a:p>
            <a:pPr lvl="1"/>
            <a:r>
              <a:rPr lang="en-US" altLang="en-US" dirty="0" err="1"/>
              <a:t>en</a:t>
            </a:r>
            <a:r>
              <a:rPr lang="en-US" altLang="en-US" b="1" dirty="0" err="1"/>
              <a:t>dsWith</a:t>
            </a:r>
            <a:r>
              <a:rPr lang="en-US" altLang="en-US" b="1" dirty="0"/>
              <a:t>/</a:t>
            </a:r>
            <a:r>
              <a:rPr lang="en-US" altLang="en-US" b="1" dirty="0" err="1"/>
              <a:t>startsWith</a:t>
            </a:r>
            <a:r>
              <a:rPr lang="en-US" altLang="en-US" b="1" dirty="0"/>
              <a:t> </a:t>
            </a:r>
            <a:r>
              <a:rPr lang="en-US" altLang="en-US" dirty="0"/>
              <a:t>determine whether text ends with (or starts with) a specified string   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0869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String/Number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Converting from strings to numbers and vice versa: </a:t>
            </a:r>
            <a:endParaRPr lang="en-US" altLang="en-US" b="1" dirty="0"/>
          </a:p>
          <a:p>
            <a:pPr lvl="3"/>
            <a:r>
              <a:rPr lang="en-US" altLang="en-US" b="1" dirty="0"/>
              <a:t>int2str</a:t>
            </a:r>
            <a:r>
              <a:rPr lang="en-US" altLang="en-US" dirty="0"/>
              <a:t> converts from an integer to a character vector storing the integer     </a:t>
            </a:r>
          </a:p>
          <a:p>
            <a:pPr lvl="3"/>
            <a:r>
              <a:rPr lang="en-US" altLang="en-US" b="1" dirty="0"/>
              <a:t>num2str</a:t>
            </a:r>
            <a:r>
              <a:rPr lang="en-US" altLang="en-US" dirty="0"/>
              <a:t>  converts a real number to a character vector containing the number     </a:t>
            </a:r>
          </a:p>
          <a:p>
            <a:pPr lvl="3"/>
            <a:r>
              <a:rPr lang="en-US" altLang="en-US" b="1" dirty="0"/>
              <a:t>string</a:t>
            </a:r>
            <a:r>
              <a:rPr lang="en-US" altLang="en-US" dirty="0"/>
              <a:t> converts number(s) to strings</a:t>
            </a:r>
          </a:p>
          <a:p>
            <a:pPr lvl="3"/>
            <a:r>
              <a:rPr lang="en-US" altLang="en-US" b="1" dirty="0"/>
              <a:t>str2num (</a:t>
            </a:r>
            <a:r>
              <a:rPr lang="en-US" altLang="en-US" dirty="0"/>
              <a:t>and</a:t>
            </a:r>
            <a:r>
              <a:rPr lang="en-US" altLang="en-US" b="1" dirty="0"/>
              <a:t> str2double)</a:t>
            </a:r>
            <a:r>
              <a:rPr lang="en-US" altLang="en-US" dirty="0"/>
              <a:t>  converts from a string or character vector containing number(s) to a number array    </a:t>
            </a:r>
          </a:p>
          <a:p>
            <a:r>
              <a:rPr lang="en-US" altLang="en-US" dirty="0"/>
              <a:t>Note: this is different from converting to/from ASCII equivalents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1132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Trying to use == to compare character vectors for equality, instead of the </a:t>
            </a:r>
            <a:r>
              <a:rPr lang="en-US" altLang="en-US" sz="2800" b="1" dirty="0" err="1"/>
              <a:t>strcmp</a:t>
            </a:r>
            <a:r>
              <a:rPr lang="en-US" altLang="en-US" sz="2800" dirty="0"/>
              <a:t> function (and its variations)</a:t>
            </a:r>
          </a:p>
          <a:p>
            <a:r>
              <a:rPr lang="en-US" altLang="en-US" sz="2800" dirty="0"/>
              <a:t>Confusing </a:t>
            </a:r>
            <a:r>
              <a:rPr lang="en-US" altLang="en-US" sz="2800" b="1" dirty="0" err="1"/>
              <a:t>sprintf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fprintf</a:t>
            </a:r>
            <a:r>
              <a:rPr lang="en-US" altLang="en-US" sz="2800" dirty="0"/>
              <a:t>.   The syntax is the same, but </a:t>
            </a:r>
            <a:r>
              <a:rPr lang="en-US" altLang="en-US" sz="2800" b="1" dirty="0" err="1"/>
              <a:t>sprintf</a:t>
            </a:r>
            <a:r>
              <a:rPr lang="en-US" altLang="en-US" sz="2800" dirty="0"/>
              <a:t> creates a string whereas </a:t>
            </a:r>
            <a:r>
              <a:rPr lang="en-US" altLang="en-US" sz="2800" b="1" dirty="0" err="1"/>
              <a:t>fprintf</a:t>
            </a:r>
            <a:r>
              <a:rPr lang="en-US" altLang="en-US" sz="2800" dirty="0"/>
              <a:t> prints </a:t>
            </a:r>
          </a:p>
          <a:p>
            <a:r>
              <a:rPr lang="en-US" altLang="en-US" sz="2800" dirty="0"/>
              <a:t>Trying to create a vector of character vectors with varying lengths (use string arrays instead)</a:t>
            </a:r>
          </a:p>
          <a:p>
            <a:r>
              <a:rPr lang="en-US" altLang="en-US" sz="2800" dirty="0"/>
              <a:t>Forgetting that when using </a:t>
            </a:r>
            <a:r>
              <a:rPr lang="en-US" altLang="en-US" sz="2800" b="1" dirty="0" err="1"/>
              <a:t>strtok</a:t>
            </a:r>
            <a:r>
              <a:rPr lang="en-US" altLang="en-US" sz="2800" dirty="0"/>
              <a:t>, the second argument returned (the “rest” of the string) contains the delimiter.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17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Make sure the correct string comparison function is used; for example, </a:t>
            </a:r>
            <a:r>
              <a:rPr lang="en-US" altLang="en-US" sz="2800" b="1" dirty="0" err="1"/>
              <a:t>strcmpi</a:t>
            </a:r>
            <a:r>
              <a:rPr lang="en-US" altLang="en-US" sz="2800" dirty="0"/>
              <a:t> if ignoring case is desired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8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Both character vectors and string scalars are composed of groups of characters</a:t>
            </a: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b="1" i="1" dirty="0">
                <a:ea typeface="ＭＳ Ｐゴシック" charset="0"/>
              </a:rPr>
              <a:t>Characters</a:t>
            </a:r>
            <a:r>
              <a:rPr lang="en-US" sz="2500" dirty="0">
                <a:ea typeface="ＭＳ Ｐゴシック" charset="0"/>
              </a:rPr>
              <a:t> include letters of the alphabet, digits, punctuation marks, white space, and control characters </a:t>
            </a:r>
          </a:p>
          <a:p>
            <a:pPr lvl="1"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b="1" i="1" dirty="0">
                <a:ea typeface="ＭＳ Ｐゴシック" charset="0"/>
              </a:rPr>
              <a:t>Control characters</a:t>
            </a:r>
            <a:r>
              <a:rPr lang="en-US" sz="2500" dirty="0">
                <a:ea typeface="ＭＳ Ｐゴシック" charset="0"/>
              </a:rPr>
              <a:t> are characters that cannot be printed, but accomplish a task (such as a backspace or tab)</a:t>
            </a:r>
          </a:p>
          <a:p>
            <a:pPr lvl="1"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b="1" i="1" dirty="0">
                <a:ea typeface="ＭＳ Ｐゴシック" charset="0"/>
              </a:rPr>
              <a:t>White space characters</a:t>
            </a:r>
            <a:r>
              <a:rPr lang="en-US" sz="2500" dirty="0">
                <a:ea typeface="ＭＳ Ｐゴシック" charset="0"/>
              </a:rPr>
              <a:t> include the space, tab, newline, and carriage return </a:t>
            </a:r>
          </a:p>
          <a:p>
            <a:pPr lvl="1"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b="1" i="1" dirty="0">
                <a:ea typeface="ＭＳ Ｐゴシック" charset="0"/>
              </a:rPr>
              <a:t>Leading blanks</a:t>
            </a:r>
            <a:r>
              <a:rPr lang="en-US" sz="2500" dirty="0">
                <a:ea typeface="ＭＳ Ｐゴシック" charset="0"/>
              </a:rPr>
              <a:t> are blank spaces at the beginning</a:t>
            </a:r>
          </a:p>
          <a:p>
            <a:pPr lvl="1"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b="1" i="1" dirty="0">
                <a:ea typeface="ＭＳ Ｐゴシック" charset="0"/>
              </a:rPr>
              <a:t>Trailing blanks</a:t>
            </a:r>
            <a:r>
              <a:rPr lang="en-US" sz="2500" dirty="0">
                <a:ea typeface="ＭＳ Ｐゴシック" charset="0"/>
              </a:rPr>
              <a:t> are blank spaces at the end</a:t>
            </a: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Individual characters in single quotation marks are the type </a:t>
            </a:r>
            <a:r>
              <a:rPr lang="en-US" sz="2500" b="1" dirty="0">
                <a:ea typeface="ＭＳ Ｐゴシック" charset="0"/>
              </a:rPr>
              <a:t>char </a:t>
            </a:r>
            <a:r>
              <a:rPr lang="en-US" sz="2500" dirty="0">
                <a:ea typeface="ＭＳ Ｐゴシック" charset="0"/>
              </a:rPr>
              <a:t>(so, the </a:t>
            </a:r>
            <a:r>
              <a:rPr lang="en-US" sz="2500" b="1" dirty="0">
                <a:ea typeface="ＭＳ Ｐゴシック" charset="0"/>
              </a:rPr>
              <a:t>class</a:t>
            </a:r>
            <a:r>
              <a:rPr lang="en-US" sz="2500" dirty="0">
                <a:ea typeface="ＭＳ Ｐゴシック" charset="0"/>
              </a:rPr>
              <a:t> is </a:t>
            </a:r>
            <a:r>
              <a:rPr lang="en-US" sz="2500" b="1" dirty="0">
                <a:ea typeface="ＭＳ Ｐゴシック" charset="0"/>
              </a:rPr>
              <a:t>char</a:t>
            </a:r>
            <a:r>
              <a:rPr lang="en-US" sz="2500" dirty="0">
                <a:ea typeface="ＭＳ Ｐゴシック" charset="0"/>
              </a:rPr>
              <a:t>)</a:t>
            </a:r>
            <a:endParaRPr lang="en-US" sz="2500" b="1" dirty="0">
              <a:ea typeface="ＭＳ Ｐゴシック" charset="0"/>
            </a:endParaRP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  <a:cs typeface="Courier New"/>
              </a:rPr>
              <a:t>Function </a:t>
            </a:r>
            <a:r>
              <a:rPr lang="en-US" sz="2500" b="1" dirty="0">
                <a:ea typeface="ＭＳ Ｐゴシック" charset="0"/>
                <a:cs typeface="Courier New"/>
              </a:rPr>
              <a:t>newline</a:t>
            </a:r>
            <a:r>
              <a:rPr lang="en-US" sz="2500" dirty="0">
                <a:ea typeface="ＭＳ Ｐゴシック" charset="0"/>
                <a:cs typeface="Courier New"/>
              </a:rPr>
              <a:t> returns a newline character</a:t>
            </a:r>
            <a:endParaRPr lang="en-US" sz="2500" dirty="0">
              <a:latin typeface="Courier New"/>
              <a:ea typeface="ＭＳ Ｐゴシック" charset="0"/>
              <a:cs typeface="Courier New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500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9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Character Vectors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64515" y="1163638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Character vectors:</a:t>
            </a:r>
          </a:p>
          <a:p>
            <a:pPr lvl="1"/>
            <a:r>
              <a:rPr lang="en-US" altLang="en-US" sz="2500" dirty="0"/>
              <a:t> consist of any number of characters</a:t>
            </a:r>
          </a:p>
          <a:p>
            <a:pPr lvl="1"/>
            <a:r>
              <a:rPr lang="en-US" altLang="en-US" sz="2500" dirty="0"/>
              <a:t>are contained in single quotation marks</a:t>
            </a:r>
          </a:p>
          <a:p>
            <a:pPr lvl="1"/>
            <a:r>
              <a:rPr lang="en-US" altLang="en-US" sz="2500" dirty="0"/>
              <a:t>are displayed using single quotation marks</a:t>
            </a:r>
          </a:p>
          <a:p>
            <a:pPr lvl="1"/>
            <a:r>
              <a:rPr lang="en-US" altLang="en-US" sz="2500" dirty="0"/>
              <a:t>are of the type, or class, </a:t>
            </a:r>
            <a:r>
              <a:rPr lang="en-US" altLang="en-US" sz="2500" b="1" dirty="0"/>
              <a:t>char</a:t>
            </a:r>
          </a:p>
          <a:p>
            <a:pPr lvl="1"/>
            <a:r>
              <a:rPr lang="en-US" altLang="en-US" sz="2500" dirty="0"/>
              <a:t>Examples: ‘x’, ‘ ’, ‘</a:t>
            </a:r>
            <a:r>
              <a:rPr lang="en-US" altLang="en-US" sz="2500" dirty="0" err="1"/>
              <a:t>abc</a:t>
            </a:r>
            <a:r>
              <a:rPr lang="en-US" altLang="en-US" sz="2500" dirty="0"/>
              <a:t>’, ‘hi there’</a:t>
            </a:r>
          </a:p>
          <a:p>
            <a:r>
              <a:rPr lang="en-US" altLang="en-US" sz="2500" dirty="0"/>
              <a:t>Since these are vectors of characters, many built-in functions and operators that we’</a:t>
            </a:r>
            <a:r>
              <a:rPr lang="en-US" altLang="ja-JP" sz="2500" dirty="0"/>
              <a:t>ve seen already work with character vectors as well as numbers – e.g., </a:t>
            </a:r>
            <a:r>
              <a:rPr lang="en-US" altLang="ja-JP" sz="2500" b="1" dirty="0"/>
              <a:t>length</a:t>
            </a:r>
            <a:r>
              <a:rPr lang="en-US" altLang="ja-JP" sz="2500" dirty="0"/>
              <a:t> to get the length of a character vector, or the transpose operator</a:t>
            </a:r>
          </a:p>
          <a:p>
            <a:r>
              <a:rPr lang="en-US" altLang="en-US" sz="2500" dirty="0"/>
              <a:t>You can also index into a character vector to get individual characters or to get subsets (called a </a:t>
            </a:r>
            <a:r>
              <a:rPr lang="en-US" altLang="en-US" sz="2500" b="1" i="1" dirty="0"/>
              <a:t>substring</a:t>
            </a:r>
            <a:r>
              <a:rPr lang="en-US" altLang="en-US" sz="2500" dirty="0"/>
              <a:t> for a character vector or a string)</a:t>
            </a:r>
          </a:p>
        </p:txBody>
      </p:sp>
    </p:spTree>
    <p:extLst>
      <p:ext uri="{BB962C8B-B14F-4D97-AF65-F5344CB8AC3E}">
        <p14:creationId xmlns:p14="http://schemas.microsoft.com/office/powerpoint/2010/main" val="21179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Scalars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609600" y="13446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string scalar is a single string, and is used to store a group of characters such as a word</a:t>
            </a:r>
          </a:p>
          <a:p>
            <a:r>
              <a:rPr lang="en-US" altLang="en-US" dirty="0"/>
              <a:t>Strings can be created</a:t>
            </a:r>
          </a:p>
          <a:p>
            <a:pPr lvl="1"/>
            <a:r>
              <a:rPr lang="en-US" altLang="en-US" dirty="0"/>
              <a:t>using double quotes, e.g. “Awesome”</a:t>
            </a:r>
          </a:p>
          <a:p>
            <a:pPr lvl="1"/>
            <a:r>
              <a:rPr lang="en-US" altLang="en-US" dirty="0"/>
              <a:t>using the </a:t>
            </a:r>
            <a:r>
              <a:rPr lang="en-US" altLang="en-US" b="1" dirty="0"/>
              <a:t>string</a:t>
            </a:r>
            <a:r>
              <a:rPr lang="en-US" altLang="en-US" dirty="0"/>
              <a:t> function, e.g. string(‘Awesome’)</a:t>
            </a:r>
          </a:p>
          <a:p>
            <a:r>
              <a:rPr lang="en-US" altLang="en-US" dirty="0"/>
              <a:t>Strings are displayed using double quotes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class</a:t>
            </a:r>
            <a:r>
              <a:rPr lang="en-US" altLang="en-US" dirty="0"/>
              <a:t> of a string scalar is ‘string’</a:t>
            </a:r>
          </a:p>
        </p:txBody>
      </p:sp>
    </p:spTree>
    <p:extLst>
      <p:ext uri="{BB962C8B-B14F-4D97-AF65-F5344CB8AC3E}">
        <p14:creationId xmlns:p14="http://schemas.microsoft.com/office/powerpoint/2010/main" val="24883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Dimensions of character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single character is a 1 x 1 scalar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 = 'x';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size(letter)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A character vector is 1 x n where n is the length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myword = 'Hello';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size(myword)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1     5</a:t>
            </a: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Dimensions of strings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1800" dirty="0">
                <a:ea typeface="ＭＳ Ｐゴシック" charset="0"/>
              </a:rPr>
              <a:t>A string is a 1 x 1 scalar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mystr = "Awesome";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size(mystr)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 1     1</a:t>
            </a:r>
            <a:endParaRPr lang="en-US" sz="1800" dirty="0">
              <a:latin typeface="Courier New"/>
              <a:cs typeface="Courier New"/>
            </a:endParaRPr>
          </a:p>
          <a:p>
            <a:pPr>
              <a:buFont typeface="Wingdings 2" charset="0"/>
              <a:buChar char=""/>
              <a:defRPr/>
            </a:pPr>
            <a:r>
              <a:rPr lang="en-US" sz="1800" dirty="0">
                <a:ea typeface="ＭＳ Ｐゴシック" charset="0"/>
              </a:rPr>
              <a:t>A character vector is contained in a string; curly braces can be used to index: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mystr(1)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 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"Awesome"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mystr{1}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'Awesome'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mystr{1}(1)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</a:t>
            </a:r>
          </a:p>
          <a:p>
            <a:pPr marL="1921510" lvl="7" indent="0">
              <a:buFontTx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'A'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0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Combining For-Loop(s) and If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We have seen that the </a:t>
            </a:r>
            <a:r>
              <a:rPr lang="en-US" sz="2500" b="1" dirty="0">
                <a:ea typeface="ＭＳ Ｐゴシック" charset="0"/>
              </a:rPr>
              <a:t>length</a:t>
            </a:r>
            <a:r>
              <a:rPr lang="en-US" sz="2500" dirty="0">
                <a:ea typeface="ＭＳ Ｐゴシック" charset="0"/>
              </a:rPr>
              <a:t> function can be used to find the number of characters in a character vector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However, since a string is a 1 x 1 scalar, the length of a string is 1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Use the </a:t>
            </a:r>
            <a:r>
              <a:rPr lang="en-US" sz="2500" b="1" dirty="0" err="1">
                <a:ea typeface="ＭＳ Ｐゴシック" charset="0"/>
              </a:rPr>
              <a:t>strlength</a:t>
            </a:r>
            <a:r>
              <a:rPr lang="en-US" sz="2500" dirty="0">
                <a:ea typeface="ＭＳ Ｐゴシック" charset="0"/>
              </a:rPr>
              <a:t> function for strings: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&gt;&gt; length("Ciao")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ans =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     1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&gt;&gt; strlength("Ciao")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ans =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     4</a:t>
            </a:r>
            <a:endParaRPr lang="en-US" sz="2500" dirty="0">
              <a:latin typeface="Courier New"/>
              <a:cs typeface="Courier New"/>
            </a:endParaRP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Even an empty string is a 1 x 1 scalar, so the length is 1 (not 0)</a:t>
            </a:r>
          </a:p>
          <a:p>
            <a:pPr>
              <a:buFont typeface="Wingdings 2" charset="0"/>
              <a:buChar char=""/>
              <a:defRPr/>
            </a:pPr>
            <a:endParaRPr lang="en-US" sz="25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3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Groups of strings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Groups of strings can be stored in</a:t>
            </a:r>
          </a:p>
          <a:p>
            <a:pPr lvl="1"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string arrays</a:t>
            </a:r>
          </a:p>
          <a:p>
            <a:pPr lvl="1"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character matrices</a:t>
            </a:r>
          </a:p>
          <a:p>
            <a:pPr lvl="1"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cell arrays (in Chapter 8)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String arrays are very easy to use: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&gt;&gt; greets = ["hi", "ciao"]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greets = 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  1×2 string array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    "hi"    "ciao"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&gt;&gt; greets(1)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ans = 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    "hi"</a:t>
            </a:r>
            <a:endParaRPr lang="en-US" sz="2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43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4384</TotalTime>
  <Words>2006</Words>
  <Application>Microsoft Office PowerPoint</Application>
  <PresentationFormat>Widescreen</PresentationFormat>
  <Paragraphs>269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Calibri</vt:lpstr>
      <vt:lpstr>Courier New</vt:lpstr>
      <vt:lpstr>Georgia</vt:lpstr>
      <vt:lpstr>Impact</vt:lpstr>
      <vt:lpstr>Wingdings</vt:lpstr>
      <vt:lpstr>Wingdings 2</vt:lpstr>
      <vt:lpstr>Uwaterloo_Theme</vt:lpstr>
      <vt:lpstr>Uwaterloo</vt:lpstr>
      <vt:lpstr>Text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111</cp:revision>
  <dcterms:created xsi:type="dcterms:W3CDTF">2018-10-10T19:11:49Z</dcterms:created>
  <dcterms:modified xsi:type="dcterms:W3CDTF">2019-04-22T10:10:07Z</dcterms:modified>
</cp:coreProperties>
</file>