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8"/>
  </p:notesMasterIdLst>
  <p:sldIdLst>
    <p:sldId id="256" r:id="rId3"/>
    <p:sldId id="295" r:id="rId4"/>
    <p:sldId id="318" r:id="rId5"/>
    <p:sldId id="299" r:id="rId6"/>
    <p:sldId id="322" r:id="rId7"/>
    <p:sldId id="300" r:id="rId8"/>
    <p:sldId id="321" r:id="rId9"/>
    <p:sldId id="301" r:id="rId10"/>
    <p:sldId id="302" r:id="rId11"/>
    <p:sldId id="323" r:id="rId12"/>
    <p:sldId id="327" r:id="rId13"/>
    <p:sldId id="303" r:id="rId14"/>
    <p:sldId id="304" r:id="rId15"/>
    <p:sldId id="324" r:id="rId16"/>
    <p:sldId id="326" r:id="rId17"/>
    <p:sldId id="319" r:id="rId18"/>
    <p:sldId id="307" r:id="rId19"/>
    <p:sldId id="308" r:id="rId20"/>
    <p:sldId id="311" r:id="rId21"/>
    <p:sldId id="328" r:id="rId22"/>
    <p:sldId id="329" r:id="rId23"/>
    <p:sldId id="330" r:id="rId24"/>
    <p:sldId id="297" r:id="rId25"/>
    <p:sldId id="296"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0704" autoAdjust="0"/>
  </p:normalViewPr>
  <p:slideViewPr>
    <p:cSldViewPr snapToGrid="0">
      <p:cViewPr>
        <p:scale>
          <a:sx n="100" d="100"/>
          <a:sy n="100" d="100"/>
        </p:scale>
        <p:origin x="262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17</a:t>
            </a:fld>
            <a:endParaRPr lang="en-US"/>
          </a:p>
        </p:txBody>
      </p:sp>
    </p:spTree>
    <p:extLst>
      <p:ext uri="{BB962C8B-B14F-4D97-AF65-F5344CB8AC3E}">
        <p14:creationId xmlns:p14="http://schemas.microsoft.com/office/powerpoint/2010/main" val="1977468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18</a:t>
            </a:fld>
            <a:endParaRPr lang="en-US"/>
          </a:p>
        </p:txBody>
      </p:sp>
    </p:spTree>
    <p:extLst>
      <p:ext uri="{BB962C8B-B14F-4D97-AF65-F5344CB8AC3E}">
        <p14:creationId xmlns:p14="http://schemas.microsoft.com/office/powerpoint/2010/main" val="21356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19</a:t>
            </a:fld>
            <a:endParaRPr lang="en-US"/>
          </a:p>
        </p:txBody>
      </p:sp>
    </p:spTree>
    <p:extLst>
      <p:ext uri="{BB962C8B-B14F-4D97-AF65-F5344CB8AC3E}">
        <p14:creationId xmlns:p14="http://schemas.microsoft.com/office/powerpoint/2010/main" val="2516599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23</a:t>
            </a:fld>
            <a:endParaRPr lang="en-US"/>
          </a:p>
        </p:txBody>
      </p:sp>
    </p:spTree>
    <p:extLst>
      <p:ext uri="{BB962C8B-B14F-4D97-AF65-F5344CB8AC3E}">
        <p14:creationId xmlns:p14="http://schemas.microsoft.com/office/powerpoint/2010/main" val="268030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4</a:t>
            </a:fld>
            <a:endParaRPr lang="en-US"/>
          </a:p>
        </p:txBody>
      </p:sp>
    </p:spTree>
    <p:extLst>
      <p:ext uri="{BB962C8B-B14F-4D97-AF65-F5344CB8AC3E}">
        <p14:creationId xmlns:p14="http://schemas.microsoft.com/office/powerpoint/2010/main" val="79419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6</a:t>
            </a:fld>
            <a:endParaRPr lang="en-US"/>
          </a:p>
        </p:txBody>
      </p:sp>
    </p:spTree>
    <p:extLst>
      <p:ext uri="{BB962C8B-B14F-4D97-AF65-F5344CB8AC3E}">
        <p14:creationId xmlns:p14="http://schemas.microsoft.com/office/powerpoint/2010/main" val="222169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8</a:t>
            </a:fld>
            <a:endParaRPr lang="en-US"/>
          </a:p>
        </p:txBody>
      </p:sp>
    </p:spTree>
    <p:extLst>
      <p:ext uri="{BB962C8B-B14F-4D97-AF65-F5344CB8AC3E}">
        <p14:creationId xmlns:p14="http://schemas.microsoft.com/office/powerpoint/2010/main" val="57509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9</a:t>
            </a:fld>
            <a:endParaRPr lang="en-US"/>
          </a:p>
        </p:txBody>
      </p:sp>
    </p:spTree>
    <p:extLst>
      <p:ext uri="{BB962C8B-B14F-4D97-AF65-F5344CB8AC3E}">
        <p14:creationId xmlns:p14="http://schemas.microsoft.com/office/powerpoint/2010/main" val="155023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10</a:t>
            </a:fld>
            <a:endParaRPr lang="en-US"/>
          </a:p>
        </p:txBody>
      </p:sp>
    </p:spTree>
    <p:extLst>
      <p:ext uri="{BB962C8B-B14F-4D97-AF65-F5344CB8AC3E}">
        <p14:creationId xmlns:p14="http://schemas.microsoft.com/office/powerpoint/2010/main" val="703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12</a:t>
            </a:fld>
            <a:endParaRPr lang="en-US"/>
          </a:p>
        </p:txBody>
      </p:sp>
    </p:spTree>
    <p:extLst>
      <p:ext uri="{BB962C8B-B14F-4D97-AF65-F5344CB8AC3E}">
        <p14:creationId xmlns:p14="http://schemas.microsoft.com/office/powerpoint/2010/main" val="70746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13</a:t>
            </a:fld>
            <a:endParaRPr lang="en-US"/>
          </a:p>
        </p:txBody>
      </p:sp>
    </p:spTree>
    <p:extLst>
      <p:ext uri="{BB962C8B-B14F-4D97-AF65-F5344CB8AC3E}">
        <p14:creationId xmlns:p14="http://schemas.microsoft.com/office/powerpoint/2010/main" val="4159438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5/3/2019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Loop Statement</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a:t>
            </a:r>
            <a:r>
              <a:rPr lang="en-US" b="1" dirty="0" smtClean="0"/>
              <a:t>2019-05-03</a:t>
            </a:r>
            <a:endParaRPr lang="en-US" b="1" dirty="0" smtClean="0"/>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Logical Operation</a:t>
            </a:r>
            <a:endParaRPr lang="en-US" dirty="0"/>
          </a:p>
        </p:txBody>
      </p:sp>
      <p:pic>
        <p:nvPicPr>
          <p:cNvPr id="3" name="Picture 2"/>
          <p:cNvPicPr>
            <a:picLocks noChangeAspect="1"/>
          </p:cNvPicPr>
          <p:nvPr/>
        </p:nvPicPr>
        <p:blipFill rotWithShape="1">
          <a:blip r:embed="rId3"/>
          <a:srcRect t="12860" b="43693"/>
          <a:stretch/>
        </p:blipFill>
        <p:spPr>
          <a:xfrm>
            <a:off x="349250" y="1682751"/>
            <a:ext cx="5551232" cy="4495800"/>
          </a:xfrm>
          <a:prstGeom prst="rect">
            <a:avLst/>
          </a:prstGeom>
        </p:spPr>
      </p:pic>
      <p:sp>
        <p:nvSpPr>
          <p:cNvPr id="4"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Change 1 to 5, 2 to 7, and the rest to 10 in a given vector</a:t>
            </a:r>
          </a:p>
        </p:txBody>
      </p:sp>
      <p:pic>
        <p:nvPicPr>
          <p:cNvPr id="5" name="Picture 4"/>
          <p:cNvPicPr>
            <a:picLocks noChangeAspect="1"/>
          </p:cNvPicPr>
          <p:nvPr/>
        </p:nvPicPr>
        <p:blipFill rotWithShape="1">
          <a:blip r:embed="rId3"/>
          <a:srcRect t="56218"/>
          <a:stretch/>
        </p:blipFill>
        <p:spPr>
          <a:xfrm>
            <a:off x="6212840" y="1648071"/>
            <a:ext cx="5551231" cy="4530480"/>
          </a:xfrm>
          <a:prstGeom prst="rect">
            <a:avLst/>
          </a:prstGeom>
        </p:spPr>
      </p:pic>
    </p:spTree>
    <p:extLst>
      <p:ext uri="{BB962C8B-B14F-4D97-AF65-F5344CB8AC3E}">
        <p14:creationId xmlns:p14="http://schemas.microsoft.com/office/powerpoint/2010/main" val="2441054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smtClean="0"/>
              <a:t>Find</a:t>
            </a:r>
            <a:endParaRPr lang="en-US" dirty="0"/>
          </a:p>
        </p:txBody>
      </p:sp>
      <p:sp>
        <p:nvSpPr>
          <p:cNvPr id="3"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Find indexes of a vector where 5 is located</a:t>
            </a:r>
            <a:endParaRPr lang="en-US" sz="2500" dirty="0"/>
          </a:p>
        </p:txBody>
      </p:sp>
      <p:pic>
        <p:nvPicPr>
          <p:cNvPr id="4" name="Picture 3"/>
          <p:cNvPicPr>
            <a:picLocks noChangeAspect="1"/>
          </p:cNvPicPr>
          <p:nvPr/>
        </p:nvPicPr>
        <p:blipFill>
          <a:blip r:embed="rId2"/>
          <a:stretch>
            <a:fillRect/>
          </a:stretch>
        </p:blipFill>
        <p:spPr>
          <a:xfrm>
            <a:off x="619125" y="1519237"/>
            <a:ext cx="8458199" cy="5082219"/>
          </a:xfrm>
          <a:prstGeom prst="rect">
            <a:avLst/>
          </a:prstGeom>
        </p:spPr>
      </p:pic>
      <p:pic>
        <p:nvPicPr>
          <p:cNvPr id="5" name="Picture 4"/>
          <p:cNvPicPr>
            <a:picLocks noChangeAspect="1"/>
          </p:cNvPicPr>
          <p:nvPr/>
        </p:nvPicPr>
        <p:blipFill>
          <a:blip r:embed="rId3"/>
          <a:stretch>
            <a:fillRect/>
          </a:stretch>
        </p:blipFill>
        <p:spPr>
          <a:xfrm>
            <a:off x="8429624" y="2207260"/>
            <a:ext cx="2733675" cy="2512378"/>
          </a:xfrm>
          <a:prstGeom prst="rect">
            <a:avLst/>
          </a:prstGeom>
        </p:spPr>
      </p:pic>
    </p:spTree>
    <p:extLst>
      <p:ext uri="{BB962C8B-B14F-4D97-AF65-F5344CB8AC3E}">
        <p14:creationId xmlns:p14="http://schemas.microsoft.com/office/powerpoint/2010/main" val="3387718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While-Loop</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used as a </a:t>
            </a:r>
            <a:r>
              <a:rPr lang="en-US" altLang="en-US" sz="2500" dirty="0">
                <a:solidFill>
                  <a:srgbClr val="FF0000"/>
                </a:solidFill>
              </a:rPr>
              <a:t>conditional</a:t>
            </a:r>
            <a:r>
              <a:rPr lang="en-US" altLang="en-US" sz="2500" dirty="0"/>
              <a:t> loop</a:t>
            </a:r>
          </a:p>
          <a:p>
            <a:pPr>
              <a:lnSpc>
                <a:spcPct val="90000"/>
              </a:lnSpc>
            </a:pPr>
            <a:r>
              <a:rPr lang="en-US" altLang="en-US" sz="2500" dirty="0"/>
              <a:t>used to repeat an action when ahead of time it is not known how many times the action will be repeated</a:t>
            </a:r>
          </a:p>
          <a:p>
            <a:pPr>
              <a:lnSpc>
                <a:spcPct val="90000"/>
              </a:lnSpc>
            </a:pPr>
            <a:r>
              <a:rPr lang="en-US" altLang="en-US" sz="2500" dirty="0"/>
              <a:t>general form:</a:t>
            </a:r>
          </a:p>
          <a:p>
            <a:pPr lvl="2">
              <a:lnSpc>
                <a:spcPct val="90000"/>
              </a:lnSpc>
              <a:buNone/>
            </a:pPr>
            <a:r>
              <a:rPr lang="en-US" altLang="en-US" sz="2500" dirty="0"/>
              <a:t>while </a:t>
            </a:r>
            <a:r>
              <a:rPr lang="en-US" altLang="en-US" sz="2500" u="sng" dirty="0">
                <a:solidFill>
                  <a:srgbClr val="FF0000"/>
                </a:solidFill>
              </a:rPr>
              <a:t>condition</a:t>
            </a:r>
          </a:p>
          <a:p>
            <a:pPr lvl="3">
              <a:lnSpc>
                <a:spcPct val="90000"/>
              </a:lnSpc>
              <a:buNone/>
            </a:pPr>
            <a:r>
              <a:rPr lang="en-US" altLang="en-US" sz="2500" dirty="0"/>
              <a:t>action</a:t>
            </a:r>
          </a:p>
          <a:p>
            <a:pPr lvl="2">
              <a:lnSpc>
                <a:spcPct val="90000"/>
              </a:lnSpc>
              <a:buNone/>
            </a:pPr>
            <a:r>
              <a:rPr lang="en-US" altLang="en-US" sz="2500" dirty="0"/>
              <a:t>end</a:t>
            </a:r>
          </a:p>
          <a:p>
            <a:pPr>
              <a:lnSpc>
                <a:spcPct val="90000"/>
              </a:lnSpc>
            </a:pPr>
            <a:r>
              <a:rPr lang="en-US" altLang="en-US" sz="2500" dirty="0"/>
              <a:t>the action is repeated as long as the condition is true</a:t>
            </a:r>
          </a:p>
          <a:p>
            <a:pPr>
              <a:lnSpc>
                <a:spcPct val="90000"/>
              </a:lnSpc>
            </a:pPr>
            <a:r>
              <a:rPr lang="en-US" altLang="en-US" sz="2500" dirty="0"/>
              <a:t>an </a:t>
            </a:r>
            <a:r>
              <a:rPr lang="en-US" altLang="en-US" sz="2500" i="1" dirty="0"/>
              <a:t>infinite loop</a:t>
            </a:r>
            <a:r>
              <a:rPr lang="en-US" altLang="en-US" sz="2500" dirty="0"/>
              <a:t> can occur if the condition never becomes false (Use </a:t>
            </a:r>
            <a:r>
              <a:rPr lang="en-US" altLang="en-US" sz="2500" b="1" dirty="0">
                <a:solidFill>
                  <a:srgbClr val="FF0000"/>
                </a:solidFill>
              </a:rPr>
              <a:t>Ctrl-C to break out </a:t>
            </a:r>
            <a:r>
              <a:rPr lang="en-US" altLang="en-US" sz="2500" dirty="0"/>
              <a:t>of an infinite loop)</a:t>
            </a:r>
          </a:p>
          <a:p>
            <a:pPr>
              <a:lnSpc>
                <a:spcPct val="90000"/>
              </a:lnSpc>
            </a:pPr>
            <a:r>
              <a:rPr lang="en-US" altLang="en-US" sz="2500" u="sng" dirty="0">
                <a:solidFill>
                  <a:srgbClr val="FF0000"/>
                </a:solidFill>
              </a:rPr>
              <a:t>Note: since the condition comes before the action, it is possible that the condition will be false the first time it is evaluated and therefore the action will not be executed at all</a:t>
            </a:r>
          </a:p>
          <a:p>
            <a:pPr>
              <a:lnSpc>
                <a:spcPct val="90000"/>
              </a:lnSpc>
            </a:pPr>
            <a:endParaRPr lang="en-US" altLang="en-US" sz="2500" dirty="0"/>
          </a:p>
          <a:p>
            <a:pPr>
              <a:lnSpc>
                <a:spcPct val="90000"/>
              </a:lnSpc>
              <a:buNone/>
            </a:pPr>
            <a:endParaRPr lang="en-US" altLang="en-US" sz="2500" dirty="0"/>
          </a:p>
        </p:txBody>
      </p:sp>
    </p:spTree>
    <p:extLst>
      <p:ext uri="{BB962C8B-B14F-4D97-AF65-F5344CB8AC3E}">
        <p14:creationId xmlns:p14="http://schemas.microsoft.com/office/powerpoint/2010/main" val="1764346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Counting in a While-Loop</a:t>
            </a:r>
            <a:endParaRPr lang="en-US" dirty="0"/>
          </a:p>
        </p:txBody>
      </p:sp>
      <p:sp>
        <p:nvSpPr>
          <p:cNvPr id="3" name="Rectangle 3"/>
          <p:cNvSpPr txBox="1">
            <a:spLocks/>
          </p:cNvSpPr>
          <p:nvPr/>
        </p:nvSpPr>
        <p:spPr>
          <a:xfrm>
            <a:off x="457200" y="1192213"/>
            <a:ext cx="749300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it is frequently useful to count how many times the action of the loop has been repeated</a:t>
            </a:r>
          </a:p>
          <a:p>
            <a:r>
              <a:rPr lang="en-US" altLang="en-US" sz="2500" dirty="0"/>
              <a:t>general form of a while loop that counts:</a:t>
            </a:r>
          </a:p>
          <a:p>
            <a:pPr lvl="2">
              <a:buNone/>
            </a:pPr>
            <a:r>
              <a:rPr lang="en-US" altLang="en-US" sz="2500" dirty="0"/>
              <a:t>counter = 0;</a:t>
            </a:r>
          </a:p>
          <a:p>
            <a:pPr lvl="2">
              <a:buNone/>
            </a:pPr>
            <a:r>
              <a:rPr lang="en-US" altLang="en-US" sz="2500" dirty="0"/>
              <a:t>while condition</a:t>
            </a:r>
          </a:p>
          <a:p>
            <a:pPr lvl="3">
              <a:buNone/>
            </a:pPr>
            <a:r>
              <a:rPr lang="en-US" altLang="en-US" sz="2500" dirty="0"/>
              <a:t>% action</a:t>
            </a:r>
          </a:p>
          <a:p>
            <a:pPr lvl="3">
              <a:buNone/>
            </a:pPr>
            <a:r>
              <a:rPr lang="en-US" altLang="en-US" sz="2500" dirty="0"/>
              <a:t>counter = counter + 1;</a:t>
            </a:r>
          </a:p>
          <a:p>
            <a:pPr lvl="2">
              <a:buNone/>
            </a:pPr>
            <a:r>
              <a:rPr lang="en-US" altLang="en-US" sz="2500" dirty="0"/>
              <a:t>end</a:t>
            </a:r>
          </a:p>
          <a:p>
            <a:pPr lvl="2">
              <a:buNone/>
            </a:pPr>
            <a:r>
              <a:rPr lang="en-US" altLang="en-US" sz="2500" dirty="0"/>
              <a:t>% use counter – do something with it!</a:t>
            </a:r>
          </a:p>
          <a:p>
            <a:endParaRPr lang="en-US" altLang="en-US" sz="2500" dirty="0"/>
          </a:p>
          <a:p>
            <a:endParaRPr lang="en-US" altLang="en-US" sz="2500" dirty="0"/>
          </a:p>
          <a:p>
            <a:endParaRPr lang="en-US" altLang="en-US" sz="2500" dirty="0"/>
          </a:p>
          <a:p>
            <a:endParaRPr lang="en-US" altLang="en-US" sz="2500" dirty="0"/>
          </a:p>
        </p:txBody>
      </p:sp>
      <p:pic>
        <p:nvPicPr>
          <p:cNvPr id="4" name="Picture 3"/>
          <p:cNvPicPr>
            <a:picLocks noChangeAspect="1"/>
          </p:cNvPicPr>
          <p:nvPr/>
        </p:nvPicPr>
        <p:blipFill>
          <a:blip r:embed="rId3"/>
          <a:stretch>
            <a:fillRect/>
          </a:stretch>
        </p:blipFill>
        <p:spPr>
          <a:xfrm>
            <a:off x="7661275" y="1257300"/>
            <a:ext cx="4019550" cy="3086100"/>
          </a:xfrm>
          <a:prstGeom prst="rect">
            <a:avLst/>
          </a:prstGeom>
        </p:spPr>
      </p:pic>
    </p:spTree>
    <p:extLst>
      <p:ext uri="{BB962C8B-B14F-4D97-AF65-F5344CB8AC3E}">
        <p14:creationId xmlns:p14="http://schemas.microsoft.com/office/powerpoint/2010/main" val="1785677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Break</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Break command can be used to </a:t>
            </a:r>
            <a:r>
              <a:rPr lang="en-US" altLang="en-US" sz="2500" dirty="0" smtClean="0"/>
              <a:t>terminate </a:t>
            </a:r>
            <a:r>
              <a:rPr lang="en-US" altLang="en-US" sz="2500" dirty="0"/>
              <a:t>a loop prematurely (while the comparison in the first line is still </a:t>
            </a:r>
            <a:r>
              <a:rPr lang="en-US" altLang="en-US" sz="2500" dirty="0" smtClean="0"/>
              <a:t>true.</a:t>
            </a:r>
          </a:p>
          <a:p>
            <a:r>
              <a:rPr lang="en-US" altLang="en-US" sz="2500" dirty="0" smtClean="0"/>
              <a:t>A break statement will cause termination of the smallest enclosing while or for loop. </a:t>
            </a:r>
          </a:p>
          <a:p>
            <a:endParaRPr lang="en-US" altLang="en-US" sz="2500" dirty="0" smtClean="0"/>
          </a:p>
          <a:p>
            <a:endParaRPr lang="en-US" altLang="en-US" sz="2500" dirty="0" smtClean="0"/>
          </a:p>
          <a:p>
            <a:endParaRPr lang="en-US" altLang="en-US" sz="2500" dirty="0" smtClean="0"/>
          </a:p>
          <a:p>
            <a:endParaRPr lang="en-US" altLang="en-US" sz="2500" dirty="0"/>
          </a:p>
        </p:txBody>
      </p:sp>
      <p:pic>
        <p:nvPicPr>
          <p:cNvPr id="4" name="Picture 3"/>
          <p:cNvPicPr>
            <a:picLocks noChangeAspect="1"/>
          </p:cNvPicPr>
          <p:nvPr/>
        </p:nvPicPr>
        <p:blipFill>
          <a:blip r:embed="rId2"/>
          <a:stretch>
            <a:fillRect/>
          </a:stretch>
        </p:blipFill>
        <p:spPr>
          <a:xfrm>
            <a:off x="7194550" y="2882584"/>
            <a:ext cx="3810000" cy="3200400"/>
          </a:xfrm>
          <a:prstGeom prst="rect">
            <a:avLst/>
          </a:prstGeom>
        </p:spPr>
      </p:pic>
    </p:spTree>
    <p:extLst>
      <p:ext uri="{BB962C8B-B14F-4D97-AF65-F5344CB8AC3E}">
        <p14:creationId xmlns:p14="http://schemas.microsoft.com/office/powerpoint/2010/main" val="3661143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Find (Advanced)</a:t>
            </a:r>
            <a:endParaRPr lang="en-US" dirty="0"/>
          </a:p>
        </p:txBody>
      </p:sp>
      <p:pic>
        <p:nvPicPr>
          <p:cNvPr id="4" name="Picture 3"/>
          <p:cNvPicPr>
            <a:picLocks noChangeAspect="1"/>
          </p:cNvPicPr>
          <p:nvPr/>
        </p:nvPicPr>
        <p:blipFill>
          <a:blip r:embed="rId2"/>
          <a:stretch>
            <a:fillRect/>
          </a:stretch>
        </p:blipFill>
        <p:spPr>
          <a:xfrm>
            <a:off x="241301" y="1527359"/>
            <a:ext cx="5732859" cy="4825316"/>
          </a:xfrm>
          <a:prstGeom prst="rect">
            <a:avLst/>
          </a:prstGeom>
        </p:spPr>
      </p:pic>
      <p:sp>
        <p:nvSpPr>
          <p:cNvPr id="5"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Find an first 4th index of 5 in a given vector</a:t>
            </a:r>
          </a:p>
        </p:txBody>
      </p:sp>
      <p:pic>
        <p:nvPicPr>
          <p:cNvPr id="6" name="Picture 5"/>
          <p:cNvPicPr>
            <a:picLocks noChangeAspect="1"/>
          </p:cNvPicPr>
          <p:nvPr/>
        </p:nvPicPr>
        <p:blipFill>
          <a:blip r:embed="rId3"/>
          <a:stretch>
            <a:fillRect/>
          </a:stretch>
        </p:blipFill>
        <p:spPr>
          <a:xfrm>
            <a:off x="6280772" y="1600530"/>
            <a:ext cx="5473077" cy="4752145"/>
          </a:xfrm>
          <a:prstGeom prst="rect">
            <a:avLst/>
          </a:prstGeom>
        </p:spPr>
      </p:pic>
      <p:sp>
        <p:nvSpPr>
          <p:cNvPr id="7" name="Rectangle 3"/>
          <p:cNvSpPr txBox="1">
            <a:spLocks/>
          </p:cNvSpPr>
          <p:nvPr/>
        </p:nvSpPr>
        <p:spPr>
          <a:xfrm>
            <a:off x="9427633" y="6388011"/>
            <a:ext cx="10011833" cy="29219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FF0000"/>
                </a:solidFill>
              </a:rPr>
              <a:t>All ‘</a:t>
            </a:r>
            <a:r>
              <a:rPr lang="en-US" sz="2000" dirty="0" err="1" smtClean="0">
                <a:solidFill>
                  <a:srgbClr val="FF0000"/>
                </a:solidFill>
              </a:rPr>
              <a:t>idx</a:t>
            </a:r>
            <a:r>
              <a:rPr lang="en-US" sz="2000" dirty="0" smtClean="0">
                <a:solidFill>
                  <a:srgbClr val="FF0000"/>
                </a:solidFill>
              </a:rPr>
              <a:t>’ are 10.</a:t>
            </a:r>
            <a:endParaRPr lang="en-US" sz="2000" dirty="0">
              <a:solidFill>
                <a:srgbClr val="FF0000"/>
              </a:solidFill>
            </a:endParaRPr>
          </a:p>
        </p:txBody>
      </p:sp>
    </p:spTree>
    <p:extLst>
      <p:ext uri="{BB962C8B-B14F-4D97-AF65-F5344CB8AC3E}">
        <p14:creationId xmlns:p14="http://schemas.microsoft.com/office/powerpoint/2010/main" val="1993966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MATLAB Wisely!!</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Using </a:t>
            </a:r>
            <a:r>
              <a:rPr lang="en-US" altLang="en-US" sz="2500" b="1" dirty="0"/>
              <a:t>for</a:t>
            </a:r>
            <a:r>
              <a:rPr lang="en-US" altLang="en-US" sz="2500" dirty="0"/>
              <a:t> loops with vectors and matrices is a very important programming concept, and is necessary when working with many languages</a:t>
            </a:r>
          </a:p>
          <a:p>
            <a:r>
              <a:rPr lang="en-US" altLang="en-US" sz="2500" dirty="0"/>
              <a:t>However… Although </a:t>
            </a:r>
            <a:r>
              <a:rPr lang="en-US" altLang="en-US" sz="2500" b="1" dirty="0"/>
              <a:t>for</a:t>
            </a:r>
            <a:r>
              <a:rPr lang="en-US" altLang="en-US" sz="2500" dirty="0"/>
              <a:t> loops are very useful in </a:t>
            </a:r>
            <a:r>
              <a:rPr lang="en-US" altLang="en-US" sz="2500" dirty="0" smtClean="0"/>
              <a:t>MATLAB, </a:t>
            </a:r>
            <a:r>
              <a:rPr lang="en-US" altLang="en-US" sz="2400" b="1" u="sng" dirty="0">
                <a:solidFill>
                  <a:srgbClr val="FF0000"/>
                </a:solidFill>
              </a:rPr>
              <a:t>they are almost </a:t>
            </a:r>
            <a:r>
              <a:rPr lang="en-US" altLang="en-US" sz="2400" b="1" u="sng" dirty="0" smtClean="0">
                <a:solidFill>
                  <a:srgbClr val="FF0000"/>
                </a:solidFill>
              </a:rPr>
              <a:t>not necessary </a:t>
            </a:r>
            <a:r>
              <a:rPr lang="en-US" altLang="en-US" sz="2500" dirty="0"/>
              <a:t>when performing an operation on every element in a vector or matrix!</a:t>
            </a:r>
          </a:p>
          <a:p>
            <a:r>
              <a:rPr lang="en-US" altLang="en-US" sz="2500" dirty="0"/>
              <a:t>This is because MATLAB is written to work with matrices (and therefore also vectors), so functions on matrices and operations on matrices automatically iterate through all elements – no loops needed!</a:t>
            </a:r>
          </a:p>
        </p:txBody>
      </p:sp>
      <p:sp>
        <p:nvSpPr>
          <p:cNvPr id="4" name="Rectangle 3"/>
          <p:cNvSpPr txBox="1">
            <a:spLocks/>
          </p:cNvSpPr>
          <p:nvPr/>
        </p:nvSpPr>
        <p:spPr>
          <a:xfrm>
            <a:off x="609600" y="4919134"/>
            <a:ext cx="11080750" cy="662516"/>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altLang="en-US" sz="2500" b="1" u="sng" dirty="0">
              <a:solidFill>
                <a:srgbClr val="FF0000"/>
              </a:solidFill>
            </a:endParaRPr>
          </a:p>
        </p:txBody>
      </p:sp>
    </p:spTree>
    <p:extLst>
      <p:ext uri="{BB962C8B-B14F-4D97-AF65-F5344CB8AC3E}">
        <p14:creationId xmlns:p14="http://schemas.microsoft.com/office/powerpoint/2010/main" val="2433440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Vectorizing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term </a:t>
            </a:r>
            <a:r>
              <a:rPr lang="en-US" altLang="en-US" sz="2500" b="1" i="1" dirty="0" err="1"/>
              <a:t>vectorizing</a:t>
            </a:r>
            <a:r>
              <a:rPr lang="en-US" altLang="en-US" sz="2500" dirty="0"/>
              <a:t> is used in MATLAB for re-writing code using loops in a traditional programming language to matrix operations in MATLAB</a:t>
            </a:r>
          </a:p>
          <a:p>
            <a:r>
              <a:rPr lang="en-US" altLang="en-US" sz="2500" dirty="0"/>
              <a:t>For example, instead of looping through all elements in a vector </a:t>
            </a:r>
            <a:r>
              <a:rPr lang="en-US" altLang="en-US" sz="2500" dirty="0" err="1"/>
              <a:t>vec</a:t>
            </a:r>
            <a:r>
              <a:rPr lang="en-US" altLang="en-US" sz="2500" dirty="0"/>
              <a:t> to add 3 to each element, just use scalar addition:</a:t>
            </a:r>
          </a:p>
          <a:p>
            <a:endParaRPr lang="en-US" altLang="en-US" sz="2500" dirty="0"/>
          </a:p>
          <a:p>
            <a:pPr marL="641350" lvl="2" indent="0">
              <a:buNone/>
            </a:pPr>
            <a:r>
              <a:rPr lang="en-US" altLang="en-US" sz="2500" dirty="0" err="1"/>
              <a:t>vec</a:t>
            </a:r>
            <a:r>
              <a:rPr lang="en-US" altLang="en-US" sz="2500" dirty="0"/>
              <a:t> = </a:t>
            </a:r>
            <a:r>
              <a:rPr lang="en-US" altLang="en-US" sz="2500" dirty="0" err="1"/>
              <a:t>vec</a:t>
            </a:r>
            <a:r>
              <a:rPr lang="en-US" altLang="en-US" sz="2500" dirty="0"/>
              <a:t> + 3;</a:t>
            </a:r>
          </a:p>
        </p:txBody>
      </p:sp>
    </p:spTree>
    <p:extLst>
      <p:ext uri="{BB962C8B-B14F-4D97-AF65-F5344CB8AC3E}">
        <p14:creationId xmlns:p14="http://schemas.microsoft.com/office/powerpoint/2010/main" val="494544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Efficient Code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In most cases, code that is faster for the programmer to write in MATLAB is also faster for MATLAB to execute.</a:t>
            </a:r>
          </a:p>
          <a:p>
            <a:r>
              <a:rPr lang="en-US" altLang="en-US" sz="2500" b="1" u="sng" dirty="0" smtClean="0">
                <a:solidFill>
                  <a:srgbClr val="FF0000"/>
                </a:solidFill>
              </a:rPr>
              <a:t>Faster to write = less making mistakes = less time for debugging</a:t>
            </a:r>
          </a:p>
          <a:p>
            <a:r>
              <a:rPr lang="en-US" altLang="en-US" sz="2500" dirty="0" smtClean="0"/>
              <a:t>Keep in mind these important features:</a:t>
            </a:r>
          </a:p>
          <a:p>
            <a:pPr lvl="1"/>
            <a:r>
              <a:rPr lang="en-US" altLang="en-US" sz="2500" dirty="0" smtClean="0"/>
              <a:t>Scalar and array operations</a:t>
            </a:r>
          </a:p>
          <a:p>
            <a:pPr lvl="1"/>
            <a:r>
              <a:rPr lang="en-US" altLang="en-US" sz="2500" dirty="0" smtClean="0"/>
              <a:t>Logical vectors</a:t>
            </a:r>
          </a:p>
          <a:p>
            <a:pPr lvl="1"/>
            <a:r>
              <a:rPr lang="en-US" altLang="en-US" sz="2500" dirty="0" smtClean="0"/>
              <a:t>Built-in functions</a:t>
            </a:r>
          </a:p>
          <a:p>
            <a:pPr lvl="1"/>
            <a:r>
              <a:rPr lang="en-US" altLang="en-US" sz="2500" dirty="0" err="1" smtClean="0"/>
              <a:t>Preallocation</a:t>
            </a:r>
            <a:r>
              <a:rPr lang="en-US" altLang="en-US" sz="2500" dirty="0" smtClean="0"/>
              <a:t> of vectors</a:t>
            </a:r>
            <a:endParaRPr lang="en-US" altLang="en-US" sz="2500" dirty="0"/>
          </a:p>
        </p:txBody>
      </p:sp>
    </p:spTree>
    <p:extLst>
      <p:ext uri="{BB962C8B-B14F-4D97-AF65-F5344CB8AC3E}">
        <p14:creationId xmlns:p14="http://schemas.microsoft.com/office/powerpoint/2010/main" val="6452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Operations on Vectors &amp; Matrices	</a:t>
            </a:r>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Can perform numerical operations on vectors and matrices, e.g. </a:t>
            </a:r>
            <a:r>
              <a:rPr lang="en-US" altLang="en-US" sz="2500" dirty="0" err="1"/>
              <a:t>vec</a:t>
            </a:r>
            <a:r>
              <a:rPr lang="en-US" altLang="en-US" sz="2500" dirty="0"/>
              <a:t> + 3</a:t>
            </a:r>
          </a:p>
          <a:p>
            <a:r>
              <a:rPr lang="en-US" altLang="en-US" sz="2500" dirty="0"/>
              <a:t>Scalar operations e.g. mat * 3</a:t>
            </a:r>
          </a:p>
          <a:p>
            <a:r>
              <a:rPr lang="en-US" altLang="en-US" sz="2500" dirty="0"/>
              <a:t>Array operators operate term-by-term or element-by-element, so must be same size</a:t>
            </a:r>
          </a:p>
          <a:p>
            <a:r>
              <a:rPr lang="en-US" altLang="en-US" sz="2500" dirty="0"/>
              <a:t>Addition + and subtraction - </a:t>
            </a:r>
          </a:p>
          <a:p>
            <a:r>
              <a:rPr lang="en-US" altLang="en-US" sz="2500" dirty="0"/>
              <a:t>Array operators for any operation </a:t>
            </a:r>
            <a:r>
              <a:rPr lang="en-US" altLang="en-US" sz="2500" i="1" dirty="0"/>
              <a:t>based on</a:t>
            </a:r>
            <a:r>
              <a:rPr lang="en-US" altLang="en-US" sz="2500" dirty="0"/>
              <a:t> multiplication require dot in front .*   ./   .\   .^</a:t>
            </a:r>
          </a:p>
        </p:txBody>
      </p:sp>
    </p:spTree>
    <p:extLst>
      <p:ext uri="{BB962C8B-B14F-4D97-AF65-F5344CB8AC3E}">
        <p14:creationId xmlns:p14="http://schemas.microsoft.com/office/powerpoint/2010/main" val="63685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For-Loop</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used as a </a:t>
            </a:r>
            <a:r>
              <a:rPr lang="en-US" altLang="en-US" sz="2500" dirty="0">
                <a:solidFill>
                  <a:srgbClr val="FF0000"/>
                </a:solidFill>
              </a:rPr>
              <a:t>counted</a:t>
            </a:r>
            <a:r>
              <a:rPr lang="en-US" altLang="en-US" sz="2500" dirty="0"/>
              <a:t> loop</a:t>
            </a:r>
          </a:p>
          <a:p>
            <a:r>
              <a:rPr lang="en-US" altLang="en-US" sz="2500" dirty="0">
                <a:solidFill>
                  <a:srgbClr val="FF0000"/>
                </a:solidFill>
              </a:rPr>
              <a:t>repeats an action </a:t>
            </a:r>
            <a:r>
              <a:rPr lang="en-US" altLang="en-US" sz="2500" dirty="0"/>
              <a:t>a specified number of times</a:t>
            </a:r>
          </a:p>
          <a:p>
            <a:r>
              <a:rPr lang="en-US" altLang="en-US" sz="2500" dirty="0"/>
              <a:t>an </a:t>
            </a:r>
            <a:r>
              <a:rPr lang="en-US" altLang="en-US" sz="2500" dirty="0">
                <a:solidFill>
                  <a:srgbClr val="FF0000"/>
                </a:solidFill>
              </a:rPr>
              <a:t>iterator</a:t>
            </a:r>
            <a:r>
              <a:rPr lang="en-US" altLang="en-US" sz="2500" dirty="0"/>
              <a:t> or loop variable specifies how many times to repeat the action</a:t>
            </a:r>
          </a:p>
          <a:p>
            <a:r>
              <a:rPr lang="en-US" altLang="en-US" sz="2500" dirty="0"/>
              <a:t>general form:</a:t>
            </a:r>
          </a:p>
          <a:p>
            <a:pPr marL="742950" lvl="1" indent="-285750">
              <a:buNone/>
            </a:pPr>
            <a:r>
              <a:rPr lang="en-US" altLang="en-US" sz="2500" dirty="0"/>
              <a:t>for </a:t>
            </a:r>
            <a:r>
              <a:rPr lang="en-US" altLang="en-US" sz="2500" dirty="0" err="1"/>
              <a:t>loopvar</a:t>
            </a:r>
            <a:r>
              <a:rPr lang="en-US" altLang="en-US" sz="2500" dirty="0"/>
              <a:t> = range</a:t>
            </a:r>
          </a:p>
          <a:p>
            <a:pPr marL="1143000" lvl="2" indent="-228600">
              <a:buNone/>
            </a:pPr>
            <a:r>
              <a:rPr lang="en-US" altLang="en-US" sz="2500" dirty="0"/>
              <a:t>action</a:t>
            </a:r>
          </a:p>
          <a:p>
            <a:pPr marL="742950" lvl="1" indent="-285750">
              <a:buNone/>
            </a:pPr>
            <a:r>
              <a:rPr lang="en-US" altLang="en-US" sz="2500" dirty="0"/>
              <a:t>end</a:t>
            </a:r>
          </a:p>
          <a:p>
            <a:r>
              <a:rPr lang="en-US" altLang="en-US" sz="2500" dirty="0"/>
              <a:t>the range is specified by </a:t>
            </a:r>
            <a:r>
              <a:rPr lang="en-US" altLang="en-US" sz="2500" dirty="0">
                <a:solidFill>
                  <a:srgbClr val="FF0000"/>
                </a:solidFill>
              </a:rPr>
              <a:t>a vector</a:t>
            </a:r>
          </a:p>
          <a:p>
            <a:r>
              <a:rPr lang="en-US" altLang="en-US" sz="2500" dirty="0"/>
              <a:t>the action is repeated for every value of the loop variable in the specified vector</a:t>
            </a:r>
          </a:p>
          <a:p>
            <a:pPr>
              <a:buNone/>
            </a:pPr>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smtClean="0"/>
              <a:t>Dot Product (Theory)</a:t>
            </a:r>
            <a:endParaRPr lang="en-US" dirty="0"/>
          </a:p>
        </p:txBody>
      </p:sp>
      <p:pic>
        <p:nvPicPr>
          <p:cNvPr id="1025" name="Picture 1" descr="C:\Users\cmyeum\AppData\Local\Temp\ConnectorClipboard2273542724412026181\image155691565294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009650"/>
            <a:ext cx="8372972"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p:cNvSpPr>
          <p:nvPr/>
        </p:nvSpPr>
        <p:spPr>
          <a:xfrm>
            <a:off x="7943850" y="6284730"/>
            <a:ext cx="3492500" cy="40005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1800" dirty="0" smtClean="0">
                <a:solidFill>
                  <a:srgbClr val="FF0000"/>
                </a:solidFill>
                <a:ea typeface="ＭＳ Ｐゴシック" panose="020B0600070205080204" pitchFamily="34" charset="-128"/>
              </a:rPr>
              <a:t>AE115 lecture note (Dr. Brush)</a:t>
            </a:r>
          </a:p>
        </p:txBody>
      </p:sp>
    </p:spTree>
    <p:extLst>
      <p:ext uri="{BB962C8B-B14F-4D97-AF65-F5344CB8AC3E}">
        <p14:creationId xmlns:p14="http://schemas.microsoft.com/office/powerpoint/2010/main" val="2360900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a:t>Dot </a:t>
            </a:r>
            <a:r>
              <a:rPr lang="en-US" dirty="0" smtClean="0"/>
              <a:t>Product (Code)</a:t>
            </a:r>
            <a:endParaRPr lang="en-US" dirty="0"/>
          </a:p>
        </p:txBody>
      </p:sp>
      <p:pic>
        <p:nvPicPr>
          <p:cNvPr id="3" name="Picture 2"/>
          <p:cNvPicPr>
            <a:picLocks noChangeAspect="1"/>
          </p:cNvPicPr>
          <p:nvPr/>
        </p:nvPicPr>
        <p:blipFill>
          <a:blip r:embed="rId2"/>
          <a:stretch>
            <a:fillRect/>
          </a:stretch>
        </p:blipFill>
        <p:spPr>
          <a:xfrm>
            <a:off x="241300" y="1138237"/>
            <a:ext cx="7158134" cy="1490663"/>
          </a:xfrm>
          <a:prstGeom prst="rect">
            <a:avLst/>
          </a:prstGeom>
        </p:spPr>
      </p:pic>
      <p:pic>
        <p:nvPicPr>
          <p:cNvPr id="4" name="Picture 3"/>
          <p:cNvPicPr>
            <a:picLocks noChangeAspect="1"/>
          </p:cNvPicPr>
          <p:nvPr/>
        </p:nvPicPr>
        <p:blipFill>
          <a:blip r:embed="rId3"/>
          <a:stretch>
            <a:fillRect/>
          </a:stretch>
        </p:blipFill>
        <p:spPr>
          <a:xfrm>
            <a:off x="2395537" y="1847850"/>
            <a:ext cx="8662988" cy="4870756"/>
          </a:xfrm>
          <a:prstGeom prst="rect">
            <a:avLst/>
          </a:prstGeom>
        </p:spPr>
      </p:pic>
    </p:spTree>
    <p:extLst>
      <p:ext uri="{BB962C8B-B14F-4D97-AF65-F5344CB8AC3E}">
        <p14:creationId xmlns:p14="http://schemas.microsoft.com/office/powerpoint/2010/main" val="996511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a:t>Dot </a:t>
            </a:r>
            <a:r>
              <a:rPr lang="en-US" dirty="0" smtClean="0"/>
              <a:t>Product (Continue)</a:t>
            </a:r>
            <a:endParaRPr lang="en-US" dirty="0"/>
          </a:p>
        </p:txBody>
      </p:sp>
      <p:pic>
        <p:nvPicPr>
          <p:cNvPr id="3" name="Picture 2"/>
          <p:cNvPicPr>
            <a:picLocks noChangeAspect="1"/>
          </p:cNvPicPr>
          <p:nvPr/>
        </p:nvPicPr>
        <p:blipFill>
          <a:blip r:embed="rId2"/>
          <a:stretch>
            <a:fillRect/>
          </a:stretch>
        </p:blipFill>
        <p:spPr>
          <a:xfrm>
            <a:off x="241300" y="1138237"/>
            <a:ext cx="7158134" cy="1490663"/>
          </a:xfrm>
          <a:prstGeom prst="rect">
            <a:avLst/>
          </a:prstGeom>
        </p:spPr>
      </p:pic>
      <p:pic>
        <p:nvPicPr>
          <p:cNvPr id="5" name="Picture 4"/>
          <p:cNvPicPr>
            <a:picLocks noChangeAspect="1"/>
          </p:cNvPicPr>
          <p:nvPr/>
        </p:nvPicPr>
        <p:blipFill>
          <a:blip r:embed="rId3"/>
          <a:stretch>
            <a:fillRect/>
          </a:stretch>
        </p:blipFill>
        <p:spPr>
          <a:xfrm>
            <a:off x="2413952" y="2043112"/>
            <a:ext cx="9253495" cy="2709863"/>
          </a:xfrm>
          <a:prstGeom prst="rect">
            <a:avLst/>
          </a:prstGeom>
        </p:spPr>
      </p:pic>
      <p:sp>
        <p:nvSpPr>
          <p:cNvPr id="6" name="Rounded Rectangle 5"/>
          <p:cNvSpPr/>
          <p:nvPr/>
        </p:nvSpPr>
        <p:spPr>
          <a:xfrm>
            <a:off x="2295525" y="3733800"/>
            <a:ext cx="9467850" cy="1181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987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Forgetting to initialize a running sum or count variable to </a:t>
            </a:r>
            <a:r>
              <a:rPr lang="en-US" altLang="en-US" sz="2500" dirty="0">
                <a:latin typeface="Courier New" panose="02070309020205020404" pitchFamily="49" charset="0"/>
                <a:cs typeface="Courier New" panose="02070309020205020404" pitchFamily="49" charset="0"/>
              </a:rPr>
              <a:t>0</a:t>
            </a:r>
            <a:r>
              <a:rPr lang="en-US" altLang="en-US" sz="2500" dirty="0"/>
              <a:t> or a running product to 1</a:t>
            </a:r>
          </a:p>
          <a:p>
            <a:r>
              <a:rPr lang="en-US" altLang="en-US" sz="2500" dirty="0"/>
              <a:t>Not realizing that it is possible that the action of a </a:t>
            </a:r>
            <a:r>
              <a:rPr lang="en-US" altLang="en-US" sz="2500" b="1" u="sng" dirty="0"/>
              <a:t>while</a:t>
            </a:r>
            <a:r>
              <a:rPr lang="en-US" altLang="en-US" sz="2500" dirty="0"/>
              <a:t> loop will never be executed </a:t>
            </a:r>
          </a:p>
          <a:p>
            <a:r>
              <a:rPr lang="en-US" altLang="en-US" sz="2500" dirty="0"/>
              <a:t>Not error-checking input into a </a:t>
            </a:r>
            <a:r>
              <a:rPr lang="en-US" altLang="en-US" sz="2500" dirty="0" smtClean="0"/>
              <a:t>program (</a:t>
            </a:r>
            <a:r>
              <a:rPr lang="en-US" altLang="en-US" sz="2500" u="sng" dirty="0" smtClean="0">
                <a:solidFill>
                  <a:srgbClr val="FF0000"/>
                </a:solidFill>
              </a:rPr>
              <a:t>debugging using a MATLAB workspace helps</a:t>
            </a:r>
            <a:r>
              <a:rPr lang="en-US" altLang="en-US" sz="2500" dirty="0" smtClean="0"/>
              <a:t>)</a:t>
            </a:r>
            <a:endParaRPr lang="en-US" altLang="en-US" sz="2500" dirty="0"/>
          </a:p>
          <a:p>
            <a:r>
              <a:rPr lang="en-US" altLang="en-US" sz="2500" dirty="0" smtClean="0"/>
              <a:t>Not </a:t>
            </a:r>
            <a:r>
              <a:rPr lang="en-US" altLang="en-US" sz="2500" dirty="0"/>
              <a:t>taking advantage of MATLAB; not </a:t>
            </a:r>
            <a:r>
              <a:rPr lang="en-US" altLang="en-US" sz="2500" dirty="0" err="1"/>
              <a:t>vectorizing</a:t>
            </a:r>
            <a:r>
              <a:rPr lang="en-US" altLang="en-US" sz="2500" dirty="0" smtClean="0"/>
              <a:t>! (</a:t>
            </a:r>
            <a:r>
              <a:rPr lang="en-US" altLang="en-US" sz="2500" dirty="0" smtClean="0">
                <a:solidFill>
                  <a:srgbClr val="FF0000"/>
                </a:solidFill>
              </a:rPr>
              <a:t>Do matrix operations!!!</a:t>
            </a:r>
            <a:r>
              <a:rPr lang="en-US" altLang="en-US" sz="2500" dirty="0" smtClean="0"/>
              <a:t>)</a:t>
            </a:r>
            <a:endParaRPr lang="en-US" altLang="en-US" sz="2500" dirty="0"/>
          </a:p>
        </p:txBody>
      </p:sp>
    </p:spTree>
    <p:extLst>
      <p:ext uri="{BB962C8B-B14F-4D97-AF65-F5344CB8AC3E}">
        <p14:creationId xmlns:p14="http://schemas.microsoft.com/office/powerpoint/2010/main" val="3239964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Programming Style Guidelines</a:t>
            </a:r>
            <a:endParaRPr lang="en-US" dirty="0"/>
          </a:p>
        </p:txBody>
      </p:sp>
      <p:sp>
        <p:nvSpPr>
          <p:cNvPr id="3" name="Rectangle 3"/>
          <p:cNvSpPr txBox="1">
            <a:spLocks/>
          </p:cNvSpPr>
          <p:nvPr/>
        </p:nvSpPr>
        <p:spPr>
          <a:xfrm>
            <a:off x="462611" y="1197624"/>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Use loops for repetition only when necessary</a:t>
            </a:r>
          </a:p>
          <a:p>
            <a:pPr lvl="1"/>
            <a:r>
              <a:rPr lang="en-US" altLang="en-US" sz="2500" b="1" u="sng" dirty="0"/>
              <a:t>for</a:t>
            </a:r>
            <a:r>
              <a:rPr lang="en-US" altLang="en-US" sz="2500" dirty="0"/>
              <a:t> statements as counted loops</a:t>
            </a:r>
          </a:p>
          <a:p>
            <a:pPr lvl="1"/>
            <a:r>
              <a:rPr lang="en-US" altLang="en-US" sz="2500" b="1" u="sng" dirty="0"/>
              <a:t>while</a:t>
            </a:r>
            <a:r>
              <a:rPr lang="en-US" altLang="en-US" sz="2500" dirty="0"/>
              <a:t> statements as conditional </a:t>
            </a:r>
            <a:r>
              <a:rPr lang="en-US" altLang="en-US" sz="2500" dirty="0" smtClean="0"/>
              <a:t>loops (because we need to have an exist condition)</a:t>
            </a:r>
            <a:r>
              <a:rPr lang="en-US" altLang="en-US" sz="2500" dirty="0"/>
              <a:t> </a:t>
            </a:r>
          </a:p>
          <a:p>
            <a:r>
              <a:rPr lang="en-US" altLang="en-US" sz="2500" dirty="0"/>
              <a:t>Do not use </a:t>
            </a:r>
            <a:r>
              <a:rPr lang="en-US" altLang="en-US" sz="2500" i="1" dirty="0" err="1"/>
              <a:t>i</a:t>
            </a:r>
            <a:r>
              <a:rPr lang="en-US" altLang="en-US" sz="2500" i="1" dirty="0"/>
              <a:t> </a:t>
            </a:r>
            <a:r>
              <a:rPr lang="en-US" altLang="en-US" sz="2500" dirty="0"/>
              <a:t>or </a:t>
            </a:r>
            <a:r>
              <a:rPr lang="en-US" altLang="en-US" sz="2500" i="1" dirty="0"/>
              <a:t>j</a:t>
            </a:r>
            <a:r>
              <a:rPr lang="en-US" altLang="en-US" sz="2500" dirty="0"/>
              <a:t> for iterator variable names if the use of the built-in constants </a:t>
            </a:r>
            <a:r>
              <a:rPr lang="en-US" altLang="en-US" sz="2500" b="1" dirty="0" err="1"/>
              <a:t>i</a:t>
            </a:r>
            <a:r>
              <a:rPr lang="en-US" altLang="en-US" sz="2500" dirty="0"/>
              <a:t> and </a:t>
            </a:r>
            <a:r>
              <a:rPr lang="en-US" altLang="en-US" sz="2500" b="1" dirty="0"/>
              <a:t>j</a:t>
            </a:r>
            <a:r>
              <a:rPr lang="en-US" altLang="en-US" sz="2500" dirty="0"/>
              <a:t> is </a:t>
            </a:r>
            <a:r>
              <a:rPr lang="en-US" altLang="en-US" sz="2500" dirty="0" smtClean="0"/>
              <a:t>desired</a:t>
            </a:r>
            <a:r>
              <a:rPr lang="en-US" altLang="en-US" sz="2500" dirty="0"/>
              <a:t> </a:t>
            </a:r>
            <a:r>
              <a:rPr lang="en-US" altLang="en-US" sz="2500" dirty="0" smtClean="0"/>
              <a:t>(</a:t>
            </a:r>
            <a:r>
              <a:rPr lang="en-US" altLang="en-US" sz="2500" dirty="0" smtClean="0">
                <a:solidFill>
                  <a:srgbClr val="FF0000"/>
                </a:solidFill>
              </a:rPr>
              <a:t>recommendation: use ii or </a:t>
            </a:r>
            <a:r>
              <a:rPr lang="en-US" altLang="en-US" sz="2500" dirty="0" err="1" smtClean="0">
                <a:solidFill>
                  <a:srgbClr val="FF0000"/>
                </a:solidFill>
              </a:rPr>
              <a:t>jj</a:t>
            </a:r>
            <a:r>
              <a:rPr lang="en-US" altLang="en-US" sz="2500" dirty="0" smtClean="0"/>
              <a:t>)</a:t>
            </a:r>
            <a:endParaRPr lang="en-US" altLang="en-US" sz="2500" dirty="0"/>
          </a:p>
          <a:p>
            <a:r>
              <a:rPr lang="en-US" altLang="en-US" sz="2500" dirty="0"/>
              <a:t>Indent the action of </a:t>
            </a:r>
            <a:r>
              <a:rPr lang="en-US" altLang="en-US" sz="2500" dirty="0" smtClean="0"/>
              <a:t>loops (</a:t>
            </a:r>
            <a:r>
              <a:rPr lang="en-US" altLang="en-US" sz="2500" dirty="0" smtClean="0">
                <a:solidFill>
                  <a:srgbClr val="FF0000"/>
                </a:solidFill>
              </a:rPr>
              <a:t>use a smart indent – Ctrl + I</a:t>
            </a:r>
            <a:r>
              <a:rPr lang="en-US" altLang="en-US" sz="2500" dirty="0" smtClean="0"/>
              <a:t>)</a:t>
            </a:r>
            <a:endParaRPr lang="en-US" altLang="en-US" sz="2500" dirty="0"/>
          </a:p>
          <a:p>
            <a:r>
              <a:rPr lang="en-US" altLang="en-US" sz="2500" dirty="0" err="1"/>
              <a:t>Preallocate</a:t>
            </a:r>
            <a:r>
              <a:rPr lang="en-US" altLang="en-US" sz="2500" dirty="0"/>
              <a:t> vectors and matrices whenever possible (when the size is known ahead of time).</a:t>
            </a:r>
          </a:p>
          <a:p>
            <a:r>
              <a:rPr lang="en-US" altLang="en-US" sz="2500" dirty="0"/>
              <a:t>If the loop variable is just being used to specify how many times the action of the loop is to be executed, use the colon operator 1:n </a:t>
            </a:r>
          </a:p>
          <a:p>
            <a:endParaRPr lang="en-US" altLang="en-US" sz="2500" dirty="0"/>
          </a:p>
        </p:txBody>
      </p:sp>
    </p:spTree>
    <p:extLst>
      <p:ext uri="{BB962C8B-B14F-4D97-AF65-F5344CB8AC3E}">
        <p14:creationId xmlns:p14="http://schemas.microsoft.com/office/powerpoint/2010/main" val="433370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345332" y="1072277"/>
            <a:ext cx="11503767"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Input in </a:t>
            </a:r>
            <a:r>
              <a:rPr lang="en-US" dirty="0"/>
              <a:t>a For-Loop</a:t>
            </a:r>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If it is desired to repeat the process of prompting the user and reading input a specified number of times (N), a for loop is used:</a:t>
            </a:r>
          </a:p>
          <a:p>
            <a:pPr marL="641350" lvl="2" indent="0">
              <a:buFont typeface="Wingdings 2" panose="05020102010507070707" pitchFamily="18" charset="2"/>
              <a:buNone/>
            </a:pPr>
            <a:r>
              <a:rPr lang="en-US" altLang="en-US" sz="2500" dirty="0"/>
              <a:t>for </a:t>
            </a:r>
            <a:r>
              <a:rPr lang="en-US" altLang="en-US" sz="2500" dirty="0" smtClean="0"/>
              <a:t>ii </a:t>
            </a:r>
            <a:r>
              <a:rPr lang="en-US" altLang="en-US" sz="2500" dirty="0"/>
              <a:t>= 1:N</a:t>
            </a:r>
          </a:p>
          <a:p>
            <a:pPr marL="641350" lvl="2" indent="0">
              <a:buFont typeface="Wingdings 2" panose="05020102010507070707" pitchFamily="18" charset="2"/>
              <a:buNone/>
            </a:pPr>
            <a:r>
              <a:rPr lang="en-US" altLang="en-US" sz="2500" dirty="0"/>
              <a:t>      % prompt and </a:t>
            </a:r>
            <a:r>
              <a:rPr lang="en-US" altLang="en-US" sz="2500" u="sng" dirty="0">
                <a:solidFill>
                  <a:srgbClr val="FF0000"/>
                </a:solidFill>
              </a:rPr>
              <a:t>read in a value</a:t>
            </a:r>
          </a:p>
          <a:p>
            <a:pPr marL="641350" lvl="2" indent="0">
              <a:buFont typeface="Wingdings 2" panose="05020102010507070707" pitchFamily="18" charset="2"/>
              <a:buNone/>
            </a:pPr>
            <a:r>
              <a:rPr lang="en-US" altLang="en-US" sz="2500" dirty="0"/>
              <a:t>      % do something with it!</a:t>
            </a:r>
          </a:p>
          <a:p>
            <a:pPr marL="641350" lvl="2" indent="0">
              <a:buFont typeface="Wingdings 2" panose="05020102010507070707" pitchFamily="18" charset="2"/>
              <a:buNone/>
            </a:pPr>
            <a:r>
              <a:rPr lang="en-US" altLang="en-US" sz="2500" dirty="0"/>
              <a:t>end</a:t>
            </a:r>
          </a:p>
          <a:p>
            <a:r>
              <a:rPr lang="en-US" altLang="en-US" sz="2500" dirty="0"/>
              <a:t>If it is desired to store the values entered in a vector, the most efficient method is to </a:t>
            </a:r>
            <a:r>
              <a:rPr lang="en-US" altLang="en-US" sz="2500" u="sng" dirty="0" err="1">
                <a:solidFill>
                  <a:srgbClr val="FF0000"/>
                </a:solidFill>
              </a:rPr>
              <a:t>preallocate</a:t>
            </a:r>
            <a:r>
              <a:rPr lang="en-US" altLang="en-US" sz="2500" dirty="0"/>
              <a:t> the vector first to have N elements</a:t>
            </a: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Pre-allocating a Vector</a:t>
            </a:r>
            <a:endParaRPr lang="en-US" dirty="0"/>
          </a:p>
        </p:txBody>
      </p:sp>
      <p:sp>
        <p:nvSpPr>
          <p:cNvPr id="3" name="Rectangle 3"/>
          <p:cNvSpPr txBox="1">
            <a:spLocks/>
          </p:cNvSpPr>
          <p:nvPr/>
        </p:nvSpPr>
        <p:spPr>
          <a:xfrm>
            <a:off x="680385" y="5100939"/>
            <a:ext cx="11080750" cy="63311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500" dirty="0" smtClean="0">
                <a:solidFill>
                  <a:srgbClr val="FF0000"/>
                </a:solidFill>
                <a:ea typeface="ＭＳ Ｐゴシック" charset="0"/>
              </a:rPr>
              <a:t>(Highly recommended) </a:t>
            </a:r>
            <a:r>
              <a:rPr lang="en-US" sz="2500" dirty="0" smtClean="0">
                <a:solidFill>
                  <a:srgbClr val="FF0000"/>
                </a:solidFill>
                <a:ea typeface="ＭＳ Ｐゴシック" charset="0"/>
              </a:rPr>
              <a:t>if you knew the array size that you allocate values computed from a loop !!!</a:t>
            </a:r>
            <a:endParaRPr lang="en-US" sz="2500" dirty="0">
              <a:solidFill>
                <a:srgbClr val="FF0000"/>
              </a:solidFill>
              <a:ea typeface="ＭＳ Ｐゴシック" charset="0"/>
            </a:endParaRPr>
          </a:p>
        </p:txBody>
      </p:sp>
      <p:sp>
        <p:nvSpPr>
          <p:cNvPr id="4" name="Rectangle 3"/>
          <p:cNvSpPr txBox="1">
            <a:spLocks/>
          </p:cNvSpPr>
          <p:nvPr/>
        </p:nvSpPr>
        <p:spPr>
          <a:xfrm>
            <a:off x="609600" y="13446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2" charset="0"/>
              <a:buChar char=""/>
              <a:defRPr/>
            </a:pPr>
            <a:r>
              <a:rPr lang="en-US" sz="2500" dirty="0" err="1">
                <a:ea typeface="ＭＳ Ｐゴシック" charset="0"/>
              </a:rPr>
              <a:t>Preallocating</a:t>
            </a:r>
            <a:r>
              <a:rPr lang="en-US" sz="2500" dirty="0">
                <a:ea typeface="ＭＳ Ｐゴシック" charset="0"/>
              </a:rPr>
              <a:t> sets aside enough memory for a vector to be stored</a:t>
            </a:r>
          </a:p>
          <a:p>
            <a:pPr>
              <a:buFont typeface="Wingdings 2" charset="0"/>
              <a:buChar char=""/>
              <a:defRPr/>
            </a:pPr>
            <a:r>
              <a:rPr lang="en-US" sz="2500" dirty="0">
                <a:ea typeface="ＭＳ Ｐゴシック" charset="0"/>
              </a:rPr>
              <a:t>The alternative, extending a vector, is very inefficient because it requires finding new memory and copying values every time</a:t>
            </a:r>
          </a:p>
          <a:p>
            <a:pPr>
              <a:buFont typeface="Wingdings 2" charset="0"/>
              <a:buChar char=""/>
              <a:defRPr/>
            </a:pPr>
            <a:r>
              <a:rPr lang="en-US" sz="2500" dirty="0">
                <a:ea typeface="ＭＳ Ｐゴシック" charset="0"/>
              </a:rPr>
              <a:t>Many functions can be used to </a:t>
            </a:r>
            <a:r>
              <a:rPr lang="en-US" sz="2500" dirty="0" err="1">
                <a:ea typeface="ＭＳ Ｐゴシック" charset="0"/>
              </a:rPr>
              <a:t>preallocate</a:t>
            </a:r>
            <a:r>
              <a:rPr lang="en-US" sz="2500" dirty="0">
                <a:ea typeface="ＭＳ Ｐゴシック" charset="0"/>
              </a:rPr>
              <a:t>, although it is common to use </a:t>
            </a:r>
            <a:r>
              <a:rPr lang="en-US" sz="2500" b="1" dirty="0">
                <a:ea typeface="ＭＳ Ｐゴシック" charset="0"/>
              </a:rPr>
              <a:t>zeros</a:t>
            </a:r>
          </a:p>
          <a:p>
            <a:pPr>
              <a:buFont typeface="Wingdings 2" charset="0"/>
              <a:buChar char=""/>
              <a:defRPr/>
            </a:pPr>
            <a:r>
              <a:rPr lang="en-US" sz="2500" dirty="0">
                <a:ea typeface="ＭＳ Ｐゴシック" charset="0"/>
              </a:rPr>
              <a:t>For example, to </a:t>
            </a:r>
            <a:r>
              <a:rPr lang="en-US" sz="2500" dirty="0" err="1">
                <a:ea typeface="ＭＳ Ｐゴシック" charset="0"/>
              </a:rPr>
              <a:t>preallocate</a:t>
            </a:r>
            <a:r>
              <a:rPr lang="en-US" sz="2500" dirty="0">
                <a:ea typeface="ＭＳ Ｐゴシック" charset="0"/>
              </a:rPr>
              <a:t> a vector </a:t>
            </a:r>
            <a:r>
              <a:rPr lang="en-US" sz="2500" i="1" dirty="0" err="1">
                <a:ea typeface="ＭＳ Ｐゴシック" charset="0"/>
              </a:rPr>
              <a:t>vec</a:t>
            </a:r>
            <a:r>
              <a:rPr lang="en-US" sz="2500" dirty="0">
                <a:ea typeface="ＭＳ Ｐゴシック" charset="0"/>
              </a:rPr>
              <a:t> to have N elements:</a:t>
            </a:r>
          </a:p>
          <a:p>
            <a:pPr marL="641350" lvl="2" indent="0">
              <a:buFont typeface="Wingdings 2" charset="0"/>
              <a:buNone/>
              <a:defRPr/>
            </a:pPr>
            <a:r>
              <a:rPr lang="en-US" sz="2500" dirty="0" err="1">
                <a:ea typeface="ＭＳ Ｐゴシック" charset="0"/>
              </a:rPr>
              <a:t>vec</a:t>
            </a:r>
            <a:r>
              <a:rPr lang="en-US" sz="2500" dirty="0">
                <a:ea typeface="ＭＳ Ｐゴシック" charset="0"/>
              </a:rPr>
              <a:t> = zeros(1,N);</a:t>
            </a:r>
          </a:p>
          <a:p>
            <a:pPr marL="0" indent="0">
              <a:buFont typeface="Wingdings 2" charset="0"/>
              <a:buNone/>
              <a:defRPr/>
            </a:pPr>
            <a:endParaRPr lang="en-US" sz="2500" dirty="0">
              <a:ea typeface="ＭＳ Ｐゴシック" charset="0"/>
            </a:endParaRPr>
          </a:p>
        </p:txBody>
      </p:sp>
      <p:sp>
        <p:nvSpPr>
          <p:cNvPr id="5" name="Rectangle 4"/>
          <p:cNvSpPr/>
          <p:nvPr/>
        </p:nvSpPr>
        <p:spPr>
          <a:xfrm>
            <a:off x="5968401" y="3244334"/>
            <a:ext cx="255198"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117956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Simple Example I</a:t>
            </a:r>
            <a:endParaRPr lang="en-US" dirty="0"/>
          </a:p>
        </p:txBody>
      </p:sp>
      <p:sp>
        <p:nvSpPr>
          <p:cNvPr id="3"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Generate a row vector having scalar values from 11 to 20 with 1 </a:t>
            </a:r>
            <a:r>
              <a:rPr lang="en-US" sz="2500" dirty="0" smtClean="0"/>
              <a:t>interval</a:t>
            </a:r>
            <a:endParaRPr lang="en-US" sz="2500" dirty="0"/>
          </a:p>
        </p:txBody>
      </p:sp>
      <p:pic>
        <p:nvPicPr>
          <p:cNvPr id="4" name="Picture 3"/>
          <p:cNvPicPr>
            <a:picLocks noChangeAspect="1"/>
          </p:cNvPicPr>
          <p:nvPr/>
        </p:nvPicPr>
        <p:blipFill rotWithShape="1">
          <a:blip r:embed="rId2"/>
          <a:srcRect t="2425" r="27120" b="45106"/>
          <a:stretch/>
        </p:blipFill>
        <p:spPr>
          <a:xfrm>
            <a:off x="241300" y="1432351"/>
            <a:ext cx="5395609" cy="5222449"/>
          </a:xfrm>
          <a:prstGeom prst="rect">
            <a:avLst/>
          </a:prstGeom>
        </p:spPr>
      </p:pic>
      <p:pic>
        <p:nvPicPr>
          <p:cNvPr id="5" name="Picture 4"/>
          <p:cNvPicPr>
            <a:picLocks noChangeAspect="1"/>
          </p:cNvPicPr>
          <p:nvPr/>
        </p:nvPicPr>
        <p:blipFill rotWithShape="1">
          <a:blip r:embed="rId2"/>
          <a:srcRect t="54798" r="37002"/>
          <a:stretch/>
        </p:blipFill>
        <p:spPr>
          <a:xfrm>
            <a:off x="5852810" y="1498600"/>
            <a:ext cx="5357057" cy="5167714"/>
          </a:xfrm>
          <a:prstGeom prst="rect">
            <a:avLst/>
          </a:prstGeom>
        </p:spPr>
      </p:pic>
    </p:spTree>
    <p:extLst>
      <p:ext uri="{BB962C8B-B14F-4D97-AF65-F5344CB8AC3E}">
        <p14:creationId xmlns:p14="http://schemas.microsoft.com/office/powerpoint/2010/main" val="1636576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For-Loop </a:t>
            </a:r>
            <a:r>
              <a:rPr lang="en-US" dirty="0" smtClean="0"/>
              <a:t>Uses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calculate a sum</a:t>
            </a:r>
          </a:p>
          <a:p>
            <a:pPr lvl="1">
              <a:lnSpc>
                <a:spcPct val="90000"/>
              </a:lnSpc>
            </a:pPr>
            <a:r>
              <a:rPr lang="en-US" altLang="en-US" sz="2500" dirty="0"/>
              <a:t>initialize </a:t>
            </a:r>
            <a:r>
              <a:rPr lang="en-US" altLang="en-US" sz="2500" i="1" dirty="0"/>
              <a:t>running sum</a:t>
            </a:r>
            <a:r>
              <a:rPr lang="en-US" altLang="en-US" sz="2500" dirty="0"/>
              <a:t> variable to zero</a:t>
            </a:r>
          </a:p>
          <a:p>
            <a:pPr>
              <a:lnSpc>
                <a:spcPct val="90000"/>
              </a:lnSpc>
            </a:pPr>
            <a:r>
              <a:rPr lang="en-US" altLang="en-US" sz="2500" dirty="0"/>
              <a:t>calculate a product</a:t>
            </a:r>
          </a:p>
          <a:p>
            <a:pPr lvl="1">
              <a:lnSpc>
                <a:spcPct val="90000"/>
              </a:lnSpc>
            </a:pPr>
            <a:r>
              <a:rPr lang="en-US" altLang="en-US" sz="2500" dirty="0"/>
              <a:t>initialize </a:t>
            </a:r>
            <a:r>
              <a:rPr lang="en-US" altLang="en-US" sz="2500" i="1" dirty="0"/>
              <a:t>running product</a:t>
            </a:r>
            <a:r>
              <a:rPr lang="en-US" altLang="en-US" sz="2500" dirty="0"/>
              <a:t> variable to one</a:t>
            </a:r>
          </a:p>
          <a:p>
            <a:pPr>
              <a:lnSpc>
                <a:spcPct val="90000"/>
              </a:lnSpc>
            </a:pPr>
            <a:r>
              <a:rPr lang="en-US" altLang="en-US" sz="2500" dirty="0"/>
              <a:t>input from user </a:t>
            </a:r>
          </a:p>
          <a:p>
            <a:pPr lvl="1">
              <a:lnSpc>
                <a:spcPct val="90000"/>
              </a:lnSpc>
            </a:pPr>
            <a:r>
              <a:rPr lang="en-US" altLang="en-US" sz="2500" dirty="0"/>
              <a:t>can then </a:t>
            </a:r>
            <a:r>
              <a:rPr lang="en-US" altLang="en-US" sz="2500" i="1" dirty="0"/>
              <a:t>echo print</a:t>
            </a:r>
            <a:r>
              <a:rPr lang="en-US" altLang="en-US" sz="2500" dirty="0"/>
              <a:t> the input</a:t>
            </a:r>
          </a:p>
          <a:p>
            <a:pPr>
              <a:lnSpc>
                <a:spcPct val="90000"/>
              </a:lnSpc>
            </a:pPr>
            <a:r>
              <a:rPr lang="en-US" altLang="en-US" sz="2500" dirty="0"/>
              <a:t>sum values in a vector</a:t>
            </a:r>
          </a:p>
          <a:p>
            <a:pPr lvl="1">
              <a:lnSpc>
                <a:spcPct val="90000"/>
              </a:lnSpc>
            </a:pPr>
            <a:r>
              <a:rPr lang="en-US" altLang="en-US" sz="2500" dirty="0"/>
              <a:t>can also use built-in function </a:t>
            </a:r>
            <a:r>
              <a:rPr lang="en-US" altLang="en-US" sz="2500" b="1" dirty="0"/>
              <a:t>sum</a:t>
            </a:r>
            <a:r>
              <a:rPr lang="en-US" altLang="en-US" sz="2500" dirty="0"/>
              <a:t> for this</a:t>
            </a:r>
          </a:p>
          <a:p>
            <a:pPr>
              <a:lnSpc>
                <a:spcPct val="90000"/>
              </a:lnSpc>
            </a:pPr>
            <a:r>
              <a:rPr lang="en-US" altLang="en-US" sz="2500" dirty="0"/>
              <a:t>other functions that operate on vectors: </a:t>
            </a:r>
            <a:r>
              <a:rPr lang="en-US" altLang="en-US" sz="2500" b="1" dirty="0"/>
              <a:t>prod</a:t>
            </a:r>
            <a:r>
              <a:rPr lang="en-US" altLang="en-US" sz="2500" dirty="0"/>
              <a:t>, </a:t>
            </a:r>
            <a:r>
              <a:rPr lang="en-US" altLang="en-US" sz="2500" b="1" dirty="0" err="1"/>
              <a:t>cumsum</a:t>
            </a:r>
            <a:r>
              <a:rPr lang="en-US" altLang="en-US" sz="2500" dirty="0"/>
              <a:t>, </a:t>
            </a:r>
            <a:r>
              <a:rPr lang="en-US" altLang="en-US" sz="2500" b="1" dirty="0" err="1"/>
              <a:t>cumprod</a:t>
            </a:r>
            <a:r>
              <a:rPr lang="en-US" altLang="en-US" sz="2500" b="1" dirty="0"/>
              <a:t>, min, </a:t>
            </a:r>
            <a:r>
              <a:rPr lang="en-US" altLang="en-US" sz="2500" b="1" dirty="0" err="1"/>
              <a:t>max,cummin</a:t>
            </a:r>
            <a:r>
              <a:rPr lang="en-US" altLang="en-US" sz="2500" b="1" dirty="0"/>
              <a:t>, </a:t>
            </a:r>
            <a:r>
              <a:rPr lang="en-US" altLang="en-US" sz="2500" b="1" dirty="0" err="1"/>
              <a:t>cummax</a:t>
            </a:r>
            <a:endParaRPr lang="en-US" altLang="en-US" sz="2500" b="1" dirty="0"/>
          </a:p>
        </p:txBody>
      </p:sp>
    </p:spTree>
    <p:extLst>
      <p:ext uri="{BB962C8B-B14F-4D97-AF65-F5344CB8AC3E}">
        <p14:creationId xmlns:p14="http://schemas.microsoft.com/office/powerpoint/2010/main" val="341562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a:t>Simple </a:t>
            </a:r>
            <a:r>
              <a:rPr lang="en-US" dirty="0" smtClean="0"/>
              <a:t>Example</a:t>
            </a:r>
            <a:r>
              <a:rPr lang="en-US" dirty="0">
                <a:solidFill>
                  <a:srgbClr val="FFFF00"/>
                </a:solidFill>
              </a:rPr>
              <a:t> </a:t>
            </a:r>
            <a:r>
              <a:rPr lang="en-US" dirty="0" smtClean="0">
                <a:solidFill>
                  <a:srgbClr val="FFFF00"/>
                </a:solidFill>
              </a:rPr>
              <a:t>II</a:t>
            </a:r>
            <a:endParaRPr lang="en-US" dirty="0"/>
          </a:p>
        </p:txBody>
      </p:sp>
      <p:sp>
        <p:nvSpPr>
          <p:cNvPr id="4"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Sum 1 to 10 and assign its value to a variable</a:t>
            </a:r>
          </a:p>
        </p:txBody>
      </p:sp>
      <p:pic>
        <p:nvPicPr>
          <p:cNvPr id="5" name="Picture 4"/>
          <p:cNvPicPr>
            <a:picLocks noChangeAspect="1"/>
          </p:cNvPicPr>
          <p:nvPr/>
        </p:nvPicPr>
        <p:blipFill rotWithShape="1">
          <a:blip r:embed="rId2"/>
          <a:srcRect r="39891" b="50493"/>
          <a:stretch/>
        </p:blipFill>
        <p:spPr>
          <a:xfrm>
            <a:off x="165100" y="1573741"/>
            <a:ext cx="7544736" cy="4651961"/>
          </a:xfrm>
          <a:prstGeom prst="rect">
            <a:avLst/>
          </a:prstGeom>
        </p:spPr>
      </p:pic>
      <p:pic>
        <p:nvPicPr>
          <p:cNvPr id="6" name="Picture 5"/>
          <p:cNvPicPr>
            <a:picLocks noChangeAspect="1"/>
          </p:cNvPicPr>
          <p:nvPr/>
        </p:nvPicPr>
        <p:blipFill rotWithShape="1">
          <a:blip r:embed="rId2"/>
          <a:srcRect t="50858" r="67526"/>
          <a:stretch/>
        </p:blipFill>
        <p:spPr>
          <a:xfrm>
            <a:off x="7753963" y="1703671"/>
            <a:ext cx="4008109" cy="4540683"/>
          </a:xfrm>
          <a:prstGeom prst="rect">
            <a:avLst/>
          </a:prstGeom>
        </p:spPr>
      </p:pic>
    </p:spTree>
    <p:extLst>
      <p:ext uri="{BB962C8B-B14F-4D97-AF65-F5344CB8AC3E}">
        <p14:creationId xmlns:p14="http://schemas.microsoft.com/office/powerpoint/2010/main" val="2845122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Nested For-Loops</a:t>
            </a:r>
            <a:endParaRPr lang="en-US" dirty="0"/>
          </a:p>
        </p:txBody>
      </p:sp>
      <p:sp>
        <p:nvSpPr>
          <p:cNvPr id="3" name="Rectangle 3"/>
          <p:cNvSpPr txBox="1">
            <a:spLocks/>
          </p:cNvSpPr>
          <p:nvPr/>
        </p:nvSpPr>
        <p:spPr>
          <a:xfrm>
            <a:off x="457200" y="1192213"/>
            <a:ext cx="74231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dirty="0"/>
              <a:t>A nested </a:t>
            </a:r>
            <a:r>
              <a:rPr lang="en-US" altLang="en-US" sz="2200" b="1" dirty="0"/>
              <a:t>for</a:t>
            </a:r>
            <a:r>
              <a:rPr lang="en-US" altLang="en-US" sz="2200" dirty="0"/>
              <a:t> loop is one inside of ( as the action of) another </a:t>
            </a:r>
            <a:r>
              <a:rPr lang="en-US" altLang="en-US" sz="2200" b="1" dirty="0"/>
              <a:t>for</a:t>
            </a:r>
            <a:r>
              <a:rPr lang="en-US" altLang="en-US" sz="2200" dirty="0"/>
              <a:t> loop</a:t>
            </a:r>
          </a:p>
          <a:p>
            <a:r>
              <a:rPr lang="en-US" altLang="en-US" sz="2200" dirty="0"/>
              <a:t>General form of a nested </a:t>
            </a:r>
            <a:r>
              <a:rPr lang="en-US" altLang="en-US" sz="2200" b="1" dirty="0"/>
              <a:t>for</a:t>
            </a:r>
            <a:r>
              <a:rPr lang="en-US" altLang="en-US" sz="2200" dirty="0"/>
              <a:t> loop:</a:t>
            </a:r>
          </a:p>
          <a:p>
            <a:pPr lvl="2">
              <a:buNone/>
            </a:pPr>
            <a:r>
              <a:rPr lang="en-US" altLang="en-US" sz="2000" dirty="0"/>
              <a:t>for </a:t>
            </a:r>
            <a:r>
              <a:rPr lang="en-US" altLang="en-US" sz="2000" dirty="0" err="1"/>
              <a:t>loopvarone</a:t>
            </a:r>
            <a:r>
              <a:rPr lang="en-US" altLang="en-US" sz="2000" dirty="0"/>
              <a:t> = </a:t>
            </a:r>
            <a:r>
              <a:rPr lang="en-US" altLang="en-US" sz="2000" dirty="0" err="1"/>
              <a:t>rangeone</a:t>
            </a:r>
            <a:r>
              <a:rPr lang="en-US" altLang="en-US" sz="2000" dirty="0"/>
              <a:t> </a:t>
            </a:r>
            <a:r>
              <a:rPr lang="en-US" altLang="en-US" sz="2000" dirty="0" smtClean="0"/>
              <a:t>                     </a:t>
            </a:r>
          </a:p>
          <a:p>
            <a:pPr lvl="3">
              <a:buNone/>
            </a:pPr>
            <a:r>
              <a:rPr lang="en-US" altLang="en-US" dirty="0" smtClean="0"/>
              <a:t>   </a:t>
            </a:r>
            <a:r>
              <a:rPr lang="en-US" altLang="en-US" dirty="0" err="1" smtClean="0"/>
              <a:t>actionone</a:t>
            </a:r>
            <a:r>
              <a:rPr lang="en-US" altLang="en-US" dirty="0" smtClean="0"/>
              <a:t>:</a:t>
            </a:r>
          </a:p>
          <a:p>
            <a:pPr lvl="3">
              <a:buNone/>
            </a:pPr>
            <a:r>
              <a:rPr lang="en-US" altLang="en-US" dirty="0" smtClean="0"/>
              <a:t>for </a:t>
            </a:r>
            <a:r>
              <a:rPr lang="en-US" altLang="en-US" dirty="0" err="1"/>
              <a:t>loopvartwo</a:t>
            </a:r>
            <a:r>
              <a:rPr lang="en-US" altLang="en-US" dirty="0"/>
              <a:t> = </a:t>
            </a:r>
            <a:r>
              <a:rPr lang="en-US" altLang="en-US" dirty="0" err="1" smtClean="0"/>
              <a:t>rangetwo</a:t>
            </a:r>
            <a:endParaRPr lang="en-US" altLang="en-US" dirty="0"/>
          </a:p>
          <a:p>
            <a:pPr lvl="4">
              <a:buNone/>
            </a:pPr>
            <a:r>
              <a:rPr lang="en-US" altLang="en-US" dirty="0" err="1"/>
              <a:t>actiontwo</a:t>
            </a:r>
            <a:endParaRPr lang="en-US" altLang="en-US" dirty="0"/>
          </a:p>
          <a:p>
            <a:pPr lvl="3">
              <a:buNone/>
            </a:pPr>
            <a:r>
              <a:rPr lang="en-US" altLang="en-US" dirty="0"/>
              <a:t>end</a:t>
            </a:r>
          </a:p>
          <a:p>
            <a:pPr lvl="2">
              <a:buNone/>
            </a:pPr>
            <a:r>
              <a:rPr lang="en-US" altLang="en-US" sz="2000" dirty="0"/>
              <a:t>end</a:t>
            </a:r>
          </a:p>
          <a:p>
            <a:r>
              <a:rPr lang="en-US" altLang="en-US" sz="2500" dirty="0">
                <a:solidFill>
                  <a:srgbClr val="FF0000"/>
                </a:solidFill>
              </a:rPr>
              <a:t>The inner loop action is executed in its entirety for every value of the outer loop variable</a:t>
            </a:r>
          </a:p>
        </p:txBody>
      </p:sp>
      <p:pic>
        <p:nvPicPr>
          <p:cNvPr id="4" name="Picture 3"/>
          <p:cNvPicPr>
            <a:picLocks noChangeAspect="1"/>
          </p:cNvPicPr>
          <p:nvPr/>
        </p:nvPicPr>
        <p:blipFill>
          <a:blip r:embed="rId3"/>
          <a:stretch>
            <a:fillRect/>
          </a:stretch>
        </p:blipFill>
        <p:spPr>
          <a:xfrm>
            <a:off x="8451430" y="1192213"/>
            <a:ext cx="2338489" cy="5319310"/>
          </a:xfrm>
          <a:prstGeom prst="rect">
            <a:avLst/>
          </a:prstGeom>
        </p:spPr>
      </p:pic>
      <p:sp>
        <p:nvSpPr>
          <p:cNvPr id="5" name="Rectangle 3"/>
          <p:cNvSpPr txBox="1">
            <a:spLocks/>
          </p:cNvSpPr>
          <p:nvPr/>
        </p:nvSpPr>
        <p:spPr>
          <a:xfrm>
            <a:off x="812800" y="6127032"/>
            <a:ext cx="1682750" cy="43815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800" b="1" dirty="0" err="1" smtClean="0">
                <a:solidFill>
                  <a:srgbClr val="FF0000"/>
                </a:solidFill>
              </a:rPr>
              <a:t>nchoosek</a:t>
            </a:r>
            <a:endParaRPr lang="en-US" altLang="en-US" b="1" dirty="0">
              <a:solidFill>
                <a:srgbClr val="FF0000"/>
              </a:solidFill>
            </a:endParaRPr>
          </a:p>
        </p:txBody>
      </p:sp>
    </p:spTree>
    <p:extLst>
      <p:ext uri="{BB962C8B-B14F-4D97-AF65-F5344CB8AC3E}">
        <p14:creationId xmlns:p14="http://schemas.microsoft.com/office/powerpoint/2010/main" val="320897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Combining For-Loop(s) and If</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b="1" dirty="0"/>
              <a:t>for</a:t>
            </a:r>
            <a:r>
              <a:rPr lang="en-US" altLang="en-US" sz="2500" dirty="0"/>
              <a:t> loops and </a:t>
            </a:r>
            <a:r>
              <a:rPr lang="en-US" altLang="en-US" sz="2500" b="1" dirty="0"/>
              <a:t>if</a:t>
            </a:r>
            <a:r>
              <a:rPr lang="en-US" altLang="en-US" sz="2500" dirty="0"/>
              <a:t> statements can be combined</a:t>
            </a:r>
          </a:p>
          <a:p>
            <a:pPr lvl="1"/>
            <a:r>
              <a:rPr lang="en-US" altLang="en-US" sz="2500" dirty="0"/>
              <a:t>the action of a loop can include an </a:t>
            </a:r>
            <a:r>
              <a:rPr lang="en-US" altLang="en-US" sz="2500" b="1" dirty="0"/>
              <a:t>if</a:t>
            </a:r>
            <a:r>
              <a:rPr lang="en-US" altLang="en-US" sz="2500" dirty="0"/>
              <a:t> statement</a:t>
            </a:r>
          </a:p>
          <a:p>
            <a:pPr lvl="1"/>
            <a:r>
              <a:rPr lang="en-US" altLang="en-US" sz="2500" dirty="0"/>
              <a:t>the action of an </a:t>
            </a:r>
            <a:r>
              <a:rPr lang="en-US" altLang="en-US" sz="2500" b="1" dirty="0"/>
              <a:t>if</a:t>
            </a:r>
            <a:r>
              <a:rPr lang="en-US" altLang="en-US" sz="2500" dirty="0"/>
              <a:t> statement can include a </a:t>
            </a:r>
            <a:r>
              <a:rPr lang="en-US" altLang="en-US" sz="2500" b="1" dirty="0"/>
              <a:t>for</a:t>
            </a:r>
            <a:r>
              <a:rPr lang="en-US" altLang="en-US" sz="2500" dirty="0"/>
              <a:t> loop</a:t>
            </a:r>
          </a:p>
          <a:p>
            <a:r>
              <a:rPr lang="en-US" altLang="en-US" sz="2500" dirty="0"/>
              <a:t>This is also true for nested </a:t>
            </a:r>
            <a:r>
              <a:rPr lang="en-US" altLang="en-US" sz="2500" b="1" dirty="0"/>
              <a:t>for</a:t>
            </a:r>
            <a:r>
              <a:rPr lang="en-US" altLang="en-US" sz="2500" dirty="0"/>
              <a:t> loops; </a:t>
            </a:r>
            <a:r>
              <a:rPr lang="en-US" altLang="en-US" sz="2500" b="1" dirty="0"/>
              <a:t>if</a:t>
            </a:r>
            <a:r>
              <a:rPr lang="en-US" altLang="en-US" sz="2500" dirty="0"/>
              <a:t> statements can be part of the action(s) of the outer and/or inner loops</a:t>
            </a:r>
          </a:p>
          <a:p>
            <a:r>
              <a:rPr lang="en-US" altLang="en-US" sz="2500" dirty="0"/>
              <a:t>This is done if an action is required on an element (of a vector or matrix) only if a condition is met</a:t>
            </a:r>
          </a:p>
        </p:txBody>
      </p:sp>
    </p:spTree>
    <p:extLst>
      <p:ext uri="{BB962C8B-B14F-4D97-AF65-F5344CB8AC3E}">
        <p14:creationId xmlns:p14="http://schemas.microsoft.com/office/powerpoint/2010/main" val="2501338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5440</TotalTime>
  <Words>1150</Words>
  <Application>Microsoft Office PowerPoint</Application>
  <PresentationFormat>Widescreen</PresentationFormat>
  <Paragraphs>153</Paragraphs>
  <Slides>25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MS PGothic</vt:lpstr>
      <vt:lpstr>Arial</vt:lpstr>
      <vt:lpstr>Calibri</vt:lpstr>
      <vt:lpstr>Courier New</vt:lpstr>
      <vt:lpstr>Georgia</vt:lpstr>
      <vt:lpstr>Impact</vt:lpstr>
      <vt:lpstr>Wingdings</vt:lpstr>
      <vt:lpstr>Wingdings 2</vt:lpstr>
      <vt:lpstr>Uwaterloo_Theme</vt:lpstr>
      <vt:lpstr>Uwaterloo</vt:lpstr>
      <vt:lpstr>Loop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129</cp:revision>
  <dcterms:created xsi:type="dcterms:W3CDTF">2018-10-10T19:11:49Z</dcterms:created>
  <dcterms:modified xsi:type="dcterms:W3CDTF">2019-05-03T20:38:06Z</dcterms:modified>
</cp:coreProperties>
</file>