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</p:sldMasterIdLst>
  <p:notesMasterIdLst>
    <p:notesMasterId r:id="rId32"/>
  </p:notesMasterIdLst>
  <p:sldIdLst>
    <p:sldId id="256" r:id="rId3"/>
    <p:sldId id="295" r:id="rId4"/>
    <p:sldId id="329" r:id="rId5"/>
    <p:sldId id="327" r:id="rId6"/>
    <p:sldId id="342" r:id="rId7"/>
    <p:sldId id="332" r:id="rId8"/>
    <p:sldId id="328" r:id="rId9"/>
    <p:sldId id="333" r:id="rId10"/>
    <p:sldId id="318" r:id="rId11"/>
    <p:sldId id="334" r:id="rId12"/>
    <p:sldId id="300" r:id="rId13"/>
    <p:sldId id="336" r:id="rId14"/>
    <p:sldId id="337" r:id="rId15"/>
    <p:sldId id="343" r:id="rId16"/>
    <p:sldId id="301" r:id="rId17"/>
    <p:sldId id="331" r:id="rId18"/>
    <p:sldId id="344" r:id="rId19"/>
    <p:sldId id="302" r:id="rId20"/>
    <p:sldId id="341" r:id="rId21"/>
    <p:sldId id="325" r:id="rId22"/>
    <p:sldId id="304" r:id="rId23"/>
    <p:sldId id="324" r:id="rId24"/>
    <p:sldId id="340" r:id="rId25"/>
    <p:sldId id="339" r:id="rId26"/>
    <p:sldId id="319" r:id="rId27"/>
    <p:sldId id="338" r:id="rId28"/>
    <p:sldId id="297" r:id="rId29"/>
    <p:sldId id="296" r:id="rId30"/>
    <p:sldId id="29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46" autoAdjust="0"/>
    <p:restoredTop sz="70704" autoAdjust="0"/>
  </p:normalViewPr>
  <p:slideViewPr>
    <p:cSldViewPr snapToGrid="0">
      <p:cViewPr>
        <p:scale>
          <a:sx n="66" d="100"/>
          <a:sy n="66" d="100"/>
        </p:scale>
        <p:origin x="4176" y="2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428F3-B408-4C73-B6CB-14C24F24D2AD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68CA3-21CE-4263-9096-DD522C338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4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36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30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85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99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90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34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3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38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07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03" y="5316469"/>
            <a:ext cx="5054388" cy="1541531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52740" y="1521700"/>
            <a:ext cx="8692199" cy="1795540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5400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2740" y="4190621"/>
            <a:ext cx="5486243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441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1300" y="6646"/>
            <a:ext cx="11727180" cy="68423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smtClean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9424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D5D7-1376-454F-9D0D-56EF872F8D99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3237-AE92-4645-95D2-1F8A1B10E7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0788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9042400" y="6559555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5624191-B9E9-41CA-A942-B9B5D1030034}" type="slidenum">
              <a:rPr lang="en-US" sz="1400" smtClean="0"/>
              <a:pPr algn="r"/>
              <a:t>‹#›</a:t>
            </a:fld>
            <a:endParaRPr lang="en-US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0" y="0"/>
            <a:ext cx="12191999" cy="69533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695330"/>
            <a:ext cx="3082197" cy="198582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3050818" y="695330"/>
            <a:ext cx="3047061" cy="198582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6097879" y="695330"/>
            <a:ext cx="3047061" cy="198582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9144939" y="695330"/>
            <a:ext cx="3047061" cy="198582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039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4" r:id="rId3"/>
  </p:sldLayoutIdLst>
  <p:timing>
    <p:tnLst>
      <p:par>
        <p:cTn id="1" dur="indefinite" restart="never" nodeType="tmRoot"/>
      </p:par>
    </p:tnLst>
  </p:timing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0" y="0"/>
            <a:ext cx="12191999" cy="69533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695330"/>
            <a:ext cx="3082197" cy="198582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3050818" y="695330"/>
            <a:ext cx="3047061" cy="198582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6097879" y="695330"/>
            <a:ext cx="3047061" cy="198582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9144939" y="695330"/>
            <a:ext cx="3047061" cy="198582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CDAA538E-3C43-4881-9A33-4C4D33F2F525}"/>
              </a:ext>
            </a:extLst>
          </p:cNvPr>
          <p:cNvSpPr txBox="1">
            <a:spLocks/>
          </p:cNvSpPr>
          <p:nvPr/>
        </p:nvSpPr>
        <p:spPr>
          <a:xfrm>
            <a:off x="241300" y="6646"/>
            <a:ext cx="11696700" cy="783931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ysClr val="windowText" lastClr="000000"/>
              </a:buClr>
              <a:buSzPct val="85000"/>
              <a:buFont typeface="Wingdings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Edit Master text styles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280109"/>
      </p:ext>
    </p:extLst>
  </p:cSld>
  <p:clrMap bg1="lt1" tx1="dk1" bg2="lt2" tx2="dk2" accent1="accent1" accent2="accent2" accent3="accent3" accent4="accent4" accent5="accent5" accent6="accent6" hlink="hlink" folHlink="folHlink"/>
  <p:transition spd="slow">
    <p:push dir="u"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b="0" kern="1200" spc="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925" indent="-288925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Rectifier_(neural_networks)" TargetMode="Externa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2740" y="1521700"/>
            <a:ext cx="10286380" cy="1795540"/>
          </a:xfrm>
        </p:spPr>
        <p:txBody>
          <a:bodyPr/>
          <a:lstStyle/>
          <a:p>
            <a:r>
              <a:rPr lang="en-US" dirty="0" smtClean="0"/>
              <a:t>Selection Statement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2740" y="3757941"/>
            <a:ext cx="5486243" cy="1601459"/>
          </a:xfrm>
        </p:spPr>
        <p:txBody>
          <a:bodyPr>
            <a:normAutofit/>
          </a:bodyPr>
          <a:lstStyle/>
          <a:p>
            <a:r>
              <a:rPr lang="en-US" b="1" dirty="0" smtClean="0"/>
              <a:t>Chul Min Yeum</a:t>
            </a:r>
          </a:p>
          <a:p>
            <a:r>
              <a:rPr lang="en-US" dirty="0"/>
              <a:t>Assistant Professor</a:t>
            </a:r>
          </a:p>
          <a:p>
            <a:r>
              <a:rPr lang="en-US" dirty="0"/>
              <a:t>Civil and Environmental Engineering</a:t>
            </a:r>
          </a:p>
          <a:p>
            <a:r>
              <a:rPr lang="en-US" dirty="0"/>
              <a:t>University of Waterloo, Canada</a:t>
            </a:r>
          </a:p>
          <a:p>
            <a:endParaRPr lang="en-US" dirty="0"/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6096000" y="3757941"/>
            <a:ext cx="5783547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AE121</a:t>
            </a:r>
            <a:r>
              <a:rPr lang="en-US" b="1" dirty="0"/>
              <a:t>: Computational Method</a:t>
            </a:r>
            <a:endParaRPr lang="en-US" b="1" dirty="0" smtClean="0"/>
          </a:p>
        </p:txBody>
      </p:sp>
      <p:sp>
        <p:nvSpPr>
          <p:cNvPr id="10" name="Subtitle 4"/>
          <p:cNvSpPr txBox="1">
            <a:spLocks/>
          </p:cNvSpPr>
          <p:nvPr/>
        </p:nvSpPr>
        <p:spPr>
          <a:xfrm>
            <a:off x="6096000" y="5598238"/>
            <a:ext cx="5783547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Last updated</a:t>
            </a:r>
            <a:r>
              <a:rPr lang="en-US" b="1" smtClean="0"/>
              <a:t>: </a:t>
            </a:r>
            <a:r>
              <a:rPr lang="en-US" b="1" smtClean="0"/>
              <a:t>2019-05-03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83393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 smtClean="0"/>
              <a:t>Simple Examples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99" y="1158875"/>
            <a:ext cx="3115733" cy="37626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013" y="1158875"/>
            <a:ext cx="4404104" cy="3216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5662" y="3973088"/>
            <a:ext cx="3267075" cy="2343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8600" y="4139776"/>
            <a:ext cx="33528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81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Representing </a:t>
            </a:r>
            <a:r>
              <a:rPr lang="en-US" dirty="0" smtClean="0"/>
              <a:t>True/False Concepts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500" dirty="0">
                <a:ea typeface="ＭＳ Ｐゴシック" panose="020B0600070205080204" pitchFamily="34" charset="-128"/>
              </a:rPr>
              <a:t>Note: to represent the concept of false, </a:t>
            </a:r>
            <a:r>
              <a:rPr lang="en-US" altLang="en-US" sz="25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0</a:t>
            </a:r>
            <a:r>
              <a:rPr lang="en-US" altLang="en-US" sz="2500" dirty="0">
                <a:ea typeface="ＭＳ Ｐゴシック" panose="020B0600070205080204" pitchFamily="34" charset="-128"/>
              </a:rPr>
              <a:t> is used.  To represent the concept of true, any nonzero value can be used – so expressions like 5 or </a:t>
            </a:r>
            <a:r>
              <a:rPr lang="ja-JP" altLang="en-US" sz="2500" dirty="0"/>
              <a:t>‘</a:t>
            </a:r>
            <a:r>
              <a:rPr lang="en-US" altLang="ja-JP" sz="2500" dirty="0"/>
              <a:t>x</a:t>
            </a:r>
            <a:r>
              <a:rPr lang="ja-JP" altLang="en-US" sz="2500" dirty="0"/>
              <a:t>’</a:t>
            </a:r>
            <a:r>
              <a:rPr lang="en-US" altLang="ja-JP" sz="2500" dirty="0"/>
              <a:t> result in logical true</a:t>
            </a:r>
          </a:p>
          <a:p>
            <a:r>
              <a:rPr lang="en-US" altLang="en-US" sz="25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This can lead to some common logical errors</a:t>
            </a:r>
          </a:p>
          <a:p>
            <a:r>
              <a:rPr lang="en-US" altLang="en-US" sz="2500" dirty="0">
                <a:ea typeface="ＭＳ Ｐゴシック" panose="020B0600070205080204" pitchFamily="34" charset="-128"/>
              </a:rPr>
              <a:t>For example, the following expressions are always true (because the “relational expressions” on the right, 6 and ‘N’, are nonzero so they are true; therefore, it does not matter what the results of the others are):</a:t>
            </a:r>
          </a:p>
          <a:p>
            <a:pPr marL="366713" lvl="1" indent="0">
              <a:buFont typeface="Wingdings 2" panose="05020102010507070707" pitchFamily="18" charset="2"/>
              <a:buNone/>
            </a:pPr>
            <a:r>
              <a:rPr lang="en-US" altLang="en-US" sz="25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</a:t>
            </a:r>
            <a:r>
              <a:rPr lang="en-US" altLang="en-US" sz="25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(number </a:t>
            </a:r>
            <a:r>
              <a:rPr lang="en-US" altLang="en-US" sz="25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&lt; </a:t>
            </a:r>
            <a:r>
              <a:rPr lang="en-US" altLang="en-US" sz="25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5) </a:t>
            </a:r>
            <a:r>
              <a:rPr lang="en-US" altLang="en-US" sz="25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|| 6</a:t>
            </a:r>
          </a:p>
          <a:p>
            <a:pPr marL="366713" lvl="1" indent="0">
              <a:buFont typeface="Wingdings 2" panose="05020102010507070707" pitchFamily="18" charset="2"/>
              <a:buNone/>
            </a:pPr>
            <a:r>
              <a:rPr lang="en-US" altLang="en-US" sz="25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</a:t>
            </a:r>
            <a:r>
              <a:rPr lang="en-US" altLang="en-US" sz="25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(letter </a:t>
            </a:r>
            <a:r>
              <a:rPr lang="en-US" altLang="en-US" sz="25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== </a:t>
            </a:r>
            <a:r>
              <a:rPr lang="ja-JP" altLang="en-US" sz="2500" dirty="0"/>
              <a:t>‘</a:t>
            </a:r>
            <a:r>
              <a:rPr lang="en-US" altLang="ja-JP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ja-JP" altLang="en-US" sz="2500" dirty="0" smtClean="0"/>
              <a:t>’</a:t>
            </a:r>
            <a:r>
              <a:rPr lang="en-US" altLang="ja-JP" sz="2500" dirty="0" smtClean="0"/>
              <a:t>)</a:t>
            </a:r>
            <a:r>
              <a:rPr lang="en-US" altLang="ja-JP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ja-JP" altLang="en-US" sz="2500" dirty="0"/>
              <a:t>‘</a:t>
            </a:r>
            <a:r>
              <a:rPr lang="en-US" altLang="ja-JP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ja-JP" altLang="en-US" sz="2500" dirty="0"/>
              <a:t>’</a:t>
            </a:r>
            <a:endParaRPr lang="en-US" altLang="en-US" sz="25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057275" y="4067176"/>
            <a:ext cx="4229100" cy="10287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6323542" y="5338763"/>
            <a:ext cx="5214408" cy="485774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2800" dirty="0" smtClean="0">
                <a:ea typeface="ＭＳ Ｐゴシック" panose="020B0600070205080204" pitchFamily="34" charset="-128"/>
                <a:cs typeface="Courier New" panose="02070309020205020404" pitchFamily="49" charset="0"/>
              </a:rPr>
              <a:t>You always check your </a:t>
            </a:r>
            <a:r>
              <a:rPr lang="en-US" altLang="en-US" sz="2800" dirty="0" smtClean="0">
                <a:ea typeface="ＭＳ Ｐゴシック" panose="020B0600070205080204" pitchFamily="34" charset="-128"/>
                <a:cs typeface="Courier New" panose="02070309020205020404" pitchFamily="49" charset="0"/>
              </a:rPr>
              <a:t>answers.</a:t>
            </a:r>
            <a:endParaRPr lang="en-US" altLang="en-US" sz="2800" dirty="0"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6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Revisit</a:t>
            </a:r>
            <a:r>
              <a:rPr lang="en-US" dirty="0" smtClean="0"/>
              <a:t>: Operator Precedence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1300" y="1061533"/>
            <a:ext cx="114148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How to make an expression of ? in other words, how to write a code to check if x lies in between 5 and 10. If yes, 1 and otherwise 0.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28" y="2484565"/>
            <a:ext cx="4063429" cy="36371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9900" y="2302142"/>
            <a:ext cx="252412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If-else Statements</a:t>
            </a:r>
            <a:endParaRPr lang="en-US" dirty="0"/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500" dirty="0"/>
              <a:t>The </a:t>
            </a:r>
            <a:r>
              <a:rPr lang="en-US" altLang="en-US" sz="2500" b="1" dirty="0"/>
              <a:t>if-else</a:t>
            </a:r>
            <a:r>
              <a:rPr lang="en-US" altLang="en-US" sz="2500" dirty="0"/>
              <a:t> statement chooses between two actions</a:t>
            </a:r>
          </a:p>
          <a:p>
            <a:r>
              <a:rPr lang="en-US" altLang="en-US" sz="2500" dirty="0"/>
              <a:t>General form:</a:t>
            </a:r>
          </a:p>
          <a:p>
            <a:pPr lvl="3">
              <a:buNone/>
            </a:pPr>
            <a:r>
              <a:rPr lang="en-US" altLang="en-US" sz="2500" dirty="0"/>
              <a:t>if condition</a:t>
            </a:r>
          </a:p>
          <a:p>
            <a:pPr lvl="3">
              <a:buNone/>
            </a:pPr>
            <a:r>
              <a:rPr lang="en-US" altLang="en-US" sz="2500" dirty="0"/>
              <a:t>    action1</a:t>
            </a:r>
          </a:p>
          <a:p>
            <a:pPr lvl="3">
              <a:buNone/>
            </a:pPr>
            <a:r>
              <a:rPr lang="en-US" altLang="en-US" sz="2500" dirty="0"/>
              <a:t>else</a:t>
            </a:r>
          </a:p>
          <a:p>
            <a:pPr lvl="3">
              <a:buNone/>
            </a:pPr>
            <a:r>
              <a:rPr lang="en-US" altLang="en-US" sz="2500" dirty="0"/>
              <a:t>    action2</a:t>
            </a:r>
          </a:p>
          <a:p>
            <a:pPr lvl="3">
              <a:buNone/>
            </a:pPr>
            <a:r>
              <a:rPr lang="en-US" altLang="en-US" sz="2500" dirty="0"/>
              <a:t>end</a:t>
            </a:r>
          </a:p>
          <a:p>
            <a:r>
              <a:rPr lang="en-US" altLang="en-US" sz="2500" dirty="0"/>
              <a:t>One and only one action is executed; which one depends on the value of the condition (action1 if it is logical true or action2 if it is false)</a:t>
            </a:r>
          </a:p>
        </p:txBody>
      </p:sp>
    </p:spTree>
    <p:extLst>
      <p:ext uri="{BB962C8B-B14F-4D97-AF65-F5344CB8AC3E}">
        <p14:creationId xmlns:p14="http://schemas.microsoft.com/office/powerpoint/2010/main" val="217803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Revisit</a:t>
            </a:r>
            <a:r>
              <a:rPr lang="en-US" dirty="0"/>
              <a:t>: </a:t>
            </a:r>
            <a:r>
              <a:rPr lang="en-US" dirty="0" smtClean="0"/>
              <a:t>Simple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347787"/>
            <a:ext cx="5051544" cy="37957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387" y="1347787"/>
            <a:ext cx="3128963" cy="457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54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If-else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Statements </a:t>
            </a:r>
            <a:r>
              <a:rPr lang="en-US" altLang="en-US" dirty="0">
                <a:ea typeface="ＭＳ Ｐゴシック" panose="020B0600070205080204" pitchFamily="34" charset="-128"/>
              </a:rPr>
              <a:t>are not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Always Necessary</a:t>
            </a:r>
            <a:r>
              <a:rPr lang="en-US" altLang="en-US" dirty="0">
                <a:ea typeface="ＭＳ Ｐゴシック" panose="020B0600070205080204" pitchFamily="34" charset="-128"/>
              </a:rPr>
              <a:t>!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16013"/>
            <a:ext cx="10834828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500" dirty="0" smtClean="0">
                <a:ea typeface="ＭＳ Ｐゴシック" panose="020B0600070205080204" pitchFamily="34" charset="-128"/>
              </a:rPr>
              <a:t>Simplify this statement:</a:t>
            </a:r>
          </a:p>
          <a:p>
            <a:pPr lvl="2">
              <a:buNone/>
            </a:pPr>
            <a:r>
              <a:rPr lang="pt-BR" altLang="en-US" sz="2500" dirty="0" smtClean="0">
                <a:ea typeface="ＭＳ Ｐゴシック" panose="020B0600070205080204" pitchFamily="34" charset="-128"/>
              </a:rPr>
              <a:t>if num &lt; 0</a:t>
            </a:r>
          </a:p>
          <a:p>
            <a:pPr lvl="2">
              <a:buNone/>
            </a:pPr>
            <a:r>
              <a:rPr lang="pt-BR" altLang="en-US" sz="2500" dirty="0" smtClean="0">
                <a:ea typeface="ＭＳ Ｐゴシック" panose="020B0600070205080204" pitchFamily="34" charset="-128"/>
              </a:rPr>
              <a:t>	num = 0;</a:t>
            </a:r>
          </a:p>
          <a:p>
            <a:pPr lvl="2">
              <a:buNone/>
            </a:pPr>
            <a:r>
              <a:rPr lang="pt-BR" altLang="en-US" sz="2500" dirty="0" smtClean="0">
                <a:ea typeface="ＭＳ Ｐゴシック" panose="020B0600070205080204" pitchFamily="34" charset="-128"/>
              </a:rPr>
              <a:t>else</a:t>
            </a:r>
          </a:p>
          <a:p>
            <a:pPr lvl="2">
              <a:buNone/>
            </a:pPr>
            <a:r>
              <a:rPr lang="pt-BR" altLang="en-US" sz="2500" dirty="0" smtClean="0">
                <a:ea typeface="ＭＳ Ｐゴシック" panose="020B0600070205080204" pitchFamily="34" charset="-128"/>
              </a:rPr>
              <a:t>	num = num;</a:t>
            </a:r>
          </a:p>
          <a:p>
            <a:pPr lvl="2">
              <a:buNone/>
            </a:pPr>
            <a:r>
              <a:rPr lang="pt-BR" altLang="en-US" sz="2500" dirty="0" smtClean="0">
                <a:ea typeface="ＭＳ Ｐゴシック" panose="020B0600070205080204" pitchFamily="34" charset="-128"/>
              </a:rPr>
              <a:t>end</a:t>
            </a:r>
            <a:endParaRPr lang="en-US" altLang="en-US" sz="2500" dirty="0" smtClean="0">
              <a:ea typeface="ＭＳ Ｐゴシック" panose="020B0600070205080204" pitchFamily="34" charset="-128"/>
            </a:endParaRPr>
          </a:p>
          <a:p>
            <a:r>
              <a:rPr lang="en-US" altLang="en-US" sz="2500" dirty="0" smtClean="0">
                <a:ea typeface="ＭＳ Ｐゴシック" panose="020B0600070205080204" pitchFamily="34" charset="-128"/>
              </a:rPr>
              <a:t>Answer:</a:t>
            </a:r>
          </a:p>
          <a:p>
            <a:pPr lvl="2">
              <a:buNone/>
            </a:pPr>
            <a:r>
              <a:rPr lang="pt-BR" altLang="en-US" sz="2500" dirty="0" smtClean="0">
                <a:ea typeface="ＭＳ Ｐゴシック" panose="020B0600070205080204" pitchFamily="34" charset="-128"/>
              </a:rPr>
              <a:t>if num &lt; 0</a:t>
            </a:r>
          </a:p>
          <a:p>
            <a:pPr lvl="2">
              <a:buNone/>
            </a:pPr>
            <a:r>
              <a:rPr lang="pt-BR" altLang="en-US" sz="2500" dirty="0" smtClean="0">
                <a:ea typeface="ＭＳ Ｐゴシック" panose="020B0600070205080204" pitchFamily="34" charset="-128"/>
              </a:rPr>
              <a:t>	num = 0;</a:t>
            </a:r>
          </a:p>
          <a:p>
            <a:pPr lvl="2">
              <a:buNone/>
            </a:pPr>
            <a:r>
              <a:rPr lang="pt-BR" altLang="en-US" sz="2500" dirty="0" smtClean="0">
                <a:ea typeface="ＭＳ Ｐゴシック" panose="020B0600070205080204" pitchFamily="34" charset="-128"/>
              </a:rPr>
              <a:t>end</a:t>
            </a:r>
            <a:endParaRPr lang="en-US" altLang="en-US" sz="2500" dirty="0" smtClean="0">
              <a:ea typeface="ＭＳ Ｐゴシック" panose="020B0600070205080204" pitchFamily="34" charset="-128"/>
            </a:endParaRPr>
          </a:p>
          <a:p>
            <a:r>
              <a:rPr lang="en-US" altLang="en-US" sz="2500" dirty="0" smtClean="0">
                <a:ea typeface="ＭＳ Ｐゴシック" panose="020B0600070205080204" pitchFamily="34" charset="-128"/>
              </a:rPr>
              <a:t>The point is that the </a:t>
            </a:r>
            <a:r>
              <a:rPr lang="en-US" altLang="en-US" sz="2500" b="1" dirty="0" smtClean="0">
                <a:ea typeface="ＭＳ Ｐゴシック" panose="020B0600070205080204" pitchFamily="34" charset="-128"/>
              </a:rPr>
              <a:t>else</a:t>
            </a:r>
            <a:r>
              <a:rPr lang="en-US" altLang="en-US" sz="2500" dirty="0" smtClean="0">
                <a:ea typeface="ＭＳ Ｐゴシック" panose="020B0600070205080204" pitchFamily="34" charset="-128"/>
              </a:rPr>
              <a:t> clause does not accomplish anything, so it is not necessary … sometimes just an </a:t>
            </a:r>
            <a:r>
              <a:rPr lang="en-US" altLang="en-US" sz="2500" b="1" dirty="0" smtClean="0">
                <a:ea typeface="ＭＳ Ｐゴシック" panose="020B0600070205080204" pitchFamily="34" charset="-128"/>
              </a:rPr>
              <a:t>if</a:t>
            </a:r>
            <a:r>
              <a:rPr lang="en-US" altLang="en-US" sz="2500" dirty="0" smtClean="0">
                <a:ea typeface="ＭＳ Ｐゴシック" panose="020B0600070205080204" pitchFamily="34" charset="-128"/>
              </a:rPr>
              <a:t> statement is all you need!</a:t>
            </a:r>
          </a:p>
          <a:p>
            <a:endParaRPr lang="en-US" altLang="en-US" sz="2500" dirty="0" smtClean="0">
              <a:ea typeface="ＭＳ Ｐゴシック" panose="020B0600070205080204" pitchFamily="34" charset="-128"/>
            </a:endParaRPr>
          </a:p>
          <a:p>
            <a:endParaRPr lang="en-US" altLang="en-US" sz="25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89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</a:t>
            </a:r>
            <a:r>
              <a:rPr lang="en-US" dirty="0" smtClean="0">
                <a:solidFill>
                  <a:srgbClr val="FFFF00"/>
                </a:solidFill>
              </a:rPr>
              <a:t>: </a:t>
            </a:r>
            <a:r>
              <a:rPr lang="en-US" dirty="0" smtClean="0"/>
              <a:t>Rectifier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94977" y="1360778"/>
                <a:ext cx="314900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max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⁡(0,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)</m:t>
                      </m:r>
                    </m:oMath>
                  </m:oMathPara>
                </a14:m>
                <a:endParaRPr lang="en-US" sz="32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77" y="1360778"/>
                <a:ext cx="3149004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418" y="1033460"/>
            <a:ext cx="2933700" cy="5553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3081" y="1033460"/>
            <a:ext cx="1977586" cy="2138365"/>
          </a:xfrm>
          <a:prstGeom prst="rect">
            <a:avLst/>
          </a:prstGeom>
        </p:spPr>
      </p:pic>
      <p:pic>
        <p:nvPicPr>
          <p:cNvPr id="2050" name="Picture 2" descr="https://upload.wikimedia.org/wikipedia/commons/thumb/6/6c/Rectifier_and_softplus_functions.svg/1920px-Rectifier_and_softplus_functions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523120"/>
            <a:ext cx="4783137" cy="3477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94977" y="6256618"/>
            <a:ext cx="50251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hlinkClick r:id="rId6"/>
              </a:rPr>
              <a:t>https://en.wikipedia.org/wiki/Rectifier_(neural_networks)</a:t>
            </a:r>
            <a:endParaRPr lang="en-US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5254171" y="2757714"/>
            <a:ext cx="3541486" cy="41411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 smtClean="0"/>
              <a:t>Check a Dimension of Your Input Vector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12" y="1066800"/>
            <a:ext cx="4448175" cy="5410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550" y="4999037"/>
            <a:ext cx="1866900" cy="1304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4890" y="1066800"/>
            <a:ext cx="4476750" cy="5429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0900" y="5027612"/>
            <a:ext cx="190500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02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Throwing an Error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500" dirty="0">
                <a:ea typeface="ＭＳ Ｐゴシック" panose="020B0600070205080204" pitchFamily="34" charset="-128"/>
              </a:rPr>
              <a:t>MATLAB has an </a:t>
            </a:r>
            <a:r>
              <a:rPr lang="en-US" altLang="en-US" sz="2500" b="1" dirty="0">
                <a:ea typeface="ＭＳ Ｐゴシック" panose="020B0600070205080204" pitchFamily="34" charset="-128"/>
              </a:rPr>
              <a:t>error</a:t>
            </a:r>
            <a:r>
              <a:rPr lang="en-US" altLang="en-US" sz="2500" dirty="0">
                <a:ea typeface="ＭＳ Ｐゴシック" panose="020B0600070205080204" pitchFamily="34" charset="-128"/>
              </a:rPr>
              <a:t> function that can be used to display an error message in red, similar to the error messages generated by MATLAB</a:t>
            </a:r>
          </a:p>
          <a:p>
            <a:pPr marL="641350" lvl="2" indent="0">
              <a:buFont typeface="Wingdings 2" panose="05020102010507070707" pitchFamily="18" charset="2"/>
              <a:buNone/>
            </a:pPr>
            <a:r>
              <a:rPr lang="en-US" altLang="en-US" sz="2500" i="1" dirty="0">
                <a:ea typeface="ＭＳ Ｐゴシック" panose="020B0600070205080204" pitchFamily="34" charset="-128"/>
              </a:rPr>
              <a:t> if radius &lt;= 0</a:t>
            </a:r>
            <a:endParaRPr lang="en-US" altLang="en-US" sz="2500" dirty="0">
              <a:ea typeface="ＭＳ Ｐゴシック" panose="020B0600070205080204" pitchFamily="34" charset="-128"/>
            </a:endParaRPr>
          </a:p>
          <a:p>
            <a:pPr marL="641350" lvl="2" indent="0">
              <a:buFont typeface="Wingdings 2" panose="05020102010507070707" pitchFamily="18" charset="2"/>
              <a:buNone/>
            </a:pPr>
            <a:r>
              <a:rPr lang="en-US" altLang="en-US" sz="2500" i="1" dirty="0">
                <a:ea typeface="ＭＳ Ｐゴシック" panose="020B0600070205080204" pitchFamily="34" charset="-128"/>
              </a:rPr>
              <a:t>     error('Sorry; %.2f is not a valid radius\n', radius)</a:t>
            </a:r>
            <a:endParaRPr lang="en-US" altLang="en-US" sz="2500" dirty="0">
              <a:ea typeface="ＭＳ Ｐゴシック" panose="020B0600070205080204" pitchFamily="34" charset="-128"/>
            </a:endParaRPr>
          </a:p>
          <a:p>
            <a:pPr marL="641350" lvl="2" indent="0">
              <a:buFont typeface="Wingdings 2" panose="05020102010507070707" pitchFamily="18" charset="2"/>
              <a:buNone/>
            </a:pPr>
            <a:r>
              <a:rPr lang="en-US" altLang="en-US" sz="2500" i="1" dirty="0">
                <a:ea typeface="ＭＳ Ｐゴシック" panose="020B0600070205080204" pitchFamily="34" charset="-128"/>
              </a:rPr>
              <a:t>else</a:t>
            </a:r>
          </a:p>
          <a:p>
            <a:pPr marL="641350" lvl="2" indent="0">
              <a:buFont typeface="Wingdings 2" panose="05020102010507070707" pitchFamily="18" charset="2"/>
              <a:buNone/>
            </a:pPr>
            <a:r>
              <a:rPr lang="en-US" altLang="en-US" sz="2500" i="1" dirty="0">
                <a:ea typeface="ＭＳ Ｐゴシック" panose="020B0600070205080204" pitchFamily="34" charset="-128"/>
              </a:rPr>
              <a:t>     % carry on</a:t>
            </a:r>
          </a:p>
          <a:p>
            <a:pPr marL="641350" lvl="2" indent="0">
              <a:buFont typeface="Wingdings 2" panose="05020102010507070707" pitchFamily="18" charset="2"/>
              <a:buNone/>
            </a:pPr>
            <a:r>
              <a:rPr lang="en-US" altLang="en-US" sz="2500" i="1" dirty="0">
                <a:ea typeface="ＭＳ Ｐゴシック" panose="020B0600070205080204" pitchFamily="34" charset="-128"/>
              </a:rPr>
              <a:t>end</a:t>
            </a:r>
            <a:endParaRPr lang="en-US" altLang="en-US" sz="2500" dirty="0">
              <a:ea typeface="ＭＳ Ｐゴシック" panose="020B0600070205080204" pitchFamily="34" charset="-128"/>
            </a:endParaRPr>
          </a:p>
          <a:p>
            <a:r>
              <a:rPr lang="en-US" altLang="en-US" sz="2500" dirty="0">
                <a:ea typeface="ＭＳ Ｐゴシック" panose="020B0600070205080204" pitchFamily="34" charset="-128"/>
              </a:rPr>
              <a:t>When an error is thrown in a script, the script stops executing</a:t>
            </a:r>
          </a:p>
        </p:txBody>
      </p:sp>
    </p:spTree>
    <p:extLst>
      <p:ext uri="{BB962C8B-B14F-4D97-AF65-F5344CB8AC3E}">
        <p14:creationId xmlns:p14="http://schemas.microsoft.com/office/powerpoint/2010/main" val="250133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41300" y="0"/>
            <a:ext cx="11727180" cy="684233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</a:t>
            </a:r>
            <a:r>
              <a:rPr lang="en-US" dirty="0" smtClean="0">
                <a:solidFill>
                  <a:srgbClr val="FFFF00"/>
                </a:solidFill>
              </a:rPr>
              <a:t>: </a:t>
            </a:r>
            <a:r>
              <a:rPr lang="en-US" dirty="0" smtClean="0"/>
              <a:t>Throwing an Error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389062"/>
            <a:ext cx="9855200" cy="417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3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Recall Relational Expressions</a:t>
            </a:r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500" dirty="0">
                <a:ea typeface="ＭＳ Ｐゴシック" panose="020B0600070205080204" pitchFamily="34" charset="-128"/>
              </a:rPr>
              <a:t>The relational operators in MATLAB are: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&gt;		greater than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&lt;		less than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&gt;=	greater than or equals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&lt;=	less than or equals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==	equality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~=	inequality</a:t>
            </a:r>
          </a:p>
          <a:p>
            <a:pPr>
              <a:lnSpc>
                <a:spcPct val="80000"/>
              </a:lnSpc>
            </a:pPr>
            <a:r>
              <a:rPr lang="en-US" altLang="en-US" sz="2500" dirty="0">
                <a:ea typeface="ＭＳ Ｐゴシック" panose="020B0600070205080204" pitchFamily="34" charset="-128"/>
              </a:rPr>
              <a:t>The resulting type is </a:t>
            </a:r>
            <a:r>
              <a:rPr lang="en-US" altLang="en-US" sz="25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logical 1 for true </a:t>
            </a:r>
            <a:r>
              <a:rPr lang="en-US" altLang="en-US" sz="2500" dirty="0">
                <a:ea typeface="ＭＳ Ｐゴシック" panose="020B0600070205080204" pitchFamily="34" charset="-128"/>
              </a:rPr>
              <a:t>or </a:t>
            </a:r>
            <a:r>
              <a:rPr lang="en-US" altLang="en-US" sz="25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0 for false</a:t>
            </a:r>
          </a:p>
          <a:p>
            <a:pPr>
              <a:lnSpc>
                <a:spcPct val="80000"/>
              </a:lnSpc>
            </a:pPr>
            <a:r>
              <a:rPr lang="en-US" altLang="en-US" sz="2500" dirty="0">
                <a:ea typeface="ＭＳ Ｐゴシック" panose="020B0600070205080204" pitchFamily="34" charset="-128"/>
              </a:rPr>
              <a:t>The logical operators are: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||	</a:t>
            </a:r>
            <a:r>
              <a:rPr lang="en-US" altLang="en-US" sz="2500" dirty="0" smtClean="0">
                <a:ea typeface="ＭＳ Ｐゴシック" panose="020B0600070205080204" pitchFamily="34" charset="-128"/>
              </a:rPr>
              <a:t>or </a:t>
            </a:r>
            <a:r>
              <a:rPr lang="en-US" altLang="en-US" sz="2500" dirty="0">
                <a:ea typeface="ＭＳ Ｐゴシック" panose="020B0600070205080204" pitchFamily="34" charset="-128"/>
              </a:rPr>
              <a:t>for </a:t>
            </a:r>
            <a:r>
              <a:rPr lang="en-US" altLang="en-US" sz="2500" dirty="0" smtClean="0">
                <a:ea typeface="ＭＳ Ｐゴシック" panose="020B0600070205080204" pitchFamily="34" charset="-128"/>
              </a:rPr>
              <a:t>scalars (and)</a:t>
            </a:r>
            <a:endParaRPr lang="en-US" altLang="en-US" sz="2500" dirty="0">
              <a:ea typeface="ＭＳ Ｐゴシック" panose="020B0600070205080204" pitchFamily="34" charset="-128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&amp;&amp;	and for </a:t>
            </a:r>
            <a:r>
              <a:rPr lang="en-US" altLang="en-US" sz="2500" dirty="0" smtClean="0">
                <a:ea typeface="ＭＳ Ｐゴシック" panose="020B0600070205080204" pitchFamily="34" charset="-128"/>
              </a:rPr>
              <a:t>scalars (or)</a:t>
            </a:r>
            <a:endParaRPr lang="en-US" altLang="en-US" sz="2500" dirty="0">
              <a:ea typeface="ＭＳ Ｐゴシック" panose="020B0600070205080204" pitchFamily="34" charset="-128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~		not</a:t>
            </a:r>
          </a:p>
          <a:p>
            <a:pPr>
              <a:lnSpc>
                <a:spcPct val="80000"/>
              </a:lnSpc>
            </a:pPr>
            <a:r>
              <a:rPr lang="en-US" altLang="en-US" sz="2500" dirty="0">
                <a:ea typeface="ＭＳ Ｐゴシック" panose="020B0600070205080204" pitchFamily="34" charset="-128"/>
              </a:rPr>
              <a:t>Also, </a:t>
            </a:r>
            <a:r>
              <a:rPr lang="en-US" altLang="en-US" sz="2500" b="1" dirty="0" err="1" smtClean="0">
                <a:ea typeface="ＭＳ Ｐゴシック" panose="020B0600070205080204" pitchFamily="34" charset="-128"/>
              </a:rPr>
              <a:t>xor</a:t>
            </a:r>
            <a:r>
              <a:rPr lang="en-US" altLang="en-US" sz="2500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sz="2500" dirty="0">
                <a:ea typeface="ＭＳ Ｐゴシック" panose="020B0600070205080204" pitchFamily="34" charset="-128"/>
              </a:rPr>
              <a:t>function which returns logical true if only one of the arguments is true</a:t>
            </a:r>
          </a:p>
        </p:txBody>
      </p:sp>
    </p:spTree>
    <p:extLst>
      <p:ext uri="{BB962C8B-B14F-4D97-AF65-F5344CB8AC3E}">
        <p14:creationId xmlns:p14="http://schemas.microsoft.com/office/powerpoint/2010/main" val="109009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Nested if-else Statements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087438"/>
            <a:ext cx="10834828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To choose from more than two actions, </a:t>
            </a:r>
            <a:r>
              <a:rPr lang="en-US" altLang="en-US" sz="2200" b="1" i="1" dirty="0">
                <a:ea typeface="ＭＳ Ｐゴシック" panose="020B0600070205080204" pitchFamily="34" charset="-128"/>
              </a:rPr>
              <a:t>nested</a:t>
            </a:r>
            <a:r>
              <a:rPr lang="en-US" altLang="en-US" sz="2200" dirty="0">
                <a:ea typeface="ＭＳ Ｐゴシック" panose="020B0600070205080204" pitchFamily="34" charset="-128"/>
              </a:rPr>
              <a:t> </a:t>
            </a:r>
            <a:r>
              <a:rPr lang="en-US" altLang="en-US" sz="2200" b="1" dirty="0">
                <a:ea typeface="ＭＳ Ｐゴシック" panose="020B0600070205080204" pitchFamily="34" charset="-128"/>
              </a:rPr>
              <a:t>if-else </a:t>
            </a:r>
            <a:r>
              <a:rPr lang="en-US" altLang="en-US" sz="2200" dirty="0">
                <a:ea typeface="ＭＳ Ｐゴシック" panose="020B0600070205080204" pitchFamily="34" charset="-128"/>
              </a:rPr>
              <a:t>statements can be used (an </a:t>
            </a:r>
            <a:r>
              <a:rPr lang="en-US" altLang="en-US" sz="2200" b="1" dirty="0">
                <a:ea typeface="ＭＳ Ｐゴシック" panose="020B0600070205080204" pitchFamily="34" charset="-128"/>
              </a:rPr>
              <a:t>if</a:t>
            </a:r>
            <a:r>
              <a:rPr lang="en-US" altLang="en-US" sz="2200" dirty="0">
                <a:ea typeface="ＭＳ Ｐゴシック" panose="020B0600070205080204" pitchFamily="34" charset="-128"/>
              </a:rPr>
              <a:t> or </a:t>
            </a:r>
            <a:r>
              <a:rPr lang="en-US" altLang="en-US" sz="2200" b="1" dirty="0">
                <a:ea typeface="ＭＳ Ｐゴシック" panose="020B0600070205080204" pitchFamily="34" charset="-128"/>
              </a:rPr>
              <a:t>if-else </a:t>
            </a:r>
            <a:r>
              <a:rPr lang="en-US" altLang="en-US" sz="2200" dirty="0">
                <a:ea typeface="ＭＳ Ｐゴシック" panose="020B0600070205080204" pitchFamily="34" charset="-128"/>
              </a:rPr>
              <a:t>statement as the action of another)</a:t>
            </a:r>
          </a:p>
          <a:p>
            <a:pPr>
              <a:lnSpc>
                <a:spcPct val="8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General form: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if condition1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    action1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else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     if condition2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          action2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     else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           if condition3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	            action3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           % </a:t>
            </a:r>
            <a:r>
              <a:rPr lang="en-US" altLang="en-US" sz="2200" dirty="0" err="1">
                <a:ea typeface="ＭＳ Ｐゴシック" panose="020B0600070205080204" pitchFamily="34" charset="-128"/>
              </a:rPr>
              <a:t>etc</a:t>
            </a:r>
            <a:r>
              <a:rPr lang="en-US" altLang="en-US" sz="2200" dirty="0">
                <a:ea typeface="ＭＳ Ｐゴシック" panose="020B0600070205080204" pitchFamily="34" charset="-128"/>
              </a:rPr>
              <a:t>: there can be many of these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           else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                 </a:t>
            </a:r>
            <a:r>
              <a:rPr lang="en-US" altLang="en-US" sz="2200" dirty="0" err="1">
                <a:ea typeface="ＭＳ Ｐゴシック" panose="020B0600070205080204" pitchFamily="34" charset="-128"/>
              </a:rPr>
              <a:t>actionn</a:t>
            </a:r>
            <a:r>
              <a:rPr lang="en-US" altLang="en-US" sz="2200" dirty="0">
                <a:ea typeface="ＭＳ Ｐゴシック" panose="020B0600070205080204" pitchFamily="34" charset="-128"/>
              </a:rPr>
              <a:t>    % the nth action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            end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      end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end</a:t>
            </a:r>
          </a:p>
          <a:p>
            <a:pPr>
              <a:lnSpc>
                <a:spcPct val="80000"/>
              </a:lnSpc>
            </a:pPr>
            <a:endParaRPr lang="en-US" altLang="en-US" sz="22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994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The </a:t>
            </a:r>
            <a:r>
              <a:rPr lang="en-US" altLang="en-US" dirty="0" err="1">
                <a:ea typeface="ＭＳ Ｐゴシック" panose="020B0600070205080204" pitchFamily="34" charset="-128"/>
              </a:rPr>
              <a:t>elseif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Clause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17600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500" dirty="0">
                <a:ea typeface="ＭＳ Ｐゴシック" panose="020B0600070205080204" pitchFamily="34" charset="-128"/>
              </a:rPr>
              <a:t>MATLAB also has an </a:t>
            </a:r>
            <a:r>
              <a:rPr lang="en-US" altLang="en-US" sz="2500" b="1" dirty="0" err="1">
                <a:ea typeface="ＭＳ Ｐゴシック" panose="020B0600070205080204" pitchFamily="34" charset="-128"/>
              </a:rPr>
              <a:t>elseif</a:t>
            </a:r>
            <a:r>
              <a:rPr lang="en-US" altLang="en-US" sz="2500" dirty="0">
                <a:ea typeface="ＭＳ Ｐゴシック" panose="020B0600070205080204" pitchFamily="34" charset="-128"/>
              </a:rPr>
              <a:t> clause which shortens the code (and cuts down on the number of ends)</a:t>
            </a:r>
          </a:p>
          <a:p>
            <a:pPr>
              <a:lnSpc>
                <a:spcPct val="80000"/>
              </a:lnSpc>
            </a:pPr>
            <a:r>
              <a:rPr lang="en-US" altLang="en-US" sz="2500" dirty="0">
                <a:ea typeface="ＭＳ Ｐゴシック" panose="020B0600070205080204" pitchFamily="34" charset="-128"/>
              </a:rPr>
              <a:t>General form: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if condition1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    action1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sz="2500" dirty="0" err="1">
                <a:ea typeface="ＭＳ Ｐゴシック" panose="020B0600070205080204" pitchFamily="34" charset="-128"/>
              </a:rPr>
              <a:t>elseif</a:t>
            </a:r>
            <a:r>
              <a:rPr lang="en-US" altLang="en-US" sz="2500" dirty="0">
                <a:ea typeface="ＭＳ Ｐゴシック" panose="020B0600070205080204" pitchFamily="34" charset="-128"/>
              </a:rPr>
              <a:t> condition2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    action2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sz="2500" dirty="0" err="1">
                <a:ea typeface="ＭＳ Ｐゴシック" panose="020B0600070205080204" pitchFamily="34" charset="-128"/>
              </a:rPr>
              <a:t>elseif</a:t>
            </a:r>
            <a:r>
              <a:rPr lang="en-US" altLang="en-US" sz="2500" dirty="0">
                <a:ea typeface="ＭＳ Ｐゴシック" panose="020B0600070205080204" pitchFamily="34" charset="-128"/>
              </a:rPr>
              <a:t> condition3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	action3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% </a:t>
            </a:r>
            <a:r>
              <a:rPr lang="en-US" altLang="en-US" sz="2500" dirty="0" err="1">
                <a:ea typeface="ＭＳ Ｐゴシック" panose="020B0600070205080204" pitchFamily="34" charset="-128"/>
              </a:rPr>
              <a:t>etc</a:t>
            </a:r>
            <a:r>
              <a:rPr lang="en-US" altLang="en-US" sz="2500" dirty="0">
                <a:ea typeface="ＭＳ Ｐゴシック" panose="020B0600070205080204" pitchFamily="34" charset="-128"/>
              </a:rPr>
              <a:t>: there can be many of these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else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    </a:t>
            </a:r>
            <a:r>
              <a:rPr lang="en-US" altLang="en-US" sz="2500" dirty="0" err="1">
                <a:ea typeface="ＭＳ Ｐゴシック" panose="020B0600070205080204" pitchFamily="34" charset="-128"/>
              </a:rPr>
              <a:t>actionn</a:t>
            </a:r>
            <a:r>
              <a:rPr lang="en-US" altLang="en-US" sz="2500" dirty="0">
                <a:ea typeface="ＭＳ Ｐゴシック" panose="020B0600070205080204" pitchFamily="34" charset="-128"/>
              </a:rPr>
              <a:t>    % the nth action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end</a:t>
            </a:r>
          </a:p>
          <a:p>
            <a:endParaRPr lang="en-US" altLang="en-US" sz="25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567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The </a:t>
            </a:r>
            <a:r>
              <a:rPr lang="en-US" altLang="en-US" dirty="0" err="1">
                <a:ea typeface="ＭＳ Ｐゴシック" panose="020B0600070205080204" pitchFamily="34" charset="-128"/>
              </a:rPr>
              <a:t>elseif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Clause </a:t>
            </a:r>
            <a:r>
              <a:rPr lang="en-US" altLang="en-US" dirty="0">
                <a:ea typeface="ＭＳ Ｐゴシック" panose="020B0600070205080204" pitchFamily="34" charset="-128"/>
              </a:rPr>
              <a:t>is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Not Always Necessary</a:t>
            </a:r>
            <a:r>
              <a:rPr lang="en-US" altLang="en-US" dirty="0">
                <a:ea typeface="ＭＳ Ｐゴシック" panose="020B0600070205080204" pitchFamily="34" charset="-128"/>
              </a:rPr>
              <a:t>!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>
                <a:ea typeface="ＭＳ Ｐゴシック" panose="020B0600070205080204" pitchFamily="34" charset="-128"/>
              </a:rPr>
              <a:t>Simplify this statement:</a:t>
            </a:r>
          </a:p>
          <a:p>
            <a:pPr lvl="2">
              <a:buNone/>
            </a:pP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if </a:t>
            </a:r>
            <a:r>
              <a:rPr lang="en-US" altLang="en-US" sz="20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val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&gt;= 4</a:t>
            </a:r>
          </a:p>
          <a:p>
            <a:pPr lvl="2">
              <a:buNone/>
            </a:pP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disp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('ok')</a:t>
            </a:r>
          </a:p>
          <a:p>
            <a:pPr lvl="2">
              <a:buNone/>
            </a:pPr>
            <a:r>
              <a:rPr lang="en-US" altLang="en-US" sz="20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elseif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val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&lt; 4</a:t>
            </a:r>
          </a:p>
          <a:p>
            <a:pPr lvl="2">
              <a:buNone/>
            </a:pP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disp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('smaller')</a:t>
            </a:r>
          </a:p>
          <a:p>
            <a:pPr lvl="2">
              <a:buNone/>
            </a:pP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end</a:t>
            </a: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Answer:</a:t>
            </a:r>
          </a:p>
          <a:p>
            <a:pPr lvl="2">
              <a:buNone/>
            </a:pP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if </a:t>
            </a:r>
            <a:r>
              <a:rPr lang="en-US" altLang="en-US" sz="20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val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&gt;= 4</a:t>
            </a:r>
          </a:p>
          <a:p>
            <a:pPr lvl="2">
              <a:buNone/>
            </a:pP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disp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('ok')</a:t>
            </a:r>
          </a:p>
          <a:p>
            <a:pPr lvl="2">
              <a:buNone/>
            </a:pP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else</a:t>
            </a:r>
          </a:p>
          <a:p>
            <a:pPr lvl="2">
              <a:buNone/>
            </a:pP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disp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('smaller')</a:t>
            </a:r>
          </a:p>
          <a:p>
            <a:pPr lvl="2">
              <a:buNone/>
            </a:pP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end</a:t>
            </a: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The point is that if you get to the else clause, you know that the expression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val</a:t>
            </a:r>
            <a:r>
              <a:rPr lang="en-US" altLang="en-US" sz="2000" dirty="0">
                <a:ea typeface="ＭＳ Ｐゴシック" panose="020B0600070205080204" pitchFamily="34" charset="-128"/>
              </a:rPr>
              <a:t> &gt;= 4 is false – so,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val</a:t>
            </a:r>
            <a:r>
              <a:rPr lang="en-US" altLang="en-US" sz="2000" dirty="0">
                <a:ea typeface="ＭＳ Ｐゴシック" panose="020B0600070205080204" pitchFamily="34" charset="-128"/>
              </a:rPr>
              <a:t> must be less than 4 so there is no need to check that.</a:t>
            </a:r>
          </a:p>
        </p:txBody>
      </p:sp>
    </p:spTree>
    <p:extLst>
      <p:ext uri="{BB962C8B-B14F-4D97-AF65-F5344CB8AC3E}">
        <p14:creationId xmlns:p14="http://schemas.microsoft.com/office/powerpoint/2010/main" val="366114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</a:t>
            </a:r>
            <a:r>
              <a:rPr lang="en-US" dirty="0" smtClean="0">
                <a:solidFill>
                  <a:srgbClr val="FFFF00"/>
                </a:solidFill>
              </a:rPr>
              <a:t>: </a:t>
            </a:r>
            <a:r>
              <a:rPr lang="en-US" dirty="0" smtClean="0"/>
              <a:t>Grading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41498"/>
          <a:stretch/>
        </p:blipFill>
        <p:spPr>
          <a:xfrm>
            <a:off x="241300" y="1973263"/>
            <a:ext cx="4029075" cy="44243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9390"/>
          <a:stretch/>
        </p:blipFill>
        <p:spPr>
          <a:xfrm>
            <a:off x="4454525" y="1973263"/>
            <a:ext cx="4108933" cy="31321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400" y="5105400"/>
            <a:ext cx="2628900" cy="15464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1300" y="1140919"/>
            <a:ext cx="11341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Write a program that gives a grade based on a score. A: &gt;=90, B: 80~90, C:70~80, D: &lt;70</a:t>
            </a:r>
          </a:p>
        </p:txBody>
      </p:sp>
    </p:spTree>
    <p:extLst>
      <p:ext uri="{BB962C8B-B14F-4D97-AF65-F5344CB8AC3E}">
        <p14:creationId xmlns:p14="http://schemas.microsoft.com/office/powerpoint/2010/main" val="49011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</a:t>
            </a:r>
            <a:r>
              <a:rPr lang="en-US" dirty="0" smtClean="0">
                <a:solidFill>
                  <a:srgbClr val="FFFF00"/>
                </a:solidFill>
              </a:rPr>
              <a:t>: </a:t>
            </a:r>
            <a:r>
              <a:rPr lang="en-US" dirty="0" smtClean="0"/>
              <a:t>Correct Use of </a:t>
            </a:r>
            <a:r>
              <a:rPr lang="en-US" dirty="0" err="1" smtClean="0"/>
              <a:t>elseif</a:t>
            </a:r>
            <a:r>
              <a:rPr lang="en-US" dirty="0" smtClean="0"/>
              <a:t> Statement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47277"/>
          <a:stretch/>
        </p:blipFill>
        <p:spPr>
          <a:xfrm>
            <a:off x="241300" y="1028700"/>
            <a:ext cx="5499100" cy="49151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2941"/>
          <a:stretch/>
        </p:blipFill>
        <p:spPr>
          <a:xfrm>
            <a:off x="6007100" y="1816100"/>
            <a:ext cx="5174045" cy="41277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224" y="5718897"/>
            <a:ext cx="2784475" cy="11391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1675" y="5551487"/>
            <a:ext cx="3378708" cy="115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80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The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Switch </a:t>
            </a:r>
            <a:r>
              <a:rPr lang="en-US" altLang="en-US" dirty="0">
                <a:ea typeface="ＭＳ Ｐゴシック" panose="020B0600070205080204" pitchFamily="34" charset="-128"/>
              </a:rPr>
              <a:t>Statement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The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switch</a:t>
            </a:r>
            <a:r>
              <a:rPr lang="en-US" altLang="en-US" sz="2000" dirty="0">
                <a:ea typeface="ＭＳ Ｐゴシック" panose="020B0600070205080204" pitchFamily="34" charset="-128"/>
              </a:rPr>
              <a:t> statement can frequently be used in place of a nested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if-else</a:t>
            </a:r>
            <a:r>
              <a:rPr lang="en-US" altLang="en-US" sz="2000" dirty="0">
                <a:ea typeface="ＭＳ Ｐゴシック" panose="020B0600070205080204" pitchFamily="34" charset="-128"/>
              </a:rPr>
              <a:t> statement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General form: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switch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switch_expression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  case caseexp1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    action1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  case caseexp2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    action2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  case caseexp3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    action3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  %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etc</a:t>
            </a:r>
            <a:r>
              <a:rPr lang="en-US" altLang="en-US" sz="2000" dirty="0">
                <a:ea typeface="ＭＳ Ｐゴシック" panose="020B0600070205080204" pitchFamily="34" charset="-128"/>
              </a:rPr>
              <a:t>: there can be many of these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  otherwise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   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actionn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end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this can be used when comparing the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switch_expression</a:t>
            </a:r>
            <a:r>
              <a:rPr lang="en-US" altLang="en-US" sz="2000" dirty="0">
                <a:ea typeface="ＭＳ Ｐゴシック" panose="020B0600070205080204" pitchFamily="34" charset="-128"/>
              </a:rPr>
              <a:t> to see if it is equal to the values on the case labels (the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otherwise</a:t>
            </a:r>
            <a:r>
              <a:rPr lang="en-US" altLang="en-US" sz="2000" dirty="0">
                <a:ea typeface="ＭＳ Ｐゴシック" panose="020B0600070205080204" pitchFamily="34" charset="-128"/>
              </a:rPr>
              <a:t> clause handles all other possible values)</a:t>
            </a:r>
          </a:p>
        </p:txBody>
      </p:sp>
    </p:spTree>
    <p:extLst>
      <p:ext uri="{BB962C8B-B14F-4D97-AF65-F5344CB8AC3E}">
        <p14:creationId xmlns:p14="http://schemas.microsoft.com/office/powerpoint/2010/main" val="243344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</a:t>
            </a:r>
            <a:r>
              <a:rPr lang="en-US" dirty="0" smtClean="0">
                <a:solidFill>
                  <a:srgbClr val="FFFF00"/>
                </a:solidFill>
              </a:rPr>
              <a:t>: </a:t>
            </a:r>
            <a:r>
              <a:rPr lang="en-US" dirty="0" smtClean="0"/>
              <a:t>Switch Statement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41300" y="1113135"/>
            <a:ext cx="11861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Let's write a code for conducting an opposite action. A program tells you the score range when you type your grade. </a:t>
            </a:r>
            <a:endParaRPr lang="en-US" sz="2400" b="0" i="0" u="none" strike="noStrike" dirty="0">
              <a:solidFill>
                <a:srgbClr val="000000"/>
              </a:solidFill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37" y="2087562"/>
            <a:ext cx="5287963" cy="32167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530" y="2087562"/>
            <a:ext cx="6076950" cy="3057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b="25580"/>
          <a:stretch/>
        </p:blipFill>
        <p:spPr>
          <a:xfrm>
            <a:off x="2686049" y="5447760"/>
            <a:ext cx="6094007" cy="115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8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Common Pitfalls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199" y="1192213"/>
            <a:ext cx="11315701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500" dirty="0">
                <a:ea typeface="ＭＳ Ｐゴシック" panose="020B0600070205080204" pitchFamily="34" charset="-128"/>
              </a:rPr>
              <a:t>Some common pitfalls have been pointed out already; others include:</a:t>
            </a:r>
          </a:p>
          <a:p>
            <a:pPr lvl="1"/>
            <a:r>
              <a:rPr lang="en-US" altLang="en-US" sz="2500" u="sng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Using = instead of == for equality in conditions</a:t>
            </a:r>
          </a:p>
          <a:p>
            <a:pPr lvl="1"/>
            <a:r>
              <a:rPr lang="en-US" altLang="en-US" sz="2500" dirty="0">
                <a:ea typeface="ＭＳ Ｐゴシック" panose="020B0600070205080204" pitchFamily="34" charset="-128"/>
              </a:rPr>
              <a:t>Putting a space in the keyword </a:t>
            </a:r>
            <a:r>
              <a:rPr lang="en-US" altLang="en-US" sz="2500" b="1" u="sng" dirty="0" err="1">
                <a:ea typeface="ＭＳ Ｐゴシック" panose="020B0600070205080204" pitchFamily="34" charset="-128"/>
              </a:rPr>
              <a:t>elseif</a:t>
            </a:r>
            <a:endParaRPr lang="en-US" altLang="en-US" sz="25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500" dirty="0">
                <a:ea typeface="ＭＳ Ｐゴシック" panose="020B0600070205080204" pitchFamily="34" charset="-128"/>
              </a:rPr>
              <a:t>Not using quotes when comparing a string variable to a string, such as </a:t>
            </a:r>
          </a:p>
          <a:p>
            <a:pPr marL="939800" lvl="3" indent="0">
              <a:buFont typeface="Wingdings 2" panose="05020102010507070707" pitchFamily="18" charset="2"/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letter == y</a:t>
            </a:r>
          </a:p>
          <a:p>
            <a:pPr marL="666750" lvl="2" indent="0">
              <a:buFont typeface="Wingdings 2" panose="05020102010507070707" pitchFamily="18" charset="2"/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instead of </a:t>
            </a:r>
          </a:p>
          <a:p>
            <a:pPr marL="939800" lvl="3" indent="0">
              <a:buFont typeface="Wingdings 2" panose="05020102010507070707" pitchFamily="18" charset="2"/>
              <a:buNone/>
            </a:pPr>
            <a:r>
              <a:rPr lang="en-US" altLang="en-US" sz="2500" u="sng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letter == 'y'</a:t>
            </a:r>
          </a:p>
          <a:p>
            <a:pPr lvl="1"/>
            <a:r>
              <a:rPr lang="en-US" altLang="en-US" sz="2500" dirty="0">
                <a:ea typeface="ＭＳ Ｐゴシック" panose="020B0600070205080204" pitchFamily="34" charset="-128"/>
              </a:rPr>
              <a:t>Writing conditions that are more complicated than necessary, such as </a:t>
            </a:r>
          </a:p>
          <a:p>
            <a:pPr marL="939800" lvl="3" indent="0">
              <a:buFont typeface="Wingdings 2" panose="05020102010507070707" pitchFamily="18" charset="2"/>
              <a:buNone/>
            </a:pPr>
            <a:r>
              <a:rPr lang="en-US" altLang="en-US" sz="2500" u="sng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if </a:t>
            </a:r>
            <a:r>
              <a:rPr lang="en-US" altLang="en-US" sz="2500" u="sng" dirty="0">
                <a:solidFill>
                  <a:srgbClr val="FF0000"/>
                </a:solidFill>
                <a:ea typeface="ＭＳ Ｐゴシック" panose="020B0600070205080204" pitchFamily="34" charset="-128"/>
                <a:cs typeface="Courier New" panose="02070309020205020404" pitchFamily="49" charset="0"/>
              </a:rPr>
              <a:t>(x &lt; 5) == 1  </a:t>
            </a:r>
            <a:r>
              <a:rPr lang="en-US" altLang="en-US" sz="2500" u="sng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instead of just   </a:t>
            </a:r>
            <a:r>
              <a:rPr lang="en-US" altLang="en-US" sz="2500" u="sng" dirty="0" smtClean="0">
                <a:solidFill>
                  <a:srgbClr val="FF0000"/>
                </a:solidFill>
                <a:ea typeface="ＭＳ Ｐゴシック" panose="020B0600070205080204" pitchFamily="34" charset="-128"/>
                <a:cs typeface="Courier New" panose="02070309020205020404" pitchFamily="49" charset="0"/>
              </a:rPr>
              <a:t>if </a:t>
            </a:r>
            <a:r>
              <a:rPr lang="en-US" altLang="en-US" sz="2500" u="sng" dirty="0">
                <a:solidFill>
                  <a:srgbClr val="FF0000"/>
                </a:solidFill>
                <a:ea typeface="ＭＳ Ｐゴシック" panose="020B0600070205080204" pitchFamily="34" charset="-128"/>
                <a:cs typeface="Courier New" panose="02070309020205020404" pitchFamily="49" charset="0"/>
              </a:rPr>
              <a:t>(x &lt; 5)</a:t>
            </a:r>
          </a:p>
          <a:p>
            <a:endParaRPr lang="en-US" altLang="en-US" sz="25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996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Programming Style Guidelines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62611" y="1197624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2500" dirty="0">
                <a:ea typeface="ＭＳ Ｐゴシック" panose="020B0600070205080204" pitchFamily="34" charset="-128"/>
              </a:rPr>
              <a:t>Use indentation to show the structure of a script or function.  In particular, the actions in an </a:t>
            </a:r>
            <a:r>
              <a:rPr lang="en-US" altLang="en-US" sz="2500" b="1" u="sng" dirty="0">
                <a:ea typeface="ＭＳ Ｐゴシック" panose="020B0600070205080204" pitchFamily="34" charset="-128"/>
              </a:rPr>
              <a:t>if</a:t>
            </a:r>
            <a:r>
              <a:rPr lang="en-US" altLang="en-US" sz="2500" dirty="0">
                <a:ea typeface="ＭＳ Ｐゴシック" panose="020B0600070205080204" pitchFamily="34" charset="-128"/>
              </a:rPr>
              <a:t> statement should be indented.</a:t>
            </a:r>
          </a:p>
          <a:p>
            <a:pPr>
              <a:lnSpc>
                <a:spcPct val="150000"/>
              </a:lnSpc>
            </a:pPr>
            <a:r>
              <a:rPr lang="en-US" altLang="en-US" sz="2500" dirty="0">
                <a:ea typeface="ＭＳ Ｐゴシック" panose="020B0600070205080204" pitchFamily="34" charset="-128"/>
              </a:rPr>
              <a:t>When the </a:t>
            </a:r>
            <a:r>
              <a:rPr lang="en-US" altLang="en-US" sz="2500" b="1" u="sng" dirty="0">
                <a:ea typeface="ＭＳ Ｐゴシック" panose="020B0600070205080204" pitchFamily="34" charset="-128"/>
              </a:rPr>
              <a:t>else</a:t>
            </a:r>
            <a:r>
              <a:rPr lang="en-US" altLang="en-US" sz="2500" dirty="0">
                <a:ea typeface="ＭＳ Ｐゴシック" panose="020B0600070205080204" pitchFamily="34" charset="-128"/>
              </a:rPr>
              <a:t> clause isn’t needed, use an </a:t>
            </a:r>
            <a:r>
              <a:rPr lang="en-US" altLang="en-US" sz="2500" b="1" u="sng" dirty="0">
                <a:ea typeface="ＭＳ Ｐゴシック" panose="020B0600070205080204" pitchFamily="34" charset="-128"/>
              </a:rPr>
              <a:t>if</a:t>
            </a:r>
            <a:r>
              <a:rPr lang="en-US" altLang="en-US" sz="2500" dirty="0">
                <a:ea typeface="ＭＳ Ｐゴシック" panose="020B0600070205080204" pitchFamily="34" charset="-128"/>
              </a:rPr>
              <a:t> statement rather than an </a:t>
            </a:r>
            <a:r>
              <a:rPr lang="en-US" altLang="en-US" sz="2500" b="1" u="sng" dirty="0">
                <a:ea typeface="ＭＳ Ｐゴシック" panose="020B0600070205080204" pitchFamily="34" charset="-128"/>
              </a:rPr>
              <a:t>if-else</a:t>
            </a:r>
            <a:r>
              <a:rPr lang="en-US" altLang="en-US" sz="2500" dirty="0">
                <a:ea typeface="ＭＳ Ｐゴシック" panose="020B0600070205080204" pitchFamily="34" charset="-128"/>
              </a:rPr>
              <a:t> statement </a:t>
            </a:r>
          </a:p>
          <a:p>
            <a:pPr>
              <a:lnSpc>
                <a:spcPct val="150000"/>
              </a:lnSpc>
              <a:buFont typeface="Wingdings 2" panose="05020102010507070707" pitchFamily="18" charset="2"/>
              <a:buNone/>
            </a:pPr>
            <a:endParaRPr lang="en-US" altLang="en-US" sz="2500" dirty="0">
              <a:ea typeface="ＭＳ Ｐゴシック" panose="020B0600070205080204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45150" y="5587061"/>
            <a:ext cx="6323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CTRL + I : Smart Indent</a:t>
            </a:r>
            <a:endParaRPr lang="en-US" sz="3600" b="1" i="0" u="none" strike="noStrike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3337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Slide Credits and References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5332" y="1072277"/>
            <a:ext cx="11503767" cy="1429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Arial" pitchFamily="34" charset="0"/>
              </a:rPr>
              <a:t>Stormy </a:t>
            </a:r>
            <a:r>
              <a:rPr lang="en-US" sz="2000" dirty="0" err="1" smtClean="0">
                <a:cs typeface="Arial" pitchFamily="34" charset="0"/>
              </a:rPr>
              <a:t>Attaway</a:t>
            </a:r>
            <a:r>
              <a:rPr lang="en-US" sz="2000" dirty="0" smtClean="0">
                <a:cs typeface="Arial" pitchFamily="34" charset="0"/>
              </a:rPr>
              <a:t>, 2018, </a:t>
            </a:r>
            <a:r>
              <a:rPr lang="en-US" sz="2000" dirty="0" err="1" smtClean="0">
                <a:cs typeface="Arial" pitchFamily="34" charset="0"/>
              </a:rPr>
              <a:t>Matlab</a:t>
            </a:r>
            <a:r>
              <a:rPr lang="en-US" sz="2000" dirty="0" smtClean="0">
                <a:cs typeface="Arial" pitchFamily="34" charset="0"/>
              </a:rPr>
              <a:t>: A </a:t>
            </a:r>
            <a:r>
              <a:rPr lang="en-US" sz="2000" dirty="0">
                <a:cs typeface="Arial" pitchFamily="34" charset="0"/>
              </a:rPr>
              <a:t>Practical Introduction to Programming and Problem </a:t>
            </a:r>
            <a:r>
              <a:rPr lang="en-US" sz="2000" dirty="0" smtClean="0">
                <a:cs typeface="Arial" pitchFamily="34" charset="0"/>
              </a:rPr>
              <a:t>Solving, 5</a:t>
            </a:r>
            <a:r>
              <a:rPr lang="en-US" sz="2000" baseline="30000" dirty="0" smtClean="0">
                <a:cs typeface="Arial" pitchFamily="34" charset="0"/>
              </a:rPr>
              <a:t>th</a:t>
            </a:r>
            <a:r>
              <a:rPr lang="en-US" sz="2000" dirty="0" smtClean="0">
                <a:cs typeface="Arial" pitchFamily="34" charset="0"/>
              </a:rPr>
              <a:t> edition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Arial" pitchFamily="34" charset="0"/>
              </a:rPr>
              <a:t>Lecture </a:t>
            </a:r>
            <a:r>
              <a:rPr lang="en-US" sz="2000" dirty="0">
                <a:cs typeface="Arial" pitchFamily="34" charset="0"/>
              </a:rPr>
              <a:t>slides for </a:t>
            </a:r>
            <a:r>
              <a:rPr lang="en-US" sz="2000" dirty="0" smtClean="0">
                <a:cs typeface="Arial" pitchFamily="34" charset="0"/>
              </a:rPr>
              <a:t>“</a:t>
            </a:r>
            <a:r>
              <a:rPr lang="en-US" sz="2000" dirty="0" err="1" smtClean="0">
                <a:cs typeface="Arial" pitchFamily="34" charset="0"/>
              </a:rPr>
              <a:t>Matlab</a:t>
            </a:r>
            <a:r>
              <a:rPr lang="en-US" sz="2000" dirty="0">
                <a:cs typeface="Arial" pitchFamily="34" charset="0"/>
              </a:rPr>
              <a:t>: A Practical Introduction to Programming and Problem </a:t>
            </a:r>
            <a:r>
              <a:rPr lang="en-US" sz="2000" dirty="0" smtClean="0">
                <a:cs typeface="Arial" pitchFamily="34" charset="0"/>
              </a:rPr>
              <a:t>Solving”</a:t>
            </a:r>
            <a:endParaRPr lang="en-US" sz="2000" dirty="0"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Arial" pitchFamily="34" charset="0"/>
              </a:rPr>
              <a:t>Holly Moore, 2018, MATLAB for Engineers, 5</a:t>
            </a:r>
            <a:r>
              <a:rPr lang="en-US" sz="2000" baseline="30000" dirty="0" smtClean="0">
                <a:cs typeface="Arial" pitchFamily="34" charset="0"/>
              </a:rPr>
              <a:t>th</a:t>
            </a:r>
            <a:r>
              <a:rPr lang="en-US" sz="2000" dirty="0" smtClean="0">
                <a:cs typeface="Arial" pitchFamily="34" charset="0"/>
              </a:rPr>
              <a:t> edition</a:t>
            </a:r>
            <a:endParaRPr lang="en-US" sz="20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15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</a:t>
            </a:r>
            <a:r>
              <a:rPr lang="en-US" dirty="0" smtClean="0">
                <a:solidFill>
                  <a:srgbClr val="FFFF00"/>
                </a:solidFill>
              </a:rPr>
              <a:t>: </a:t>
            </a:r>
            <a:r>
              <a:rPr lang="en-US" dirty="0" smtClean="0"/>
              <a:t>Relational Expressions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181100"/>
            <a:ext cx="5273788" cy="4229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837" y="1181100"/>
            <a:ext cx="2310505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99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The “is”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Functions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564515" y="1125538"/>
            <a:ext cx="11080750" cy="5484812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ea typeface="ＭＳ Ｐゴシック" panose="020B0600070205080204" pitchFamily="34" charset="-128"/>
              </a:rPr>
              <a:t>There are many </a:t>
            </a:r>
            <a:r>
              <a:rPr lang="ja-JP" altLang="en-US" sz="2400" dirty="0"/>
              <a:t>“</a:t>
            </a:r>
            <a:r>
              <a:rPr lang="en-US" altLang="ja-JP" sz="2400" dirty="0"/>
              <a:t>is</a:t>
            </a:r>
            <a:r>
              <a:rPr lang="ja-JP" altLang="en-US" sz="2400" dirty="0"/>
              <a:t>”</a:t>
            </a:r>
            <a:r>
              <a:rPr lang="en-US" altLang="ja-JP" sz="2400" dirty="0"/>
              <a:t> functions in MATLAB that essentially ask a true/false question, and return logical 1 for true or 0 for false</a:t>
            </a:r>
          </a:p>
          <a:p>
            <a:r>
              <a:rPr lang="en-US" altLang="ja-JP" sz="2400" b="1" dirty="0"/>
              <a:t>isscalar</a:t>
            </a:r>
            <a:r>
              <a:rPr lang="en-US" altLang="ja-JP" sz="2400" dirty="0"/>
              <a:t> returns logical 1 (true) if size(A) returns [1 1], and logical 0 (false) otherwise.</a:t>
            </a:r>
            <a:endParaRPr lang="en-US" altLang="ja-JP" sz="2400" dirty="0" smtClean="0"/>
          </a:p>
          <a:p>
            <a:r>
              <a:rPr lang="en-US" altLang="ja-JP" sz="2400" b="1" dirty="0"/>
              <a:t>isvector</a:t>
            </a:r>
            <a:r>
              <a:rPr lang="en-US" altLang="ja-JP" sz="2400" dirty="0"/>
              <a:t> returns logical 1 (true) if size(A) returns [1 n] or [n 1] with a nonnegative integer value n, and logical 0 (false) otherwise.</a:t>
            </a:r>
            <a:endParaRPr lang="en-US" altLang="ja-JP" sz="2400" dirty="0" smtClean="0"/>
          </a:p>
          <a:p>
            <a:r>
              <a:rPr lang="en-US" altLang="ja-JP" sz="2400" b="1" dirty="0"/>
              <a:t>ismatrix</a:t>
            </a:r>
            <a:r>
              <a:rPr lang="en-US" altLang="ja-JP" sz="2400" dirty="0"/>
              <a:t> returns logical 1 (true) if size(V) returns [m n] with nonnegative integer values m and n, and logical 0 (false) otherwise.</a:t>
            </a:r>
            <a:endParaRPr lang="en-US" altLang="ja-JP" sz="2400" dirty="0" smtClean="0"/>
          </a:p>
          <a:p>
            <a:r>
              <a:rPr lang="en-US" altLang="ja-JP" sz="2400" b="1" dirty="0"/>
              <a:t>isrow</a:t>
            </a:r>
            <a:r>
              <a:rPr lang="en-US" altLang="ja-JP" sz="2400" dirty="0"/>
              <a:t> returns logical 1 (true) if size(V) returns [1 n] with a nonnegative integer value n, and logical 0 (false) otherwise.</a:t>
            </a:r>
            <a:endParaRPr lang="en-US" altLang="ja-JP" sz="2400" dirty="0" smtClean="0"/>
          </a:p>
          <a:p>
            <a:r>
              <a:rPr lang="en-US" altLang="ja-JP" sz="2400" b="1" dirty="0" smtClean="0"/>
              <a:t>iscolumn</a:t>
            </a:r>
            <a:r>
              <a:rPr lang="en-US" altLang="ja-JP" sz="2400" dirty="0" smtClean="0"/>
              <a:t> </a:t>
            </a:r>
            <a:r>
              <a:rPr lang="en-US" altLang="ja-JP" sz="2400" dirty="0"/>
              <a:t>returns logical 1 (true) if size(V) returns [n 1] with a nonnegative integer value n, and logical 0 (false) otherwise</a:t>
            </a:r>
            <a:r>
              <a:rPr lang="en-US" altLang="ja-JP" sz="2400" dirty="0" smtClean="0"/>
              <a:t>.</a:t>
            </a: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152134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The “is”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Functions</a:t>
            </a:r>
            <a:r>
              <a:rPr lang="en-US" altLang="en-US" dirty="0" smtClean="0"/>
              <a:t> (Continue)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564515" y="1125538"/>
            <a:ext cx="11080750" cy="5484812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b="1" dirty="0" smtClean="0"/>
              <a:t>isempty </a:t>
            </a:r>
            <a:r>
              <a:rPr lang="en-US" altLang="ja-JP" sz="2400" dirty="0"/>
              <a:t>returns 1 if the variable argument is empty, or 0 if not.</a:t>
            </a:r>
          </a:p>
          <a:p>
            <a:r>
              <a:rPr lang="en-US" altLang="ja-JP" sz="2400" b="1" dirty="0" err="1" smtClean="0"/>
              <a:t>ischar</a:t>
            </a:r>
            <a:r>
              <a:rPr lang="en-US" altLang="ja-JP" sz="2400" dirty="0" smtClean="0"/>
              <a:t> </a:t>
            </a:r>
            <a:r>
              <a:rPr lang="en-US" altLang="ja-JP" sz="2400" dirty="0"/>
              <a:t>returns logical 1 (true) if A is a character array and logical 0 (false) otherwise.</a:t>
            </a:r>
            <a:endParaRPr lang="en-US" altLang="ja-JP" sz="2400" dirty="0" smtClean="0"/>
          </a:p>
          <a:p>
            <a:r>
              <a:rPr lang="en-US" altLang="ja-JP" sz="2400" b="1" dirty="0"/>
              <a:t>isspace </a:t>
            </a:r>
            <a:r>
              <a:rPr lang="en-US" altLang="ja-JP" sz="2400" dirty="0" smtClean="0"/>
              <a:t>returns </a:t>
            </a:r>
            <a:r>
              <a:rPr lang="en-US" altLang="ja-JP" sz="2400" dirty="0"/>
              <a:t>a logical array TF. If A is a character array or string scalar, then the elements of TF are logical 1 (true) where corresponding characters in A are space characters, and logical 0 (false) elsewhere. isspace recognizes all Unicode® whitespace characters.</a:t>
            </a:r>
            <a:endParaRPr lang="en-US" altLang="ja-JP" sz="2400" dirty="0" smtClean="0"/>
          </a:p>
          <a:p>
            <a:r>
              <a:rPr lang="en-US" altLang="ja-JP" sz="2400" b="1" dirty="0" err="1"/>
              <a:t>isletter</a:t>
            </a:r>
            <a:r>
              <a:rPr lang="en-US" altLang="ja-JP" sz="2400" dirty="0"/>
              <a:t> returns 1 or 0 for every character in a string – whether it is a letter of the alphabet or not.</a:t>
            </a:r>
          </a:p>
          <a:p>
            <a:endParaRPr lang="en-US" altLang="ja-JP" sz="2400" dirty="0"/>
          </a:p>
          <a:p>
            <a:pPr>
              <a:buFont typeface="Wingdings 2" panose="05020102010507070707" pitchFamily="18" charset="2"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963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</a:t>
            </a:r>
            <a:r>
              <a:rPr lang="en-US" dirty="0" smtClean="0">
                <a:solidFill>
                  <a:srgbClr val="FFFF00"/>
                </a:solidFill>
              </a:rPr>
              <a:t>: </a:t>
            </a:r>
            <a:r>
              <a:rPr lang="en-US" dirty="0"/>
              <a:t>i</a:t>
            </a:r>
            <a:r>
              <a:rPr lang="en-US" dirty="0" smtClean="0"/>
              <a:t>sscalar, isvector, and ismatrix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75" y="1174750"/>
            <a:ext cx="5048250" cy="5334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52165"/>
          <a:stretch/>
        </p:blipFill>
        <p:spPr>
          <a:xfrm>
            <a:off x="5768290" y="1073151"/>
            <a:ext cx="2155200" cy="45450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46937" b="32250"/>
          <a:stretch/>
        </p:blipFill>
        <p:spPr>
          <a:xfrm>
            <a:off x="8590865" y="1174750"/>
            <a:ext cx="1989719" cy="18256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645150" y="5829300"/>
            <a:ext cx="6323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 A </a:t>
            </a:r>
            <a:r>
              <a:rPr lang="en-US" b="1" dirty="0">
                <a:solidFill>
                  <a:srgbClr val="FF0000"/>
                </a:solidFill>
              </a:rPr>
              <a:t>scalar is considered to be a 1 x 1 vector or 1 x 1 matrix.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 A </a:t>
            </a:r>
            <a:r>
              <a:rPr lang="en-US" b="1" dirty="0">
                <a:solidFill>
                  <a:srgbClr val="FF0000"/>
                </a:solidFill>
              </a:rPr>
              <a:t>n x 1 vector is considered to be a n x 1 matrix.</a:t>
            </a:r>
            <a:endParaRPr lang="en-US" b="1" i="0" u="none" strike="noStrike" dirty="0">
              <a:solidFill>
                <a:srgbClr val="FF0000"/>
              </a:solidFill>
              <a:effectLst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12750" y="2698750"/>
            <a:ext cx="4914900" cy="781050"/>
          </a:xfrm>
          <a:prstGeom prst="roundRect">
            <a:avLst>
              <a:gd name="adj" fmla="val 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1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</a:t>
            </a:r>
            <a:r>
              <a:rPr lang="en-US" dirty="0" smtClean="0">
                <a:solidFill>
                  <a:srgbClr val="FFFF00"/>
                </a:solidFill>
              </a:rPr>
              <a:t>: </a:t>
            </a:r>
            <a:r>
              <a:rPr lang="en-US" dirty="0" smtClean="0"/>
              <a:t>isrow, iscolumn, isempty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1196975"/>
            <a:ext cx="3786926" cy="2867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263" y="1196975"/>
            <a:ext cx="2360126" cy="43783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9063" y="1196975"/>
            <a:ext cx="3128038" cy="3413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7250" y="3971924"/>
            <a:ext cx="3077499" cy="2396053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307975" y="2552700"/>
            <a:ext cx="3416300" cy="3238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07975" y="3740150"/>
            <a:ext cx="3606800" cy="3238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3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 err="1"/>
              <a:t>ischar</a:t>
            </a:r>
            <a:r>
              <a:rPr lang="en-US" dirty="0"/>
              <a:t>, </a:t>
            </a:r>
            <a:r>
              <a:rPr lang="en-US" dirty="0" err="1"/>
              <a:t>isletter</a:t>
            </a:r>
            <a:r>
              <a:rPr lang="en-US" dirty="0"/>
              <a:t>, and isspace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155" y="1047750"/>
            <a:ext cx="3257550" cy="38508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1047750"/>
            <a:ext cx="5524500" cy="502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7457" y="1047750"/>
            <a:ext cx="3424873" cy="509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24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500" dirty="0">
                <a:ea typeface="ＭＳ Ｐゴシック" panose="020B0600070205080204" pitchFamily="34" charset="-128"/>
              </a:rPr>
              <a:t>The </a:t>
            </a:r>
            <a:r>
              <a:rPr lang="en-US" altLang="en-US" sz="2500" b="1" dirty="0">
                <a:ea typeface="ＭＳ Ｐゴシック" panose="020B0600070205080204" pitchFamily="34" charset="-128"/>
              </a:rPr>
              <a:t>if</a:t>
            </a:r>
            <a:r>
              <a:rPr lang="en-US" altLang="en-US" sz="2500" dirty="0">
                <a:ea typeface="ＭＳ Ｐゴシック" panose="020B0600070205080204" pitchFamily="34" charset="-128"/>
              </a:rPr>
              <a:t> statement is used to determine whether or not a statement or group of statements is to be executed</a:t>
            </a:r>
          </a:p>
          <a:p>
            <a:pPr>
              <a:lnSpc>
                <a:spcPct val="80000"/>
              </a:lnSpc>
            </a:pPr>
            <a:r>
              <a:rPr lang="en-US" altLang="en-US" sz="2500" dirty="0">
                <a:ea typeface="ＭＳ Ｐゴシック" panose="020B0600070205080204" pitchFamily="34" charset="-128"/>
              </a:rPr>
              <a:t>General form: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if condition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    action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end</a:t>
            </a:r>
          </a:p>
          <a:p>
            <a:pPr>
              <a:lnSpc>
                <a:spcPct val="80000"/>
              </a:lnSpc>
            </a:pPr>
            <a:r>
              <a:rPr lang="en-US" altLang="en-US" sz="2500" dirty="0">
                <a:ea typeface="ＭＳ Ｐゴシック" panose="020B0600070205080204" pitchFamily="34" charset="-128"/>
              </a:rPr>
              <a:t>the </a:t>
            </a:r>
            <a:r>
              <a:rPr lang="en-US" altLang="en-US" sz="2500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condition</a:t>
            </a:r>
            <a:r>
              <a:rPr lang="en-US" altLang="en-US" sz="2500" dirty="0">
                <a:ea typeface="ＭＳ Ｐゴシック" panose="020B0600070205080204" pitchFamily="34" charset="-128"/>
              </a:rPr>
              <a:t> is any relational expression</a:t>
            </a:r>
          </a:p>
          <a:p>
            <a:pPr>
              <a:lnSpc>
                <a:spcPct val="80000"/>
              </a:lnSpc>
            </a:pPr>
            <a:r>
              <a:rPr lang="en-US" altLang="en-US" sz="2500" dirty="0">
                <a:ea typeface="ＭＳ Ｐゴシック" panose="020B0600070205080204" pitchFamily="34" charset="-128"/>
              </a:rPr>
              <a:t>the </a:t>
            </a:r>
            <a:r>
              <a:rPr lang="en-US" altLang="en-US" sz="2500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action</a:t>
            </a:r>
            <a:r>
              <a:rPr lang="en-US" altLang="en-US" sz="2500" dirty="0">
                <a:ea typeface="ＭＳ Ｐゴシック" panose="020B0600070205080204" pitchFamily="34" charset="-128"/>
              </a:rPr>
              <a:t> is any number of valid statements (including, possibly, just one)</a:t>
            </a:r>
          </a:p>
          <a:p>
            <a:pPr>
              <a:lnSpc>
                <a:spcPct val="80000"/>
              </a:lnSpc>
            </a:pPr>
            <a:r>
              <a:rPr lang="en-US" altLang="en-US" sz="2500" dirty="0">
                <a:ea typeface="ＭＳ Ｐゴシック" panose="020B0600070205080204" pitchFamily="34" charset="-128"/>
              </a:rPr>
              <a:t>if the condition is true, the action is executed – </a:t>
            </a:r>
            <a:r>
              <a:rPr lang="en-US" altLang="en-US" sz="2500" u="sng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otherwise, it is skipped entirely</a:t>
            </a:r>
          </a:p>
          <a:p>
            <a:pPr>
              <a:lnSpc>
                <a:spcPct val="80000"/>
              </a:lnSpc>
              <a:buNone/>
            </a:pPr>
            <a:endParaRPr lang="en-US" altLang="en-US" sz="25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969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2.xml><?xml version="1.0" encoding="utf-8"?>
<a:theme xmlns:a="http://schemas.openxmlformats.org/drawingml/2006/main" name="Uwaterloo">
  <a:themeElements>
    <a:clrScheme name="Custom 7">
      <a:dk1>
        <a:srgbClr val="000000"/>
      </a:dk1>
      <a:lt1>
        <a:srgbClr val="FFFFFF"/>
      </a:lt1>
      <a:dk2>
        <a:srgbClr val="757575"/>
      </a:dk2>
      <a:lt2>
        <a:srgbClr val="D6D6D6"/>
      </a:lt2>
      <a:accent1>
        <a:srgbClr val="8000B3"/>
      </a:accent1>
      <a:accent2>
        <a:srgbClr val="0C0C0C"/>
      </a:accent2>
      <a:accent3>
        <a:srgbClr val="BD33DA"/>
      </a:accent3>
      <a:accent4>
        <a:srgbClr val="CFB3E6"/>
      </a:accent4>
      <a:accent5>
        <a:srgbClr val="57058A"/>
      </a:accent5>
      <a:accent6>
        <a:srgbClr val="F1F1F1"/>
      </a:accent6>
      <a:hlink>
        <a:srgbClr val="57058A"/>
      </a:hlink>
      <a:folHlink>
        <a:srgbClr val="595959"/>
      </a:folHlink>
    </a:clrScheme>
    <a:fontScheme name="Impact + Georgia">
      <a:majorFont>
        <a:latin typeface="Impact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Waterloo_engineering_16x9" id="{13A97B2F-F17F-6849-9F82-B721B10E3869}" vid="{A4E74281-1FF5-2047-BC63-3BF2D22759F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Uwaterloo_Theme</Template>
  <TotalTime>6987</TotalTime>
  <Words>1208</Words>
  <Application>Microsoft Office PowerPoint</Application>
  <PresentationFormat>Widescreen</PresentationFormat>
  <Paragraphs>184</Paragraphs>
  <Slides>29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MS PGothic</vt:lpstr>
      <vt:lpstr>Arial</vt:lpstr>
      <vt:lpstr>Calibri</vt:lpstr>
      <vt:lpstr>Cambria Math</vt:lpstr>
      <vt:lpstr>Courier New</vt:lpstr>
      <vt:lpstr>Georgia</vt:lpstr>
      <vt:lpstr>Impact</vt:lpstr>
      <vt:lpstr>Wingdings</vt:lpstr>
      <vt:lpstr>Wingdings 2</vt:lpstr>
      <vt:lpstr>Uwaterloo_Theme</vt:lpstr>
      <vt:lpstr>Uwaterloo</vt:lpstr>
      <vt:lpstr>Selection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Waterloo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Chul Min Yeum</dc:creator>
  <cp:lastModifiedBy>Chul Min Yeum</cp:lastModifiedBy>
  <cp:revision>166</cp:revision>
  <dcterms:created xsi:type="dcterms:W3CDTF">2018-10-10T19:11:49Z</dcterms:created>
  <dcterms:modified xsi:type="dcterms:W3CDTF">2019-05-03T20:00:54Z</dcterms:modified>
</cp:coreProperties>
</file>